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3" r:id="rId4"/>
    <p:sldMasterId id="2147488962" r:id="rId5"/>
    <p:sldMasterId id="2147484035" r:id="rId6"/>
    <p:sldMasterId id="2147484014" r:id="rId7"/>
    <p:sldMasterId id="2147483670" r:id="rId8"/>
    <p:sldMasterId id="2147483684" r:id="rId9"/>
    <p:sldMasterId id="2147488930" r:id="rId10"/>
    <p:sldMasterId id="2147488984" r:id="rId11"/>
  </p:sldMasterIdLst>
  <p:notesMasterIdLst>
    <p:notesMasterId r:id="rId65"/>
  </p:notesMasterIdLst>
  <p:sldIdLst>
    <p:sldId id="256" r:id="rId12"/>
    <p:sldId id="2076138574" r:id="rId13"/>
    <p:sldId id="2076138583" r:id="rId14"/>
    <p:sldId id="2142532785" r:id="rId15"/>
    <p:sldId id="2076136565" r:id="rId16"/>
    <p:sldId id="2142532864" r:id="rId17"/>
    <p:sldId id="2142532867" r:id="rId18"/>
    <p:sldId id="2076138035" r:id="rId19"/>
    <p:sldId id="2076138853" r:id="rId20"/>
    <p:sldId id="2076137400" r:id="rId21"/>
    <p:sldId id="2076138019" r:id="rId22"/>
    <p:sldId id="2076138582" r:id="rId23"/>
    <p:sldId id="2076138577" r:id="rId24"/>
    <p:sldId id="2076138579" r:id="rId25"/>
    <p:sldId id="2076138578" r:id="rId26"/>
    <p:sldId id="2076138581" r:id="rId27"/>
    <p:sldId id="2076138576" r:id="rId28"/>
    <p:sldId id="2076138580" r:id="rId29"/>
    <p:sldId id="2076138483" r:id="rId30"/>
    <p:sldId id="261" r:id="rId31"/>
    <p:sldId id="2076138547" r:id="rId32"/>
    <p:sldId id="267" r:id="rId33"/>
    <p:sldId id="257" r:id="rId34"/>
    <p:sldId id="258" r:id="rId35"/>
    <p:sldId id="2076138575" r:id="rId36"/>
    <p:sldId id="2076138548" r:id="rId37"/>
    <p:sldId id="2076138546" r:id="rId38"/>
    <p:sldId id="2076138551" r:id="rId39"/>
    <p:sldId id="2076138552" r:id="rId40"/>
    <p:sldId id="2076138553" r:id="rId41"/>
    <p:sldId id="2076138554" r:id="rId42"/>
    <p:sldId id="2076138555" r:id="rId43"/>
    <p:sldId id="2076138556" r:id="rId44"/>
    <p:sldId id="2076138557" r:id="rId45"/>
    <p:sldId id="2076138558" r:id="rId46"/>
    <p:sldId id="2076138559" r:id="rId47"/>
    <p:sldId id="2076138560" r:id="rId48"/>
    <p:sldId id="2076138561" r:id="rId49"/>
    <p:sldId id="2076138562" r:id="rId50"/>
    <p:sldId id="2076138563" r:id="rId51"/>
    <p:sldId id="2076138564" r:id="rId52"/>
    <p:sldId id="2076138565" r:id="rId53"/>
    <p:sldId id="2076138566" r:id="rId54"/>
    <p:sldId id="2076138567" r:id="rId55"/>
    <p:sldId id="2076138568" r:id="rId56"/>
    <p:sldId id="2076138569" r:id="rId57"/>
    <p:sldId id="2076138570" r:id="rId58"/>
    <p:sldId id="2076138571" r:id="rId59"/>
    <p:sldId id="2076138572" r:id="rId60"/>
    <p:sldId id="2076138573" r:id="rId61"/>
    <p:sldId id="2076138481" r:id="rId62"/>
    <p:sldId id="2076138550" r:id="rId63"/>
    <p:sldId id="207613847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9FDB18-316C-803A-D0C1-C4684BAC2393}" name="Christien Gay" initials="CG" userId="S::chgay@microsoft.com::b7722763-6096-40a6-b4e9-ded1dd41564f" providerId="AD"/>
  <p188:author id="{59B39525-B645-D018-69EE-0A2E50B1968C}" name="YiTing Quek" initials="YQ" userId="S::yitquek@microsoft.com::1ea96cd7-db40-4bd6-86cf-c3162f1cfe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52"/>
    <a:srgbClr val="FF9F53"/>
    <a:srgbClr val="FF7A5B"/>
    <a:srgbClr val="FF908E"/>
    <a:srgbClr val="FF785F"/>
    <a:srgbClr val="FFA258"/>
    <a:srgbClr val="FE933F"/>
    <a:srgbClr val="FDC2D2"/>
    <a:srgbClr val="2C63AF"/>
    <a:srgbClr val="F37E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17"/>
    <p:restoredTop sz="80323"/>
  </p:normalViewPr>
  <p:slideViewPr>
    <p:cSldViewPr snapToGrid="0">
      <p:cViewPr>
        <p:scale>
          <a:sx n="102" d="100"/>
          <a:sy n="102" d="100"/>
        </p:scale>
        <p:origin x="2736" y="792"/>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13BE6-1F2D-423F-A8CB-AB77D3355618}" type="datetimeFigureOut">
              <a:rPr lang="en-US" smtClean="0"/>
              <a:t>9/5/21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A2150-3497-4CFA-96DE-EF0DE78420C2}" type="slidenum">
              <a:rPr lang="en-US" smtClean="0"/>
              <a:t>‹#›</a:t>
            </a:fld>
            <a:endParaRPr lang="en-US"/>
          </a:p>
        </p:txBody>
      </p:sp>
    </p:spTree>
    <p:extLst>
      <p:ext uri="{BB962C8B-B14F-4D97-AF65-F5344CB8AC3E}">
        <p14:creationId xmlns:p14="http://schemas.microsoft.com/office/powerpoint/2010/main" val="2893725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Hey everyone - I'm Glendon, a Technical Specialist with the Microsoft Business Applications team in Singapore. </a:t>
            </a:r>
          </a:p>
          <a:p>
            <a:endParaRPr lang="en-SG" dirty="0"/>
          </a:p>
          <a:p>
            <a:r>
              <a:rPr lang="en-SG" dirty="0"/>
              <a:t>Thank you so much for taking the time for today’s session – we really appreciate the opportunity. </a:t>
            </a:r>
          </a:p>
          <a:p>
            <a:endParaRPr lang="en-SG" dirty="0"/>
          </a:p>
          <a:p>
            <a:r>
              <a:rPr lang="en-SG" dirty="0"/>
              <a:t>In the next 20 mins or so, I'd be walking you through the Dynamics 365 Omnichannel for Customer Service experience.</a:t>
            </a:r>
          </a:p>
          <a:p>
            <a:endParaRPr lang="en-SG" dirty="0"/>
          </a:p>
        </p:txBody>
      </p:sp>
      <p:sp>
        <p:nvSpPr>
          <p:cNvPr id="4" name="Slide Number Placeholder 3"/>
          <p:cNvSpPr>
            <a:spLocks noGrp="1"/>
          </p:cNvSpPr>
          <p:nvPr>
            <p:ph type="sldNum" sz="quarter" idx="5"/>
          </p:nvPr>
        </p:nvSpPr>
        <p:spPr/>
        <p:txBody>
          <a:bodyPr/>
          <a:lstStyle/>
          <a:p>
            <a:fld id="{B0BA2150-3497-4CFA-96DE-EF0DE78420C2}" type="slidenum">
              <a:rPr lang="en-US" smtClean="0"/>
              <a:t>1</a:t>
            </a:fld>
            <a:endParaRPr lang="en-US"/>
          </a:p>
        </p:txBody>
      </p:sp>
    </p:spTree>
    <p:extLst>
      <p:ext uri="{BB962C8B-B14F-4D97-AF65-F5344CB8AC3E}">
        <p14:creationId xmlns:p14="http://schemas.microsoft.com/office/powerpoint/2010/main" val="1378784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US" b="0" i="0">
              <a:solidFill>
                <a:srgbClr val="383841"/>
              </a:solidFill>
              <a:effectLst/>
              <a:latin typeface="Open San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0447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all of them don’t fit to your needs, configure it further with the Canvas apps authoring experience</a:t>
            </a:r>
          </a:p>
          <a:p>
            <a:pPr marL="171450" indent="-171450">
              <a:buFont typeface="Arial" panose="020B0604020202020204" pitchFamily="34" charset="0"/>
              <a:buChar char="•"/>
            </a:pPr>
            <a:r>
              <a:rPr lang="en-US" dirty="0"/>
              <a:t>Start with your data</a:t>
            </a:r>
          </a:p>
          <a:p>
            <a:pPr marL="171450" indent="-171450">
              <a:buFont typeface="Arial" panose="020B0604020202020204" pitchFamily="34" charset="0"/>
              <a:buChar char="•"/>
            </a:pPr>
            <a:r>
              <a:rPr lang="en-US" dirty="0"/>
              <a:t>Start with a blank canvas</a:t>
            </a:r>
          </a:p>
          <a:p>
            <a:pPr marL="171450" indent="-171450">
              <a:buFont typeface="Arial" panose="020B0604020202020204" pitchFamily="34" charset="0"/>
              <a:buChar char="•"/>
            </a:pPr>
            <a:r>
              <a:rPr lang="en-US" dirty="0"/>
              <a:t>Start with a template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16771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D365 Omnichannel for Customer Service Hands-on Training Lab Overview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Now that we understand Dynamics 365 Omnichannel for Customer Service, let us discuss how we can bring this into the classroom by utilizing a training manual built for the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This training manual has been created by one of our supporting architects at Microsoft – and it encompasses an end-to-end learning journey to start operating with the platform. Taking the form of a word document, it contains step-by-step instructions to get an environment up and running.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fld id="{B0BA2150-3497-4CFA-96DE-EF0DE78420C2}" type="slidenum">
              <a:rPr lang="en-US" smtClean="0"/>
              <a:t>12</a:t>
            </a:fld>
            <a:endParaRPr lang="en-US"/>
          </a:p>
        </p:txBody>
      </p:sp>
    </p:spTree>
    <p:extLst>
      <p:ext uri="{BB962C8B-B14F-4D97-AF65-F5344CB8AC3E}">
        <p14:creationId xmlns:p14="http://schemas.microsoft.com/office/powerpoint/2010/main" val="4164562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2400" kern="1200" dirty="0">
              <a:solidFill>
                <a:schemeClr val="tx1"/>
              </a:solidFill>
              <a:effectLst/>
              <a:latin typeface="+mn-lt"/>
              <a:ea typeface="+mn-ea"/>
              <a:cs typeface="+mn-cs"/>
            </a:endParaRPr>
          </a:p>
          <a:p>
            <a:r>
              <a:rPr lang="en-SG" sz="2400" b="1" kern="1200" dirty="0">
                <a:solidFill>
                  <a:schemeClr val="tx1"/>
                </a:solidFill>
                <a:effectLst/>
                <a:latin typeface="+mn-lt"/>
                <a:ea typeface="+mn-ea"/>
                <a:cs typeface="+mn-cs"/>
              </a:rPr>
              <a:t>Introduction to D365 Omnichannel for Customer Service </a:t>
            </a:r>
          </a:p>
          <a:p>
            <a:endParaRPr lang="en-SG" sz="2400" b="1" kern="1200" dirty="0">
              <a:solidFill>
                <a:schemeClr val="tx1"/>
              </a:solidFill>
              <a:effectLst/>
              <a:latin typeface="+mn-lt"/>
              <a:ea typeface="+mn-ea"/>
              <a:cs typeface="+mn-cs"/>
            </a:endParaRPr>
          </a:p>
          <a:p>
            <a:r>
              <a:rPr lang="en-SG" sz="2400" b="0" kern="1200" dirty="0">
                <a:solidFill>
                  <a:schemeClr val="tx1"/>
                </a:solidFill>
                <a:effectLst/>
                <a:latin typeface="+mn-lt"/>
                <a:ea typeface="+mn-ea"/>
                <a:cs typeface="+mn-cs"/>
              </a:rPr>
              <a:t>I’d like to start off by giving a quick introduction to Dynamics 365 Omnichannel for Customer Service – a one-stop shop for agent productivity and customer service success.</a:t>
            </a:r>
          </a:p>
          <a:p>
            <a:endParaRPr lang="en-SG" sz="2400" kern="1200" dirty="0">
              <a:solidFill>
                <a:schemeClr val="tx1"/>
              </a:solidFill>
              <a:effectLst/>
              <a:latin typeface="+mn-lt"/>
              <a:ea typeface="+mn-ea"/>
              <a:cs typeface="+mn-cs"/>
            </a:endParaRPr>
          </a:p>
          <a:p>
            <a:r>
              <a:rPr lang="en-SG" sz="2400" dirty="0"/>
              <a:t>Omnichannel for Customer Service offers a suite of capabilities that extend the power of Dynamics 365 to enable organizations to instantly connect and engage with their customers across digital messaging channels. It provides a modern, customizable, high-productivity app that allows agents to engage with customers across different channels. The application offers contextual customer identification, real-time notification, integrated communication, and agent productivity tools like Knowledge Base integration, search, and case creation to ensure agents are effective.</a:t>
            </a:r>
          </a:p>
          <a:p>
            <a:endParaRPr lang="en-SG" sz="2400" dirty="0"/>
          </a:p>
          <a:p>
            <a:r>
              <a:rPr lang="en-SG" sz="2400" b="0" dirty="0"/>
              <a:t>On top of empowering customer service agents, this allows </a:t>
            </a:r>
            <a:r>
              <a:rPr lang="en-SG" sz="2400" b="1" dirty="0"/>
              <a:t>Customer Service managers </a:t>
            </a:r>
            <a:r>
              <a:rPr lang="en-SG" sz="2400" b="0" dirty="0"/>
              <a:t>to</a:t>
            </a:r>
            <a:r>
              <a:rPr lang="en-SG" sz="2400" dirty="0"/>
              <a:t> get real-time and historical visibility and insights into the operational efficiency of agents and the utilization across various channels. Enterprise-grade routing and work distribution engine allows customers to configure agent presence, availability, and routing rules, thus ensuring agents are working on the most relevant engagements. Managers and supervisors can also make use of out-of-the-box dashboards that provides KPIs and trends for supervisors to understand the overall state of the Customer service support experience at a glance. </a:t>
            </a:r>
          </a:p>
          <a:p>
            <a:endParaRPr lang="en-SG" sz="2400" dirty="0"/>
          </a:p>
          <a:p>
            <a:r>
              <a:rPr lang="en-SG" sz="2400" dirty="0"/>
              <a:t>All this contributes to delivering a world-class omnichannel experience for the customer from the first point of contact to case resolution for any organisation. </a:t>
            </a:r>
          </a:p>
        </p:txBody>
      </p:sp>
      <p:sp>
        <p:nvSpPr>
          <p:cNvPr id="4" name="Slide Number Placeholder 3"/>
          <p:cNvSpPr>
            <a:spLocks noGrp="1"/>
          </p:cNvSpPr>
          <p:nvPr>
            <p:ph type="sldNum" sz="quarter" idx="5"/>
          </p:nvPr>
        </p:nvSpPr>
        <p:spPr/>
        <p:txBody>
          <a:bodyPr/>
          <a:lstStyle/>
          <a:p>
            <a:fld id="{B0BA2150-3497-4CFA-96DE-EF0DE78420C2}" type="slidenum">
              <a:rPr lang="en-US" smtClean="0"/>
              <a:t>13</a:t>
            </a:fld>
            <a:endParaRPr lang="en-US"/>
          </a:p>
        </p:txBody>
      </p:sp>
    </p:spTree>
    <p:extLst>
      <p:ext uri="{BB962C8B-B14F-4D97-AF65-F5344CB8AC3E}">
        <p14:creationId xmlns:p14="http://schemas.microsoft.com/office/powerpoint/2010/main" val="1893393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As I stated earlier, </a:t>
            </a:r>
            <a:r>
              <a:rPr lang="en-SG" sz="1200" dirty="0"/>
              <a:t>Omnichannel for Customer Service extends the power of the Dynamics 365 platform and is what we call a First-Party solution built by Microsoft having seen this growing demand in the market. What this is means for us is that the omnichannel for customer service solution possess the ability to have a seamless integration with the rest of the Microsoft Business Applications pieces to create elegant and sophisticated solutions. </a:t>
            </a:r>
          </a:p>
          <a:p>
            <a:endParaRPr lang="en-SG" sz="1200" dirty="0"/>
          </a:p>
          <a:p>
            <a:r>
              <a:rPr lang="en-SG" sz="1200" dirty="0"/>
              <a:t>For example, agents or system administrators can easily build targeted and compelling dashboards on Microsoft Power BI and bring them into the Dynamics 365 portal unified interface. </a:t>
            </a:r>
          </a:p>
          <a:p>
            <a:endParaRPr lang="en-SG" sz="1200" dirty="0"/>
          </a:p>
          <a:p>
            <a:r>
              <a:rPr lang="en-SG" sz="1200" dirty="0"/>
              <a:t>Additionally, through the use of the Microsoft Power Virtual Agents, users can develop intelligent chatbots and bring them into the live chat functionality of the omnichannel solution to deliver effective first contact resolution. </a:t>
            </a:r>
          </a:p>
          <a:p>
            <a:endParaRPr lang="en-SG" sz="1200" dirty="0"/>
          </a:p>
          <a:p>
            <a:r>
              <a:rPr lang="en-SG" sz="1200" dirty="0"/>
              <a:t>All of this is included in the training manual where I will further illustrate during the live demonstration later. </a:t>
            </a:r>
          </a:p>
          <a:p>
            <a:endParaRPr lang="en-SG" sz="1200" dirty="0"/>
          </a:p>
        </p:txBody>
      </p:sp>
      <p:sp>
        <p:nvSpPr>
          <p:cNvPr id="4" name="Slide Number Placeholder 3"/>
          <p:cNvSpPr>
            <a:spLocks noGrp="1"/>
          </p:cNvSpPr>
          <p:nvPr>
            <p:ph type="sldNum" sz="quarter" idx="5"/>
          </p:nvPr>
        </p:nvSpPr>
        <p:spPr/>
        <p:txBody>
          <a:bodyPr/>
          <a:lstStyle/>
          <a:p>
            <a:fld id="{B0BA2150-3497-4CFA-96DE-EF0DE78420C2}" type="slidenum">
              <a:rPr lang="en-US" smtClean="0"/>
              <a:t>14</a:t>
            </a:fld>
            <a:endParaRPr lang="en-US"/>
          </a:p>
        </p:txBody>
      </p:sp>
    </p:spTree>
    <p:extLst>
      <p:ext uri="{BB962C8B-B14F-4D97-AF65-F5344CB8AC3E}">
        <p14:creationId xmlns:p14="http://schemas.microsoft.com/office/powerpoint/2010/main" val="4070165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omni-channel for customer service solution comes with many innovative and helpful features. Here are 6 to illustrate the capability of the platform.</a:t>
            </a:r>
          </a:p>
          <a:p>
            <a:endParaRPr lang="en-US" dirty="0"/>
          </a:p>
          <a:p>
            <a:r>
              <a:rPr lang="en-US" dirty="0"/>
              <a:t>Firstly, the session panel facilitates effective session management by allowing agents to work with multiple customer sessions simultaneously. They can switch between sessions without losing the context of the conversation or any customer details – thereby improving customer service productivity.</a:t>
            </a:r>
          </a:p>
          <a:p>
            <a:endParaRPr lang="en-US" dirty="0"/>
          </a:p>
          <a:p>
            <a:r>
              <a:rPr lang="en-US" dirty="0"/>
              <a:t>Secondly, the conversation panel allows agents to communicate with customers across multiple channels – delivering a coherent and cohesive experience no matter which medium the customer chooses to interact with the organization.</a:t>
            </a:r>
          </a:p>
          <a:p>
            <a:endParaRPr lang="en-US" dirty="0"/>
          </a:p>
          <a:p>
            <a:r>
              <a:rPr lang="en-US" dirty="0"/>
              <a:t>Next, the unified portal allows agents to gain access to multiple relevant supporting applications, collaborate with colleagues, and access pre-loaded knowledge base to be in a better position to serve their customers.</a:t>
            </a:r>
          </a:p>
          <a:p>
            <a:endParaRPr lang="en-US" dirty="0"/>
          </a:p>
          <a:p>
            <a:r>
              <a:rPr lang="en-US" dirty="0"/>
              <a:t>The very same unified platform also aggregates details and information regarding the customer – providing a single contextual source of truth to allow the agent to best assist their customers. </a:t>
            </a:r>
          </a:p>
          <a:p>
            <a:endParaRPr lang="en-US" dirty="0"/>
          </a:p>
          <a:p>
            <a:r>
              <a:rPr lang="en-US" dirty="0"/>
              <a:t>Again, as the solution is built on Dynamics 365, this allows agents to leverage on the familiar and powerful Dynamics 365 tools and functionalities such as record searching and quick record creation to minimize friction and </a:t>
            </a:r>
            <a:r>
              <a:rPr lang="en-US" dirty="0" err="1"/>
              <a:t>maximise</a:t>
            </a:r>
            <a:r>
              <a:rPr lang="en-US" dirty="0"/>
              <a:t> productivity. </a:t>
            </a:r>
          </a:p>
          <a:p>
            <a:endParaRPr lang="en-US" dirty="0"/>
          </a:p>
          <a:p>
            <a:r>
              <a:rPr lang="en-US" dirty="0"/>
              <a:t>Lastly, real-time notifications allow agents </a:t>
            </a:r>
            <a:r>
              <a:rPr lang="en-US" dirty="0" err="1"/>
              <a:t>ro</a:t>
            </a:r>
            <a:r>
              <a:rPr lang="en-US" dirty="0"/>
              <a:t> receive real-time messages of incoming information and communication from customers to ensure that we meet our intended service-level agreements.  </a:t>
            </a:r>
          </a:p>
          <a:p>
            <a:endParaRPr lang="en-US" dirty="0"/>
          </a:p>
        </p:txBody>
      </p:sp>
      <p:sp>
        <p:nvSpPr>
          <p:cNvPr id="4" name="Slide Number Placeholder 3"/>
          <p:cNvSpPr>
            <a:spLocks noGrp="1"/>
          </p:cNvSpPr>
          <p:nvPr>
            <p:ph type="sldNum" sz="quarter" idx="5"/>
          </p:nvPr>
        </p:nvSpPr>
        <p:spPr/>
        <p:txBody>
          <a:bodyPr/>
          <a:lstStyle/>
          <a:p>
            <a:fld id="{B0BA2150-3497-4CFA-96DE-EF0DE78420C2}" type="slidenum">
              <a:rPr lang="en-US" smtClean="0"/>
              <a:t>15</a:t>
            </a:fld>
            <a:endParaRPr lang="en-US"/>
          </a:p>
        </p:txBody>
      </p:sp>
    </p:spTree>
    <p:extLst>
      <p:ext uri="{BB962C8B-B14F-4D97-AF65-F5344CB8AC3E}">
        <p14:creationId xmlns:p14="http://schemas.microsoft.com/office/powerpoint/2010/main" val="939836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D365 Omnichannel for Customer Service Hands-on Training Lab Overview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Now that we understand Dynamics 365 Omnichannel for Customer Service, let us discuss how we can bring this into the classroom by utilizing a training manual built for the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This training manual has been created by one of our supporting architects at Microsoft – and it encompasses an end-to-end learning journey to start operating with the platform. Taking the form of a word document, it contains step-by-step instructions to get an environment up and running.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fld id="{B0BA2150-3497-4CFA-96DE-EF0DE78420C2}" type="slidenum">
              <a:rPr lang="en-US" smtClean="0"/>
              <a:t>16</a:t>
            </a:fld>
            <a:endParaRPr lang="en-US"/>
          </a:p>
        </p:txBody>
      </p:sp>
    </p:spTree>
    <p:extLst>
      <p:ext uri="{BB962C8B-B14F-4D97-AF65-F5344CB8AC3E}">
        <p14:creationId xmlns:p14="http://schemas.microsoft.com/office/powerpoint/2010/main" val="308546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D365 Omnichannel for Customer Service Hands-on Training Lab Overview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Let us take a look at the curriculum for the training workshop.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Packaged in individual sequential modules, it starts off by guiding the user through the prerequisites required to go through the lab. It brings the user through provisioning the different trial environments required such as a Office 365 Trial environment and of course a Dynamics 365 Customer Service Trial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After setting up the environments, it guides the user to start configuring the omnichannel environment to implement the live chat capability. This embeds a chat widget on a front-facing portal application that when used by the customer, will be routed towards the dynamics 365 environment to be received by a customer service representative.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After the basic pieces are established, it introduces different modules to guide the user on integrating other communication channels to the solution such as Facebook messenger, Voice, SMS and even </a:t>
            </a:r>
            <a:r>
              <a:rPr kumimoji="0" lang="en-US" sz="1200" b="0" i="0" u="none" strike="noStrike" kern="0" cap="none" spc="0" normalizeH="0" baseline="0" noProof="0" dirty="0" err="1">
                <a:ln>
                  <a:noFill/>
                </a:ln>
                <a:solidFill>
                  <a:srgbClr val="353535"/>
                </a:solidFill>
                <a:effectLst/>
                <a:uLnTx/>
                <a:uFillTx/>
                <a:latin typeface="Segoe UI Semilight"/>
                <a:ea typeface="+mn-ea"/>
                <a:cs typeface="Segoe UI Semibold" panose="020B0702040204020203" pitchFamily="34" charset="0"/>
              </a:rPr>
              <a:t>Whatsapp</a:t>
            </a: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The final few modules are slightly more advanced where we introduce additional capabilities such as a Smart Assist Bot, adding </a:t>
            </a:r>
            <a:r>
              <a:rPr kumimoji="0" lang="en-US" sz="1200" b="0" i="0" u="none" strike="noStrike" kern="0" cap="none" spc="0" normalizeH="0" baseline="0" noProof="0" dirty="0" err="1">
                <a:ln>
                  <a:noFill/>
                </a:ln>
                <a:solidFill>
                  <a:srgbClr val="353535"/>
                </a:solidFill>
                <a:effectLst/>
                <a:uLnTx/>
                <a:uFillTx/>
                <a:latin typeface="Segoe UI Semilight"/>
                <a:ea typeface="+mn-ea"/>
                <a:cs typeface="Segoe UI Semibold" panose="020B0702040204020203" pitchFamily="34" charset="0"/>
              </a:rPr>
              <a:t>powerBI</a:t>
            </a: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 dashboards to the Dynamics 365 portal and even activating real-time translation by creating a translator instance on Microsoft Azure.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Over the past few weeks, I went through the workshop front-to-back and found that it provided an exhaustive and holistic understanding of the different pieces within the fabric of the omnichannel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The best part about the workshop lies in its modular nature. Therefore, depending on time allocated and scope, we can decide the bounds we would like our learners to undertake. </a:t>
            </a:r>
          </a:p>
        </p:txBody>
      </p:sp>
      <p:sp>
        <p:nvSpPr>
          <p:cNvPr id="4" name="Slide Number Placeholder 3"/>
          <p:cNvSpPr>
            <a:spLocks noGrp="1"/>
          </p:cNvSpPr>
          <p:nvPr>
            <p:ph type="sldNum" sz="quarter" idx="5"/>
          </p:nvPr>
        </p:nvSpPr>
        <p:spPr/>
        <p:txBody>
          <a:bodyPr/>
          <a:lstStyle/>
          <a:p>
            <a:fld id="{B0BA2150-3497-4CFA-96DE-EF0DE78420C2}" type="slidenum">
              <a:rPr lang="en-US" smtClean="0"/>
              <a:t>17</a:t>
            </a:fld>
            <a:endParaRPr lang="en-US"/>
          </a:p>
        </p:txBody>
      </p:sp>
    </p:spTree>
    <p:extLst>
      <p:ext uri="{BB962C8B-B14F-4D97-AF65-F5344CB8AC3E}">
        <p14:creationId xmlns:p14="http://schemas.microsoft.com/office/powerpoint/2010/main" val="3752929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we approach the end of the sharing, I’d like to do a quick demo on the end-state of what can be achieved by completing the training manual.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end off with a quick demonstration of the end product of what we can expect from a student from completing this training manual. </a:t>
            </a:r>
          </a:p>
          <a:p>
            <a:endParaRPr lang="en-US" dirty="0"/>
          </a:p>
        </p:txBody>
      </p:sp>
      <p:sp>
        <p:nvSpPr>
          <p:cNvPr id="4" name="Slide Number Placeholder 3"/>
          <p:cNvSpPr>
            <a:spLocks noGrp="1"/>
          </p:cNvSpPr>
          <p:nvPr>
            <p:ph type="sldNum" sz="quarter" idx="5"/>
          </p:nvPr>
        </p:nvSpPr>
        <p:spPr/>
        <p:txBody>
          <a:bodyPr/>
          <a:lstStyle/>
          <a:p>
            <a:fld id="{B0BA2150-3497-4CFA-96DE-EF0DE78420C2}" type="slidenum">
              <a:rPr lang="en-US" smtClean="0"/>
              <a:t>18</a:t>
            </a:fld>
            <a:endParaRPr lang="en-US"/>
          </a:p>
        </p:txBody>
      </p:sp>
    </p:spTree>
    <p:extLst>
      <p:ext uri="{BB962C8B-B14F-4D97-AF65-F5344CB8AC3E}">
        <p14:creationId xmlns:p14="http://schemas.microsoft.com/office/powerpoint/2010/main" val="162242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we approach the end of the sharing, I’d like to do a quick demo on the end-state of what can be achieved by completing the training manual.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end off with a quick demonstration of the end product of what we can expect from a student from completing this training manual. </a:t>
            </a:r>
          </a:p>
          <a:p>
            <a:endParaRPr lang="en-US" dirty="0"/>
          </a:p>
        </p:txBody>
      </p:sp>
      <p:sp>
        <p:nvSpPr>
          <p:cNvPr id="4" name="Slide Number Placeholder 3"/>
          <p:cNvSpPr>
            <a:spLocks noGrp="1"/>
          </p:cNvSpPr>
          <p:nvPr>
            <p:ph type="sldNum" sz="quarter" idx="5"/>
          </p:nvPr>
        </p:nvSpPr>
        <p:spPr/>
        <p:txBody>
          <a:bodyPr/>
          <a:lstStyle/>
          <a:p>
            <a:fld id="{B0BA2150-3497-4CFA-96DE-EF0DE78420C2}" type="slidenum">
              <a:rPr lang="en-US" smtClean="0"/>
              <a:t>21</a:t>
            </a:fld>
            <a:endParaRPr lang="en-US"/>
          </a:p>
        </p:txBody>
      </p:sp>
    </p:spTree>
    <p:extLst>
      <p:ext uri="{BB962C8B-B14F-4D97-AF65-F5344CB8AC3E}">
        <p14:creationId xmlns:p14="http://schemas.microsoft.com/office/powerpoint/2010/main" val="1916779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kickstart the session, I’d begin by briefly introducing the Dynamics 365 omnichannel for customer service suite, and discuss some interesting features that I really enjoy. </a:t>
            </a:r>
          </a:p>
          <a:p>
            <a:endParaRPr lang="en-US" dirty="0"/>
          </a:p>
          <a:p>
            <a:r>
              <a:rPr lang="en-US" dirty="0"/>
              <a:t>I will then go into how you can bring this into the classroom to enable our students at the Institute of Technical Education using a training manual/workshop created for this solution. </a:t>
            </a:r>
          </a:p>
          <a:p>
            <a:endParaRPr lang="en-US" dirty="0"/>
          </a:p>
          <a:p>
            <a:r>
              <a:rPr lang="en-US" dirty="0"/>
              <a:t>The end-to-end training manual takes the learner on a journey to provision and configure an omnichannel for customer service environment and guides them to implement modular pieces to enable different functionalities. </a:t>
            </a:r>
          </a:p>
          <a:p>
            <a:endParaRPr lang="en-US" dirty="0"/>
          </a:p>
          <a:p>
            <a:r>
              <a:rPr lang="en-US" dirty="0"/>
              <a:t>I will end off with a quick demonstration of the end product of what we can expect from a student from completing this training manual. </a:t>
            </a:r>
          </a:p>
        </p:txBody>
      </p:sp>
      <p:sp>
        <p:nvSpPr>
          <p:cNvPr id="4" name="Slide Number Placeholder 3"/>
          <p:cNvSpPr>
            <a:spLocks noGrp="1"/>
          </p:cNvSpPr>
          <p:nvPr>
            <p:ph type="sldNum" sz="quarter" idx="5"/>
          </p:nvPr>
        </p:nvSpPr>
        <p:spPr/>
        <p:txBody>
          <a:bodyPr/>
          <a:lstStyle/>
          <a:p>
            <a:fld id="{B0BA2150-3497-4CFA-96DE-EF0DE78420C2}" type="slidenum">
              <a:rPr lang="en-US" smtClean="0"/>
              <a:t>2</a:t>
            </a:fld>
            <a:endParaRPr lang="en-US"/>
          </a:p>
        </p:txBody>
      </p:sp>
    </p:spTree>
    <p:extLst>
      <p:ext uri="{BB962C8B-B14F-4D97-AF65-F5344CB8AC3E}">
        <p14:creationId xmlns:p14="http://schemas.microsoft.com/office/powerpoint/2010/main" val="1156576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Our interpretation of the challenges highlighted during the workshop:</a:t>
            </a:r>
          </a:p>
          <a:p>
            <a:endParaRPr lang="en-AU"/>
          </a:p>
          <a:p>
            <a:r>
              <a:rPr lang="en-AU"/>
              <a:t>Please refer to Appendix – Slide 22</a:t>
            </a:r>
          </a:p>
          <a:p>
            <a:endParaRPr lang="en-AU"/>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E330DC-01C3-4339-AEDF-BB60D36ECA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6060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Already made great progress against our roadmap and here are the current live integrations</a:t>
            </a:r>
          </a:p>
          <a:p>
            <a:endParaRPr lang="en-US"/>
          </a:p>
          <a:p>
            <a:r>
              <a:rPr lang="en-US" sz="1200" b="1"/>
              <a:t>Campaign Orchestration: Integration between Campaign and Dynamics</a:t>
            </a:r>
          </a:p>
          <a:p>
            <a:r>
              <a:rPr lang="en-US" sz="1200" b="1"/>
              <a:t>Problem: </a:t>
            </a:r>
          </a:p>
          <a:p>
            <a:pPr marL="171450" indent="-171450">
              <a:buFont typeface="Arial" panose="020B0604020202020204" pitchFamily="34" charset="0"/>
              <a:buChar char="•"/>
            </a:pPr>
            <a:r>
              <a:rPr lang="en-US" sz="1200"/>
              <a:t>Sales and marketing departments tend to communicate with prospects and customers in isolation creating to data silos and leading to inconsistent messaging across orgs and lost revenue opportunities </a:t>
            </a:r>
          </a:p>
          <a:p>
            <a:pPr marL="0" indent="0">
              <a:buFont typeface="Arial" panose="020B0604020202020204" pitchFamily="34" charset="0"/>
              <a:buNone/>
            </a:pPr>
            <a:r>
              <a:rPr lang="en-US" sz="1200" b="1"/>
              <a:t>Benefits: </a:t>
            </a:r>
          </a:p>
          <a:p>
            <a:pPr marL="171450" indent="-171450">
              <a:buFont typeface="Arial" panose="020B0604020202020204" pitchFamily="34" charset="0"/>
              <a:buChar char="•"/>
            </a:pPr>
            <a:r>
              <a:rPr lang="en-US" sz="1200"/>
              <a:t>Provides 360 degree view of customers and new understanding of customer journey for consistent messaging across sales and marketing</a:t>
            </a:r>
          </a:p>
          <a:p>
            <a:pPr marL="171450" indent="-171450">
              <a:buFont typeface="Arial" panose="020B0604020202020204" pitchFamily="34" charset="0"/>
              <a:buChar char="•"/>
            </a:pPr>
            <a:r>
              <a:rPr lang="en-US" sz="1200"/>
              <a:t>Gives sales visibility into campaign responses and their impact on lead disposition to direct sales actions </a:t>
            </a:r>
          </a:p>
          <a:p>
            <a:pPr marL="171450" indent="-171450">
              <a:buFont typeface="Arial" panose="020B0604020202020204" pitchFamily="34" charset="0"/>
              <a:buChar char="•"/>
            </a:pPr>
            <a:r>
              <a:rPr lang="en-US" sz="1200"/>
              <a:t>Gives marketing visibility into customer-specific sales actions to inform most relevant marketing campaigns</a:t>
            </a:r>
          </a:p>
          <a:p>
            <a:pPr marL="171450" indent="-171450">
              <a:buFont typeface="Arial" panose="020B0604020202020204" pitchFamily="34" charset="0"/>
              <a:buChar char="•"/>
            </a:pPr>
            <a:r>
              <a:rPr lang="en-US" sz="1200"/>
              <a:t>Through use of lead scoring and nurturing, sellers can prioritize opportunities, shorten sales cycles, and optimize processes leading to more revenue opportunities</a:t>
            </a:r>
          </a:p>
          <a:p>
            <a:pPr marL="285750" indent="-285750">
              <a:buFont typeface="Arial" panose="020B0604020202020204" pitchFamily="34" charset="0"/>
              <a:buChar char="•"/>
            </a:pPr>
            <a:endParaRPr lang="en-US" sz="1200"/>
          </a:p>
          <a:p>
            <a:r>
              <a:rPr lang="en-US" sz="1200" b="1"/>
              <a:t>Digital Foundation: Integration between AEM Sites, Assets, and Form and Dynamics</a:t>
            </a:r>
          </a:p>
          <a:p>
            <a:r>
              <a:rPr lang="en-US" sz="1200" b="1"/>
              <a:t>Problem: </a:t>
            </a:r>
          </a:p>
          <a:p>
            <a:pPr marL="171450" indent="-171450">
              <a:buFont typeface="Arial" panose="020B0604020202020204" pitchFamily="34" charset="0"/>
              <a:buChar char="•"/>
            </a:pPr>
            <a:r>
              <a:rPr lang="en-US" sz="1200"/>
              <a:t>Disjointed customer profiles with no single view of customer</a:t>
            </a:r>
          </a:p>
          <a:p>
            <a:pPr marL="171450" indent="-171450">
              <a:buFont typeface="Arial" panose="020B0604020202020204" pitchFamily="34" charset="0"/>
              <a:buChar char="•"/>
            </a:pPr>
            <a:r>
              <a:rPr lang="en-US" sz="1200"/>
              <a:t>One size fits all web and content approach which does not take advantage of everything you know about your customers </a:t>
            </a:r>
          </a:p>
          <a:p>
            <a:pPr marL="171450" indent="-171450">
              <a:buFont typeface="Arial" panose="020B0604020202020204" pitchFamily="34" charset="0"/>
              <a:buChar char="•"/>
            </a:pPr>
            <a:r>
              <a:rPr lang="en-US" sz="1200"/>
              <a:t>Low online conversions due to abandoned online forms and cumbersome sign up processes reducing the number of leads in the funnel </a:t>
            </a:r>
          </a:p>
          <a:p>
            <a:pPr marL="0" indent="0">
              <a:buFont typeface="Arial" panose="020B0604020202020204" pitchFamily="34" charset="0"/>
              <a:buNone/>
            </a:pPr>
            <a:r>
              <a:rPr lang="en-US" sz="1200" b="1"/>
              <a:t>Solution:</a:t>
            </a:r>
          </a:p>
          <a:p>
            <a:pPr marL="171450" indent="-171450">
              <a:buFont typeface="Arial" panose="020B0604020202020204" pitchFamily="34" charset="0"/>
              <a:buChar char="•"/>
            </a:pPr>
            <a:r>
              <a:rPr lang="en-US" sz="1200"/>
              <a:t>AEM can pull in known user data from Dynamics to personalize sites, assets, and forms based on user’s known interactions with the company</a:t>
            </a:r>
          </a:p>
          <a:p>
            <a:pPr marL="171450" indent="-171450">
              <a:buFont typeface="Arial" panose="020B0604020202020204" pitchFamily="34" charset="0"/>
              <a:buChar char="•"/>
            </a:pPr>
            <a:r>
              <a:rPr lang="en-US" sz="1200"/>
              <a:t>Interactions of unknown customers within AEM and Campaign can trigger new customer profiles in Dynamics to build a view of who that person is and what they are interested in to create a holistic view of the customer</a:t>
            </a:r>
          </a:p>
          <a:p>
            <a:pPr marL="171450" indent="-171450">
              <a:buFont typeface="Arial" panose="020B0604020202020204" pitchFamily="34" charset="0"/>
              <a:buChar char="•"/>
            </a:pPr>
            <a:r>
              <a:rPr lang="en-US" sz="1200"/>
              <a:t>A single view of the customer journey allows for effective journey management and consistent and personalized messaging on a massive scale eliminating need for manual updating</a:t>
            </a:r>
            <a:endParaRPr lang="en-US" sz="1200" b="1"/>
          </a:p>
          <a:p>
            <a:r>
              <a:rPr lang="en-US" sz="1200" b="1"/>
              <a:t>Benefits: </a:t>
            </a:r>
          </a:p>
          <a:p>
            <a:pPr marL="171450" indent="-171450">
              <a:buFont typeface="Arial" panose="020B0604020202020204" pitchFamily="34" charset="0"/>
              <a:buChar char="•"/>
            </a:pPr>
            <a:r>
              <a:rPr lang="en-US" sz="1200"/>
              <a:t>Increased time to market with rapid campaign rollout</a:t>
            </a:r>
          </a:p>
          <a:p>
            <a:pPr marL="171450" indent="-171450">
              <a:buFont typeface="Arial" panose="020B0604020202020204" pitchFamily="34" charset="0"/>
              <a:buChar char="•"/>
            </a:pPr>
            <a:r>
              <a:rPr lang="en-US" sz="1200"/>
              <a:t>Increased campaign conversion and retention rates with real time analytics and marketing optimization</a:t>
            </a:r>
          </a:p>
          <a:p>
            <a:pPr marL="285750" indent="-285750">
              <a:buFont typeface="Arial" panose="020B0604020202020204" pitchFamily="34" charset="0"/>
              <a:buChar char="•"/>
            </a:pPr>
            <a:endParaRPr lang="en-US" sz="1200"/>
          </a:p>
          <a:p>
            <a:pPr marL="0" indent="0">
              <a:buFont typeface="Arial" panose="020B0604020202020204" pitchFamily="34" charset="0"/>
              <a:buNone/>
            </a:pPr>
            <a:r>
              <a:rPr lang="en-US" sz="1200" b="1"/>
              <a:t>Sales Acceleration: Integration between Sign and Dynamics</a:t>
            </a:r>
          </a:p>
          <a:p>
            <a:r>
              <a:rPr lang="en-US" sz="1200" b="1"/>
              <a:t>Problem: </a:t>
            </a:r>
          </a:p>
          <a:p>
            <a:pPr marL="171450" indent="-171450">
              <a:buFont typeface="Arial" panose="020B0604020202020204" pitchFamily="34" charset="0"/>
              <a:buChar char="•"/>
            </a:pPr>
            <a:r>
              <a:rPr lang="en-US" sz="1200"/>
              <a:t>Frustrating delays in contract approvals, business risks in contract process, and lack of visibility into contract status</a:t>
            </a:r>
          </a:p>
          <a:p>
            <a:pPr marL="0" indent="0">
              <a:buFont typeface="Arial" panose="020B0604020202020204" pitchFamily="34" charset="0"/>
              <a:buNone/>
            </a:pPr>
            <a:r>
              <a:rPr lang="en-US" sz="1200" b="1"/>
              <a:t>Solution:</a:t>
            </a:r>
          </a:p>
          <a:p>
            <a:pPr marL="171450" indent="-171450">
              <a:buFont typeface="Arial" panose="020B0604020202020204" pitchFamily="34" charset="0"/>
              <a:buChar char="•"/>
            </a:pPr>
            <a:r>
              <a:rPr lang="en-US" sz="1200"/>
              <a:t>Simplifies approvals by sending documents for signature from within Dynamics no longer requiring collection of signatures, log change requests, etc.</a:t>
            </a:r>
          </a:p>
          <a:p>
            <a:pPr marL="171450" indent="-171450">
              <a:buFont typeface="Arial" panose="020B0604020202020204" pitchFamily="34" charset="0"/>
              <a:buChar char="•"/>
            </a:pPr>
            <a:r>
              <a:rPr lang="en-US" sz="1200"/>
              <a:t>Reduces business risks in contract process by reducing room for human error – adding data from Dynamics into contracts and capturing data from signed agreement back into customer record with complete audit trail for every transaction and digital seal ensuring contract integrity</a:t>
            </a:r>
          </a:p>
          <a:p>
            <a:pPr marL="171450" indent="-171450">
              <a:buFont typeface="Arial" panose="020B0604020202020204" pitchFamily="34" charset="0"/>
              <a:buChar char="•"/>
            </a:pPr>
            <a:r>
              <a:rPr lang="en-US" sz="1200"/>
              <a:t>Improves visibility of contract status which can be monitored directly within Dynamics to empower reps and allow for better forecasting</a:t>
            </a:r>
          </a:p>
          <a:p>
            <a:pPr marL="171450" indent="-171450">
              <a:buFont typeface="Arial" panose="020B0604020202020204" pitchFamily="34" charset="0"/>
              <a:buChar char="•"/>
            </a:pPr>
            <a:r>
              <a:rPr lang="en-US" sz="1200"/>
              <a:t>Speeds up time to revenue with sales reps sending documents from within Dynamics, recipients signing contracts without downloading software or signing up for an account, and contracts being distributed to all parties once signed</a:t>
            </a:r>
          </a:p>
          <a:p>
            <a:r>
              <a:rPr lang="en-US" sz="1200" b="1"/>
              <a:t>Benefits: </a:t>
            </a:r>
          </a:p>
          <a:p>
            <a:pPr marL="171450" indent="-171450">
              <a:buFont typeface="Arial" panose="020B0604020202020204" pitchFamily="34" charset="0"/>
              <a:buChar char="•"/>
            </a:pPr>
            <a:r>
              <a:rPr lang="en-US" sz="1200"/>
              <a:t>Helps organization get to success faster</a:t>
            </a:r>
          </a:p>
          <a:p>
            <a:pPr marL="285750" indent="-285750">
              <a:buFont typeface="Arial" panose="020B0604020202020204" pitchFamily="34" charset="0"/>
              <a:buChar char="•"/>
            </a:pPr>
            <a:endParaRPr lang="en-US" sz="1200" b="1"/>
          </a:p>
          <a:p>
            <a:pPr marL="0" indent="0">
              <a:buFont typeface="Arial" panose="020B0604020202020204" pitchFamily="34" charset="0"/>
              <a:buNone/>
            </a:pPr>
            <a:r>
              <a:rPr lang="en-US" sz="1200" b="1"/>
              <a:t>Customer Intelligence: Integration between Analytics and Power BI</a:t>
            </a:r>
          </a:p>
          <a:p>
            <a:r>
              <a:rPr lang="en-US" sz="1200" b="1"/>
              <a:t>Problem: </a:t>
            </a:r>
          </a:p>
          <a:p>
            <a:pPr marL="171450" indent="-171450">
              <a:buFont typeface="Arial" panose="020B0604020202020204" pitchFamily="34" charset="0"/>
              <a:buChar char="•"/>
            </a:pPr>
            <a:r>
              <a:rPr lang="en-US" sz="1200"/>
              <a:t>Analytics and IT teams have ongoing burden to accommodate requests for new and one-off reports in addition to updates and analysis of customer data and campaigns which is extremely time consuming and reduces ability to quickly take action on data</a:t>
            </a:r>
          </a:p>
          <a:p>
            <a:pPr marL="0" indent="0">
              <a:buFont typeface="Arial" panose="020B0604020202020204" pitchFamily="34" charset="0"/>
              <a:buNone/>
            </a:pPr>
            <a:r>
              <a:rPr lang="en-US" sz="1200" b="1"/>
              <a:t>Solution:</a:t>
            </a:r>
          </a:p>
          <a:p>
            <a:pPr marL="171450" indent="-171450">
              <a:buFont typeface="Arial" panose="020B0604020202020204" pitchFamily="34" charset="0"/>
              <a:buChar char="•"/>
            </a:pPr>
            <a:r>
              <a:rPr lang="en-US" sz="1200"/>
              <a:t>Allows for data democratization by providing the enterprise instant access to digestible real-time visualizations and insights from any device without relying on email or separate reporting tool</a:t>
            </a:r>
          </a:p>
          <a:p>
            <a:pPr marL="171450" indent="-171450">
              <a:buFont typeface="Arial" panose="020B0604020202020204" pitchFamily="34" charset="0"/>
              <a:buChar char="•"/>
            </a:pPr>
            <a:r>
              <a:rPr lang="en-US" sz="1200"/>
              <a:t>Amplifies power of Analytics data by combining it with disparate data sources to identify new trends and opportunities</a:t>
            </a:r>
          </a:p>
          <a:p>
            <a:pPr marL="171450" indent="-171450">
              <a:buFont typeface="Arial" panose="020B0604020202020204" pitchFamily="34" charset="0"/>
              <a:buChar char="•"/>
            </a:pPr>
            <a:r>
              <a:rPr lang="en-US" sz="1200"/>
              <a:t>Offers mobile accessibility to keep stakeholders informed anytime and anywhere through Power BI app</a:t>
            </a:r>
          </a:p>
          <a:p>
            <a:pPr marL="171450" indent="-171450">
              <a:buFont typeface="Arial" panose="020B0604020202020204" pitchFamily="34" charset="0"/>
              <a:buChar char="•"/>
            </a:pPr>
            <a:r>
              <a:rPr lang="en-US" sz="1200"/>
              <a:t>Allows for self-service due to ease of integration so analysis and visualization capabilities are accessible at org level</a:t>
            </a:r>
            <a:endParaRPr lang="en-US" sz="1200" b="1"/>
          </a:p>
          <a:p>
            <a:r>
              <a:rPr lang="en-US" sz="1200" b="1"/>
              <a:t>Benefits: </a:t>
            </a:r>
          </a:p>
          <a:p>
            <a:pPr marL="171450" indent="-171450">
              <a:buFont typeface="Arial" panose="020B0604020202020204" pitchFamily="34" charset="0"/>
              <a:buChar char="•"/>
            </a:pPr>
            <a:r>
              <a:rPr lang="en-US" sz="1200"/>
              <a:t>Improve ROI with faster, more informed decisions</a:t>
            </a:r>
          </a:p>
          <a:p>
            <a:pPr marL="285750" indent="-285750">
              <a:buFont typeface="Arial" panose="020B0604020202020204" pitchFamily="34" charset="0"/>
              <a:buChar char="•"/>
            </a:pPr>
            <a:endParaRPr lang="en-US" sz="1200"/>
          </a:p>
          <a:p>
            <a:pPr marL="0" indent="0">
              <a:buFont typeface="Arial" panose="020B0604020202020204" pitchFamily="34" charset="0"/>
              <a:buNone/>
            </a:pPr>
            <a:r>
              <a:rPr lang="en-US" sz="1200" b="1"/>
              <a:t>Targeted Advertising: Integration of Audience Manager and Bing</a:t>
            </a:r>
          </a:p>
          <a:p>
            <a:r>
              <a:rPr lang="en-US" sz="1200" b="1"/>
              <a:t>Problem: </a:t>
            </a:r>
          </a:p>
          <a:p>
            <a:pPr marL="171450" indent="-171450">
              <a:buFont typeface="Arial" panose="020B0604020202020204" pitchFamily="34" charset="0"/>
              <a:buChar char="•"/>
            </a:pPr>
            <a:r>
              <a:rPr lang="en-US" sz="1200"/>
              <a:t>Lack of an integration between an organization’s rich 1st party data and their search strategy</a:t>
            </a:r>
          </a:p>
          <a:p>
            <a:pPr marL="0" indent="0">
              <a:buFont typeface="Arial" panose="020B0604020202020204" pitchFamily="34" charset="0"/>
              <a:buNone/>
            </a:pPr>
            <a:r>
              <a:rPr lang="en-US" sz="1200" b="1"/>
              <a:t>Solution:</a:t>
            </a:r>
          </a:p>
          <a:p>
            <a:pPr marL="171450" indent="-171450">
              <a:buFont typeface="Arial" panose="020B0604020202020204" pitchFamily="34" charset="0"/>
              <a:buChar char="•"/>
            </a:pPr>
            <a:r>
              <a:rPr lang="en-US" sz="1200"/>
              <a:t>Allows Bing search advertisers to leverage their own 1</a:t>
            </a:r>
            <a:r>
              <a:rPr lang="en-US" sz="1200" baseline="30000"/>
              <a:t>st</a:t>
            </a:r>
            <a:r>
              <a:rPr lang="en-US" sz="1200"/>
              <a:t> party audience segments ported from AAM for custom audience buying on Bing</a:t>
            </a:r>
          </a:p>
          <a:p>
            <a:pPr marL="171450" indent="-171450">
              <a:buFont typeface="Arial" panose="020B0604020202020204" pitchFamily="34" charset="0"/>
              <a:buChar char="•"/>
            </a:pPr>
            <a:r>
              <a:rPr lang="en-US" sz="1200"/>
              <a:t>Syncs via server-to-server integrations (rather than relying on site visits for pixel fires) for real-time segment population updates giving marketers the most accurate representation of their target audience</a:t>
            </a:r>
          </a:p>
          <a:p>
            <a:pPr marL="171450" indent="-171450">
              <a:buFont typeface="Arial" panose="020B0604020202020204" pitchFamily="34" charset="0"/>
              <a:buChar char="•"/>
            </a:pPr>
            <a:r>
              <a:rPr lang="en-US" sz="1200"/>
              <a:t>Can adjust keyword search bids and customize messaging and landing page experiences based on previous actions and site activity</a:t>
            </a:r>
          </a:p>
          <a:p>
            <a:pPr marL="171450" indent="-171450">
              <a:buFont typeface="Arial" panose="020B0604020202020204" pitchFamily="34" charset="0"/>
              <a:buChar char="•"/>
            </a:pPr>
            <a:r>
              <a:rPr lang="en-US" sz="1200"/>
              <a:t>Can leverage lookalike modeling to expand reach</a:t>
            </a:r>
          </a:p>
          <a:p>
            <a:r>
              <a:rPr lang="en-US" sz="1200" b="1"/>
              <a:t>Benefits: </a:t>
            </a:r>
          </a:p>
          <a:p>
            <a:pPr marL="171450" indent="-171450">
              <a:buFont typeface="Arial" panose="020B0604020202020204" pitchFamily="34" charset="0"/>
              <a:buChar char="•"/>
            </a:pPr>
            <a:r>
              <a:rPr lang="en-US" sz="1200"/>
              <a:t>Optimize paid search and advertising to improve ROI</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680A8B-FDC9-4F87-923D-A14732FED4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296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D365 Omnichannel for Customer Service Hands-on Training Lab Overview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Now that we understand Dynamics 365 Omnichannel for Customer Service, let us discuss how we can bring this into the classroom by utilizing a training manual built for the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This training manual has been created by one of our supporting architects at Microsoft – and it encompasses an end-to-end learning journey to start operating with the platform. Taking the form of a word document, it contains step-by-step instructions to get an environment up and running.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fld id="{B0BA2150-3497-4CFA-96DE-EF0DE78420C2}" type="slidenum">
              <a:rPr lang="en-US" smtClean="0"/>
              <a:t>3</a:t>
            </a:fld>
            <a:endParaRPr lang="en-US"/>
          </a:p>
        </p:txBody>
      </p:sp>
    </p:spTree>
    <p:extLst>
      <p:ext uri="{BB962C8B-B14F-4D97-AF65-F5344CB8AC3E}">
        <p14:creationId xmlns:p14="http://schemas.microsoft.com/office/powerpoint/2010/main" val="3623857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Brings together 4 services to increase drive business value and increase ROI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to drive business processes through Power Apps, improve engagements with customers and employees through Power Virtual Agents, analyze data from apps and bots through Power BI and automate response metrics to drive business processes through power automate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All built on and supported by Dataverse which allows for external data connectors and in-built AI builder</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As well as management tools to manage the current systems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463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Experience, 2. Data &amp; Integration &amp; 3) External Systems </a:t>
            </a:r>
          </a:p>
        </p:txBody>
      </p:sp>
      <p:sp>
        <p:nvSpPr>
          <p:cNvPr id="4" name="Slide Number Placeholder 3"/>
          <p:cNvSpPr>
            <a:spLocks noGrp="1"/>
          </p:cNvSpPr>
          <p:nvPr>
            <p:ph type="sldNum" sz="quarter" idx="5"/>
          </p:nvPr>
        </p:nvSpPr>
        <p:spPr/>
        <p:txBody>
          <a:bodyPr/>
          <a:lstStyle/>
          <a:p>
            <a:fld id="{93332B00-3447-4E1F-B827-EF853CA48E8C}" type="slidenum">
              <a:rPr lang="en-US" smtClean="0"/>
              <a:t>5</a:t>
            </a:fld>
            <a:endParaRPr lang="en-US"/>
          </a:p>
        </p:txBody>
      </p:sp>
    </p:spTree>
    <p:extLst>
      <p:ext uri="{BB962C8B-B14F-4D97-AF65-F5344CB8AC3E}">
        <p14:creationId xmlns:p14="http://schemas.microsoft.com/office/powerpoint/2010/main" val="289609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a:solidFill>
                  <a:srgbClr val="000000"/>
                </a:solidFill>
                <a:latin typeface="Segoe UI" panose="020B0502040204020203" pitchFamily="34" charset="0"/>
              </a:rPr>
              <a:t>AI Builder is a platform capability that allows easily adding AI to Power Automate, Power Apps and Dynamics 1st Party Apps. This enables makers to automate tasks and predict outcomes without having to involve data scientists. 	</a:t>
            </a: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35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a:solidFill>
                  <a:srgbClr val="000000"/>
                </a:solidFill>
                <a:latin typeface="Segoe UI" panose="020B0502040204020203" pitchFamily="34" charset="0"/>
              </a:rPr>
              <a:t>A mature data platform to manage data used by business applications, CDS is the platform that sits under the Dynamics 365 Sales, Service and Marketing business applications and is offered as a service to the Platform. An initial schema is defined by the Common Data Model. CDS provides built-in capabilities for business rules, workflows, calculated and rollup fields and more. CDS secures data using a configurable security model, that offers hierarchical, row level and field level security and auditing capabilities.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a:solidFill>
                  <a:srgbClr val="000000"/>
                </a:solidFill>
                <a:latin typeface="Segoe UI" panose="020B0502040204020203" pitchFamily="34" charset="0"/>
              </a:rPr>
              <a:t>The Common Data Service (CDS) is a mature data platform used to securely store data for business applications built on Power Apps. CDS is an abstraction on top of underlying Azure cloud data management services to make it easier to build business applications. CDS provides not just data storage, but a way to implement business logic that enforces business rules and automation against the data. Data in CDS is organized as entities, for example account and contact would be two examples of entities. These entities can have relationships that define the business connection between the data stored in an entity. For example, John is the primary contact for Contoso would be expressed as a relationship from account to contact. The security model of CDS enables data protection down to the field level on individual records. A more thorough discussion of security will be covered in the </a:t>
            </a:r>
            <a:r>
              <a:rPr lang="en-US" sz="1800" b="0" i="0" u="none" strike="noStrike" baseline="0">
                <a:solidFill>
                  <a:srgbClr val="742774"/>
                </a:solidFill>
                <a:latin typeface="Segoe UI" panose="020B0502040204020203" pitchFamily="34" charset="0"/>
              </a:rPr>
              <a:t>security section </a:t>
            </a:r>
            <a:r>
              <a:rPr lang="en-US" sz="1800" b="0" i="0" u="none" strike="noStrike" baseline="0">
                <a:solidFill>
                  <a:srgbClr val="000000"/>
                </a:solidFill>
                <a:latin typeface="Segoe UI" panose="020B0502040204020203" pitchFamily="34" charset="0"/>
              </a:rPr>
              <a:t>of this paper.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a:solidFill>
                  <a:srgbClr val="000000"/>
                </a:solidFill>
                <a:latin typeface="Segoe UI" panose="020B0502040204020203" pitchFamily="34" charset="0"/>
              </a:rPr>
              <a:t>CDS databases are created in the context of a Power Platform environment. Each environment can have only a single CDS database. CDS databases can be provisioned by you or licensed individuals in your organization to support their custom applications. A CDS databases is automatically provisioned when a Dynamics 365 Customer Engagement application is added to your tenant. The CDS language and currency settings cannot be changed afterwards, enterprise organizations that operate in multiple regions should align on a base language and base currency.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9/6/21 11:42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4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initial schema is defined by the Common Data Model on Microsoft Dataverse. </a:t>
            </a:r>
          </a:p>
          <a:p>
            <a:r>
              <a:rPr lang="en-US" dirty="0"/>
              <a:t>The common data model simplifies data management and app development by unifying data into a known form and applying structural and to ensure consistency across multiple apps and deployments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9/6/21 11:42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39916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285798"/>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6.xml"/><Relationship Id="rId4" Type="http://schemas.openxmlformats.org/officeDocument/2006/relationships/image" Target="../media/image62.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6.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7.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8.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0.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1.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1.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8.xml"/><Relationship Id="rId4" Type="http://schemas.openxmlformats.org/officeDocument/2006/relationships/image" Target="../media/image74.jpe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8.xml"/><Relationship Id="rId4" Type="http://schemas.openxmlformats.org/officeDocument/2006/relationships/image" Target="../media/image81.jpe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8.xml"/><Relationship Id="rId4" Type="http://schemas.openxmlformats.org/officeDocument/2006/relationships/image" Target="../media/image81.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24.gif"/><Relationship Id="rId4" Type="http://schemas.microsoft.com/office/2007/relationships/hdphoto" Target="../media/hdphoto4.wdp"/></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8.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1E17B1-5C5E-4909-A12B-E0593FD2F579}"/>
              </a:ext>
            </a:extLst>
          </p:cNvPr>
          <p:cNvPicPr>
            <a:picLocks noChangeAspect="1"/>
          </p:cNvPicPr>
          <p:nvPr userDrawn="1"/>
        </p:nvPicPr>
        <p:blipFill>
          <a:blip r:embed="rId2"/>
          <a:stretch>
            <a:fillRect/>
          </a:stretch>
        </p:blipFill>
        <p:spPr>
          <a:xfrm>
            <a:off x="-186699" y="620"/>
            <a:ext cx="14287500" cy="6858000"/>
          </a:xfrm>
          <a:prstGeom prst="rect">
            <a:avLst/>
          </a:prstGeom>
        </p:spPr>
      </p:pic>
      <p:pic>
        <p:nvPicPr>
          <p:cNvPr id="8" name="Picture 7" descr="Azure_Icon.png">
            <a:extLst>
              <a:ext uri="{FF2B5EF4-FFF2-40B4-BE49-F238E27FC236}">
                <a16:creationId xmlns:a16="http://schemas.microsoft.com/office/drawing/2014/main" id="{D95A0F5E-A1DD-49B1-8AD9-E45423731BF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023190" y="5781985"/>
            <a:ext cx="974462" cy="739925"/>
          </a:xfrm>
          <a:prstGeom prst="rect">
            <a:avLst/>
          </a:prstGeom>
          <a:ln>
            <a:noFill/>
          </a:ln>
        </p:spPr>
      </p:pic>
      <p:pic>
        <p:nvPicPr>
          <p:cNvPr id="9" name="Picture 8" descr="microsoft-dynamics-crm-365-icon.png">
            <a:extLst>
              <a:ext uri="{FF2B5EF4-FFF2-40B4-BE49-F238E27FC236}">
                <a16:creationId xmlns:a16="http://schemas.microsoft.com/office/drawing/2014/main" id="{8E034657-007C-4BF7-B2AB-BD22CFE56271}"/>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30888" y="3399473"/>
            <a:ext cx="1265112" cy="1265103"/>
          </a:xfrm>
          <a:prstGeom prst="rect">
            <a:avLst/>
          </a:prstGeom>
          <a:ln>
            <a:noFill/>
          </a:ln>
        </p:spPr>
      </p:pic>
      <p:pic>
        <p:nvPicPr>
          <p:cNvPr id="10" name="Picture 9" descr="365_Icon.png">
            <a:extLst>
              <a:ext uri="{FF2B5EF4-FFF2-40B4-BE49-F238E27FC236}">
                <a16:creationId xmlns:a16="http://schemas.microsoft.com/office/drawing/2014/main" id="{988002FF-56F6-4B2F-99BD-74871C7C0FE4}"/>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14120" y="5874478"/>
            <a:ext cx="618349" cy="739925"/>
          </a:xfrm>
          <a:prstGeom prst="rect">
            <a:avLst/>
          </a:prstGeom>
          <a:ln>
            <a:noFill/>
          </a:ln>
        </p:spPr>
      </p:pic>
      <p:pic>
        <p:nvPicPr>
          <p:cNvPr id="1028" name="Picture 4" descr="White linkedin icon png 5 » PNG Image">
            <a:extLst>
              <a:ext uri="{FF2B5EF4-FFF2-40B4-BE49-F238E27FC236}">
                <a16:creationId xmlns:a16="http://schemas.microsoft.com/office/drawing/2014/main" id="{E00FAFA4-9B73-4ACD-85BB-4A63B0F972ED}"/>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32469" y="3671147"/>
            <a:ext cx="819604" cy="8196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drawing&#10;&#10;Description automatically generated">
            <a:extLst>
              <a:ext uri="{FF2B5EF4-FFF2-40B4-BE49-F238E27FC236}">
                <a16:creationId xmlns:a16="http://schemas.microsoft.com/office/drawing/2014/main" id="{C6E29E24-B9D9-4A13-AB32-66D1E15A70B9}"/>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t="30440" b="26411"/>
          <a:stretch/>
        </p:blipFill>
        <p:spPr>
          <a:xfrm>
            <a:off x="3949945" y="4705352"/>
            <a:ext cx="3825392" cy="739924"/>
          </a:xfrm>
          <a:prstGeom prst="rect">
            <a:avLst/>
          </a:prstGeom>
        </p:spPr>
      </p:pic>
      <p:sp>
        <p:nvSpPr>
          <p:cNvPr id="19" name="Title Placeholder 1">
            <a:extLst>
              <a:ext uri="{FF2B5EF4-FFF2-40B4-BE49-F238E27FC236}">
                <a16:creationId xmlns:a16="http://schemas.microsoft.com/office/drawing/2014/main" id="{F38C037E-1701-4C78-A7D1-DB04066A9339}"/>
              </a:ext>
            </a:extLst>
          </p:cNvPr>
          <p:cNvSpPr>
            <a:spLocks noGrp="1"/>
          </p:cNvSpPr>
          <p:nvPr>
            <p:ph type="title"/>
          </p:nvPr>
        </p:nvSpPr>
        <p:spPr>
          <a:xfrm>
            <a:off x="608054" y="1333701"/>
            <a:ext cx="8801417"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30" name="Text Placeholder 29">
            <a:extLst>
              <a:ext uri="{FF2B5EF4-FFF2-40B4-BE49-F238E27FC236}">
                <a16:creationId xmlns:a16="http://schemas.microsoft.com/office/drawing/2014/main" id="{D4B47780-EB94-42EE-8B46-2D8D2BD5481F}"/>
              </a:ext>
            </a:extLst>
          </p:cNvPr>
          <p:cNvSpPr>
            <a:spLocks noGrp="1"/>
          </p:cNvSpPr>
          <p:nvPr>
            <p:ph type="body" sz="quarter" idx="10"/>
          </p:nvPr>
        </p:nvSpPr>
        <p:spPr>
          <a:xfrm>
            <a:off x="608013" y="1927225"/>
            <a:ext cx="8801100"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3007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26" name="Text Placeholder 19">
            <a:extLst>
              <a:ext uri="{FF2B5EF4-FFF2-40B4-BE49-F238E27FC236}">
                <a16:creationId xmlns:a16="http://schemas.microsoft.com/office/drawing/2014/main" id="{ACEF5C4D-1227-42DE-86BD-223C25D2F83F}"/>
              </a:ext>
            </a:extLst>
          </p:cNvPr>
          <p:cNvSpPr>
            <a:spLocks noGrp="1"/>
          </p:cNvSpPr>
          <p:nvPr>
            <p:ph type="body" sz="quarter" idx="13"/>
          </p:nvPr>
        </p:nvSpPr>
        <p:spPr>
          <a:xfrm>
            <a:off x="588263" y="1517755"/>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itle Placeholder 1">
            <a:extLst>
              <a:ext uri="{FF2B5EF4-FFF2-40B4-BE49-F238E27FC236}">
                <a16:creationId xmlns:a16="http://schemas.microsoft.com/office/drawing/2014/main" id="{7EEE387A-5B5A-4328-94E7-4AD510C8465D}"/>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451E089-F031-40C8-B02E-EE49141DB77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grpSp>
        <p:nvGrpSpPr>
          <p:cNvPr id="16" name="Group 15">
            <a:extLst>
              <a:ext uri="{FF2B5EF4-FFF2-40B4-BE49-F238E27FC236}">
                <a16:creationId xmlns:a16="http://schemas.microsoft.com/office/drawing/2014/main" id="{473B9F34-40F1-4F41-A083-15217BA19316}"/>
              </a:ext>
            </a:extLst>
          </p:cNvPr>
          <p:cNvGrpSpPr/>
          <p:nvPr userDrawn="1"/>
        </p:nvGrpSpPr>
        <p:grpSpPr>
          <a:xfrm>
            <a:off x="-7563" y="6178590"/>
            <a:ext cx="12199563" cy="679410"/>
            <a:chOff x="-7563" y="6178590"/>
            <a:chExt cx="12199563" cy="679410"/>
          </a:xfrm>
        </p:grpSpPr>
        <p:sp>
          <p:nvSpPr>
            <p:cNvPr id="10" name="Rectangle 9">
              <a:extLst>
                <a:ext uri="{FF2B5EF4-FFF2-40B4-BE49-F238E27FC236}">
                  <a16:creationId xmlns:a16="http://schemas.microsoft.com/office/drawing/2014/main" id="{BC232053-683F-4468-AD61-C1018BD24E13}"/>
                </a:ext>
              </a:extLst>
            </p:cNvPr>
            <p:cNvSpPr/>
            <p:nvPr userDrawn="1"/>
          </p:nvSpPr>
          <p:spPr>
            <a:xfrm>
              <a:off x="0" y="6225007"/>
              <a:ext cx="12192000" cy="632993"/>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CF5A0E87-B341-48ED-A096-6E6CB2B5BB0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092992" y="6225007"/>
              <a:ext cx="1586104" cy="583359"/>
            </a:xfrm>
            <a:prstGeom prst="rect">
              <a:avLst/>
            </a:prstGeom>
          </p:spPr>
        </p:pic>
        <p:pic>
          <p:nvPicPr>
            <p:cNvPr id="3" name="Picture 2" descr="A picture containing light, lit, sitting, city&#10;&#10;Description automatically generated">
              <a:extLst>
                <a:ext uri="{FF2B5EF4-FFF2-40B4-BE49-F238E27FC236}">
                  <a16:creationId xmlns:a16="http://schemas.microsoft.com/office/drawing/2014/main" id="{49D51907-0288-4F49-B1F2-EC9D6D960E6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059" t="6784" r="3310" b="39394"/>
            <a:stretch/>
          </p:blipFill>
          <p:spPr>
            <a:xfrm>
              <a:off x="-7563" y="6178590"/>
              <a:ext cx="1526019" cy="679409"/>
            </a:xfrm>
            <a:prstGeom prst="rect">
              <a:avLst/>
            </a:prstGeom>
          </p:spPr>
        </p:pic>
        <p:pic>
          <p:nvPicPr>
            <p:cNvPr id="12" name="Picture 11" descr="A picture containing toy, birthday, table&#10;&#10;Description automatically generated">
              <a:extLst>
                <a:ext uri="{FF2B5EF4-FFF2-40B4-BE49-F238E27FC236}">
                  <a16:creationId xmlns:a16="http://schemas.microsoft.com/office/drawing/2014/main" id="{2EBE4AB3-9F5D-49C3-862C-36E497B27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18677" y="6225007"/>
              <a:ext cx="737932" cy="623627"/>
            </a:xfrm>
            <a:prstGeom prst="rect">
              <a:avLst/>
            </a:prstGeom>
          </p:spPr>
        </p:pic>
        <p:pic>
          <p:nvPicPr>
            <p:cNvPr id="15" name="Picture 14" descr="A close up of a logo&#10;&#10;Description automatically generated">
              <a:extLst>
                <a:ext uri="{FF2B5EF4-FFF2-40B4-BE49-F238E27FC236}">
                  <a16:creationId xmlns:a16="http://schemas.microsoft.com/office/drawing/2014/main" id="{646D2114-D7B7-4E81-AAFA-ADB884F8FD4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10363363" y="6265275"/>
              <a:ext cx="333843" cy="583359"/>
            </a:xfrm>
            <a:prstGeom prst="rect">
              <a:avLst/>
            </a:prstGeom>
          </p:spPr>
        </p:pic>
      </p:grpSp>
    </p:spTree>
    <p:extLst>
      <p:ext uri="{BB962C8B-B14F-4D97-AF65-F5344CB8AC3E}">
        <p14:creationId xmlns:p14="http://schemas.microsoft.com/office/powerpoint/2010/main" val="39021829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51129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98861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22083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27596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72153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78385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09961756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2979710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563013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3622064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27519" y="64835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9">
            <a:extLst>
              <a:ext uri="{FF2B5EF4-FFF2-40B4-BE49-F238E27FC236}">
                <a16:creationId xmlns:a16="http://schemas.microsoft.com/office/drawing/2014/main" id="{0E400ECE-56C3-45E9-8A40-179B2E1F4B03}"/>
              </a:ext>
            </a:extLst>
          </p:cNvPr>
          <p:cNvSpPr>
            <a:spLocks noGrp="1"/>
          </p:cNvSpPr>
          <p:nvPr>
            <p:ph type="body" sz="quarter" idx="13"/>
          </p:nvPr>
        </p:nvSpPr>
        <p:spPr>
          <a:xfrm>
            <a:off x="588263" y="1523506"/>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4C4C0192-E867-4098-A642-698012507B0C}"/>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025F6C2-6B07-41AC-A288-58A5A5F1D2B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4026704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1739994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632178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17603474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96061457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52907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425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14073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7129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27996250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37069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818851-690D-4EE6-BC8D-1010CF816E72}"/>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8" name="Title Placeholder 1">
            <a:extLst>
              <a:ext uri="{FF2B5EF4-FFF2-40B4-BE49-F238E27FC236}">
                <a16:creationId xmlns:a16="http://schemas.microsoft.com/office/drawing/2014/main" id="{3A417798-7F09-4075-8747-71823C51A29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4A149E71-B7A8-4BBA-9F44-71E316C6267A}"/>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8623385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0DEC3-BD0F-4691-AFBD-D0A393631E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61806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5B6FB5-75AF-2140-BA8E-9A6DFFA38086}"/>
              </a:ext>
            </a:extLst>
          </p:cNvPr>
          <p:cNvSpPr>
            <a:spLocks noGrp="1"/>
          </p:cNvSpPr>
          <p:nvPr>
            <p:ph type="body" sz="quarter" idx="15" hasCustomPrompt="1"/>
          </p:nvPr>
        </p:nvSpPr>
        <p:spPr>
          <a:xfrm>
            <a:off x="606443" y="1887538"/>
            <a:ext cx="4168485" cy="3059112"/>
          </a:xfrm>
        </p:spPr>
        <p:txBody>
          <a:bodyPr>
            <a:normAutofit/>
          </a:bodyPr>
          <a:lstStyle>
            <a:lvl1pPr>
              <a:defRPr sz="1600"/>
            </a:lvl1pPr>
          </a:lstStyle>
          <a:p>
            <a:pPr lvl="0"/>
            <a:r>
              <a:rPr lang="en-GB"/>
              <a:t>Add text</a:t>
            </a:r>
            <a:endParaRPr lang="en-US"/>
          </a:p>
        </p:txBody>
      </p:sp>
      <p:sp>
        <p:nvSpPr>
          <p:cNvPr id="7" name="Slide Number Placeholder 6">
            <a:extLst>
              <a:ext uri="{FF2B5EF4-FFF2-40B4-BE49-F238E27FC236}">
                <a16:creationId xmlns:a16="http://schemas.microsoft.com/office/drawing/2014/main" id="{C30FEFFE-A257-4456-9665-66A7C92ADF37}"/>
              </a:ext>
            </a:extLst>
          </p:cNvPr>
          <p:cNvSpPr>
            <a:spLocks noGrp="1"/>
          </p:cNvSpPr>
          <p:nvPr>
            <p:ph type="sldNum" sz="quarter" idx="18"/>
          </p:nvPr>
        </p:nvSpPr>
        <p:spPr>
          <a:xfrm>
            <a:off x="9159459" y="6489436"/>
            <a:ext cx="2743200" cy="365125"/>
          </a:xfrm>
          <a:prstGeom prst="rect">
            <a:avLst/>
          </a:prstGeom>
        </p:spPr>
        <p:txBody>
          <a:bodyPr/>
          <a:lstStyle/>
          <a:p>
            <a:fld id="{6CBB999D-3509-3345-BD2A-58AC16F53E8B}" type="slidenum">
              <a:rPr lang="en-US" smtClean="0"/>
              <a:pPr/>
              <a:t>‹#›</a:t>
            </a:fld>
            <a:endParaRPr lang="en-US"/>
          </a:p>
        </p:txBody>
      </p:sp>
      <p:sp>
        <p:nvSpPr>
          <p:cNvPr id="2" name="Title 1">
            <a:extLst>
              <a:ext uri="{FF2B5EF4-FFF2-40B4-BE49-F238E27FC236}">
                <a16:creationId xmlns:a16="http://schemas.microsoft.com/office/drawing/2014/main" id="{ABA534E6-AA56-4EC7-B559-51AC16DAF51A}"/>
              </a:ext>
            </a:extLst>
          </p:cNvPr>
          <p:cNvSpPr>
            <a:spLocks noGrp="1"/>
          </p:cNvSpPr>
          <p:nvPr>
            <p:ph type="title"/>
          </p:nvPr>
        </p:nvSpPr>
        <p:spPr>
          <a:xfrm>
            <a:off x="606443" y="525271"/>
            <a:ext cx="10515600" cy="1042671"/>
          </a:xfrm>
        </p:spPr>
        <p:txBody>
          <a:bodyPr/>
          <a:lstStyle>
            <a:lvl1pPr>
              <a:defRPr b="1"/>
            </a:lvl1pPr>
          </a:lstStyle>
          <a:p>
            <a:r>
              <a:rPr lang="en-US"/>
              <a:t>Click to edit Master title style</a:t>
            </a:r>
            <a:endParaRPr lang="en-SG"/>
          </a:p>
        </p:txBody>
      </p:sp>
      <p:sp>
        <p:nvSpPr>
          <p:cNvPr id="11" name="Text Placeholder 10">
            <a:extLst>
              <a:ext uri="{FF2B5EF4-FFF2-40B4-BE49-F238E27FC236}">
                <a16:creationId xmlns:a16="http://schemas.microsoft.com/office/drawing/2014/main" id="{096A56E5-340E-48B4-AF23-FEF9964E7C03}"/>
              </a:ext>
            </a:extLst>
          </p:cNvPr>
          <p:cNvSpPr>
            <a:spLocks noGrp="1"/>
          </p:cNvSpPr>
          <p:nvPr>
            <p:ph type="body" sz="quarter" idx="19" hasCustomPrompt="1"/>
          </p:nvPr>
        </p:nvSpPr>
        <p:spPr>
          <a:xfrm>
            <a:off x="606441" y="1105175"/>
            <a:ext cx="10515599" cy="544513"/>
          </a:xfrm>
        </p:spPr>
        <p:txBody>
          <a:bodyPr>
            <a:normAutofit/>
          </a:bodyPr>
          <a:lstStyle>
            <a:lvl1pPr>
              <a:defRPr sz="2000" b="0">
                <a:solidFill>
                  <a:srgbClr val="00A7E1"/>
                </a:solidFill>
              </a:defRPr>
            </a:lvl1pPr>
          </a:lstStyle>
          <a:p>
            <a:r>
              <a:rPr lang="en-US"/>
              <a:t>CLICK TO ADD SUBTITLE</a:t>
            </a:r>
          </a:p>
        </p:txBody>
      </p:sp>
    </p:spTree>
    <p:extLst>
      <p:ext uri="{BB962C8B-B14F-4D97-AF65-F5344CB8AC3E}">
        <p14:creationId xmlns:p14="http://schemas.microsoft.com/office/powerpoint/2010/main" val="629591426"/>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3632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74240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3647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71285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692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4000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55409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3910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27519" y="64835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3774102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17154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55820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634873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14060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08277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753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648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4191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8862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37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19568" y="76424"/>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3539233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4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32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19900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0839812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66205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602" y="6517495"/>
            <a:ext cx="859922" cy="316317"/>
          </a:xfrm>
          <a:prstGeom prst="rect">
            <a:avLst/>
          </a:prstGeom>
        </p:spPr>
      </p:pic>
    </p:spTree>
    <p:extLst>
      <p:ext uri="{BB962C8B-B14F-4D97-AF65-F5344CB8AC3E}">
        <p14:creationId xmlns:p14="http://schemas.microsoft.com/office/powerpoint/2010/main" val="2584877690"/>
      </p:ext>
    </p:extLst>
  </p:cSld>
  <p:clrMapOvr>
    <a:masterClrMapping/>
  </p:clrMapOvr>
  <p:transition spd="slow">
    <p:push/>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6063" y="2084174"/>
            <a:ext cx="6278150" cy="3491849"/>
          </a:xfrm>
          <a:prstGeom prst="rect">
            <a:avLst/>
          </a:prstGeom>
          <a:solidFill>
            <a:srgbClr val="002050">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invGray">
          <a:xfrm>
            <a:off x="446715" y="6029313"/>
            <a:ext cx="387218" cy="358621"/>
          </a:xfrm>
          <a:prstGeom prst="rect">
            <a:avLst/>
          </a:prstGeom>
        </p:spPr>
      </p:pic>
      <p:pic>
        <p:nvPicPr>
          <p:cNvPr id="7" name="Picture 6"/>
          <p:cNvPicPr>
            <a:picLocks noChangeAspect="1"/>
          </p:cNvPicPr>
          <p:nvPr userDrawn="1"/>
        </p:nvPicPr>
        <p:blipFill rotWithShape="1">
          <a:blip r:embed="rId4" cstate="screen">
            <a:biLevel thresh="25000"/>
            <a:extLst>
              <a:ext uri="{28A0092B-C50C-407E-A947-70E740481C1C}">
                <a14:useLocalDpi xmlns:a14="http://schemas.microsoft.com/office/drawing/2010/main"/>
              </a:ext>
            </a:extLst>
          </a:blip>
          <a:srcRect/>
          <a:stretch/>
        </p:blipFill>
        <p:spPr bwMode="invGray">
          <a:xfrm>
            <a:off x="863194" y="6029313"/>
            <a:ext cx="1252309" cy="358621"/>
          </a:xfrm>
          <a:prstGeom prst="rect">
            <a:avLst/>
          </a:prstGeom>
        </p:spPr>
      </p:pic>
    </p:spTree>
    <p:extLst>
      <p:ext uri="{BB962C8B-B14F-4D97-AF65-F5344CB8AC3E}">
        <p14:creationId xmlns:p14="http://schemas.microsoft.com/office/powerpoint/2010/main" val="235400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MS END SLIDE 201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4859"/>
            <a:ext cx="3223861" cy="688282"/>
          </a:xfrm>
          <a:prstGeom prst="rect">
            <a:avLst/>
          </a:prstGeom>
        </p:spPr>
      </p:pic>
    </p:spTree>
    <p:extLst>
      <p:ext uri="{BB962C8B-B14F-4D97-AF65-F5344CB8AC3E}">
        <p14:creationId xmlns:p14="http://schemas.microsoft.com/office/powerpoint/2010/main" val="361695335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0831798" cy="899665"/>
          </a:xfrm>
        </p:spPr>
        <p:txBody>
          <a:bodyPr/>
          <a:lstStyle/>
          <a:p>
            <a:r>
              <a:rPr lang="en-US"/>
              <a:t>Click to edit Master</a:t>
            </a:r>
          </a:p>
        </p:txBody>
      </p:sp>
      <p:sp>
        <p:nvSpPr>
          <p:cNvPr id="4" name="Text Placeholder 3"/>
          <p:cNvSpPr>
            <a:spLocks noGrp="1"/>
          </p:cNvSpPr>
          <p:nvPr>
            <p:ph type="body" sz="quarter" idx="11"/>
          </p:nvPr>
        </p:nvSpPr>
        <p:spPr>
          <a:xfrm>
            <a:off x="269239" y="1038194"/>
            <a:ext cx="4916906" cy="561290"/>
          </a:xfrm>
        </p:spPr>
        <p:txBody>
          <a:bodyPr/>
          <a:lstStyle>
            <a:lvl1pPr marL="0" indent="0">
              <a:buNone/>
              <a:defRPr sz="2745">
                <a:solidFill>
                  <a:schemeClr val="tx2"/>
                </a:solidFill>
              </a:defRPr>
            </a:lvl1pPr>
            <a:lvl2pPr marL="336015" indent="0">
              <a:buNone/>
              <a:defRPr/>
            </a:lvl2pPr>
            <a:lvl3pPr marL="560027" indent="0">
              <a:buNone/>
              <a:defRPr/>
            </a:lvl3pPr>
            <a:lvl4pPr marL="784036" indent="0">
              <a:buNone/>
              <a:defRPr/>
            </a:lvl4pPr>
            <a:lvl5pPr marL="1008047" indent="0">
              <a:buNone/>
              <a:defRPr/>
            </a:lvl5pPr>
          </a:lstStyle>
          <a:p>
            <a:pPr lvl="0"/>
            <a:r>
              <a:rPr lang="en-US"/>
              <a:t>Edit Master text styles</a:t>
            </a:r>
          </a:p>
        </p:txBody>
      </p:sp>
    </p:spTree>
    <p:extLst>
      <p:ext uri="{BB962C8B-B14F-4D97-AF65-F5344CB8AC3E}">
        <p14:creationId xmlns:p14="http://schemas.microsoft.com/office/powerpoint/2010/main" val="10520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73F4-1D6F-44A5-9826-9387FFF715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5B021E-24D4-4541-BFC0-FAF6495C3B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57C198-B227-4B12-9584-6D58A5274795}"/>
              </a:ext>
            </a:extLst>
          </p:cNvPr>
          <p:cNvSpPr>
            <a:spLocks noGrp="1"/>
          </p:cNvSpPr>
          <p:nvPr>
            <p:ph type="dt" sz="half" idx="10"/>
          </p:nvPr>
        </p:nvSpPr>
        <p:spPr/>
        <p:txBody>
          <a:bodyPr/>
          <a:lstStyle/>
          <a:p>
            <a:fld id="{CD906CC9-C58E-43DA-8B56-1E94C2267335}" type="datetimeFigureOut">
              <a:rPr lang="en-US" smtClean="0"/>
              <a:t>9/5/21</a:t>
            </a:fld>
            <a:endParaRPr lang="en-US"/>
          </a:p>
        </p:txBody>
      </p:sp>
      <p:sp>
        <p:nvSpPr>
          <p:cNvPr id="5" name="Footer Placeholder 4">
            <a:extLst>
              <a:ext uri="{FF2B5EF4-FFF2-40B4-BE49-F238E27FC236}">
                <a16:creationId xmlns:a16="http://schemas.microsoft.com/office/drawing/2014/main" id="{56969A37-BC6E-44D3-BED2-B1D7F8C17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6FDE0-F371-4308-B7CC-9EFE4FBB4D8E}"/>
              </a:ext>
            </a:extLst>
          </p:cNvPr>
          <p:cNvSpPr>
            <a:spLocks noGrp="1"/>
          </p:cNvSpPr>
          <p:nvPr>
            <p:ph type="sldNum" sz="quarter" idx="12"/>
          </p:nvPr>
        </p:nvSpPr>
        <p:spPr/>
        <p:txBody>
          <a:bodyPr/>
          <a:lstStyle/>
          <a:p>
            <a:fld id="{585924CE-073A-4877-9486-0C139669313C}" type="slidenum">
              <a:rPr lang="en-US" smtClean="0"/>
              <a:t>‹#›</a:t>
            </a:fld>
            <a:endParaRPr lang="en-US"/>
          </a:p>
        </p:txBody>
      </p:sp>
    </p:spTree>
    <p:extLst>
      <p:ext uri="{BB962C8B-B14F-4D97-AF65-F5344CB8AC3E}">
        <p14:creationId xmlns:p14="http://schemas.microsoft.com/office/powerpoint/2010/main" val="1072107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074" name="Picture 2" descr="Contact Us Customer Service Sketch Doodle Icons Seamless Pattern ...">
            <a:extLst>
              <a:ext uri="{FF2B5EF4-FFF2-40B4-BE49-F238E27FC236}">
                <a16:creationId xmlns:a16="http://schemas.microsoft.com/office/drawing/2014/main" id="{C62EEB6D-E53A-4D18-A1F9-09F1C2C500CD}"/>
              </a:ext>
            </a:extLst>
          </p:cNvPr>
          <p:cNvPicPr>
            <a:picLocks noChangeAspect="1" noChangeArrowheads="1"/>
          </p:cNvPicPr>
          <p:nvPr userDrawn="1"/>
        </p:nvPicPr>
        <p:blipFill>
          <a:blip r:embed="rId2">
            <a:alphaModFix amt="50000"/>
            <a:extLst>
              <a:ext uri="{28A0092B-C50C-407E-A947-70E740481C1C}">
                <a14:useLocalDpi xmlns:a14="http://schemas.microsoft.com/office/drawing/2010/main" val="0"/>
              </a:ext>
            </a:extLst>
          </a:blip>
          <a:srcRect/>
          <a:stretch>
            <a:fillRect/>
          </a:stretch>
        </p:blipFill>
        <p:spPr bwMode="auto">
          <a:xfrm>
            <a:off x="5338763" y="0"/>
            <a:ext cx="68532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9732FADA-320A-4094-BE48-31DD45356C72}"/>
              </a:ext>
            </a:extLst>
          </p:cNvPr>
          <p:cNvSpPr/>
          <p:nvPr userDrawn="1"/>
        </p:nvSpPr>
        <p:spPr>
          <a:xfrm>
            <a:off x="-38793" y="0"/>
            <a:ext cx="6659592"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3411560"/>
            <a:ext cx="6070629"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3" y="2857654"/>
            <a:ext cx="6071330"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pic>
        <p:nvPicPr>
          <p:cNvPr id="11" name="Picture 10" descr="MSFT_logo_rgb_W-Wht_D.pdf">
            <a:extLst>
              <a:ext uri="{FF2B5EF4-FFF2-40B4-BE49-F238E27FC236}">
                <a16:creationId xmlns:a16="http://schemas.microsoft.com/office/drawing/2014/main" id="{42238182-A17E-4D2C-BD5E-A2D6C2B51E3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148" y="-59045"/>
            <a:ext cx="1586104" cy="583359"/>
          </a:xfrm>
          <a:prstGeom prst="rect">
            <a:avLst/>
          </a:prstGeom>
        </p:spPr>
      </p:pic>
    </p:spTree>
    <p:extLst>
      <p:ext uri="{BB962C8B-B14F-4D97-AF65-F5344CB8AC3E}">
        <p14:creationId xmlns:p14="http://schemas.microsoft.com/office/powerpoint/2010/main" val="4848097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9AD2-76A5-4988-B0D3-01BD8152F8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5030A2-71DB-4802-A6DA-6EAB3250AE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17EF4-39CC-423B-BCE1-80688104D0CD}"/>
              </a:ext>
            </a:extLst>
          </p:cNvPr>
          <p:cNvSpPr>
            <a:spLocks noGrp="1"/>
          </p:cNvSpPr>
          <p:nvPr>
            <p:ph type="dt" sz="half" idx="10"/>
          </p:nvPr>
        </p:nvSpPr>
        <p:spPr/>
        <p:txBody>
          <a:bodyPr/>
          <a:lstStyle/>
          <a:p>
            <a:fld id="{CD906CC9-C58E-43DA-8B56-1E94C2267335}" type="datetimeFigureOut">
              <a:rPr lang="en-US" smtClean="0"/>
              <a:t>9/5/21</a:t>
            </a:fld>
            <a:endParaRPr lang="en-US"/>
          </a:p>
        </p:txBody>
      </p:sp>
      <p:sp>
        <p:nvSpPr>
          <p:cNvPr id="5" name="Footer Placeholder 4">
            <a:extLst>
              <a:ext uri="{FF2B5EF4-FFF2-40B4-BE49-F238E27FC236}">
                <a16:creationId xmlns:a16="http://schemas.microsoft.com/office/drawing/2014/main" id="{F73657E8-0BE8-406F-AD3C-51B48F7D1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C4C00-4458-4BC4-B441-21E37C2FA631}"/>
              </a:ext>
            </a:extLst>
          </p:cNvPr>
          <p:cNvSpPr>
            <a:spLocks noGrp="1"/>
          </p:cNvSpPr>
          <p:nvPr>
            <p:ph type="sldNum" sz="quarter" idx="12"/>
          </p:nvPr>
        </p:nvSpPr>
        <p:spPr/>
        <p:txBody>
          <a:bodyPr/>
          <a:lstStyle/>
          <a:p>
            <a:fld id="{585924CE-073A-4877-9486-0C139669313C}" type="slidenum">
              <a:rPr lang="en-US" smtClean="0"/>
              <a:t>‹#›</a:t>
            </a:fld>
            <a:endParaRPr lang="en-US"/>
          </a:p>
        </p:txBody>
      </p:sp>
    </p:spTree>
    <p:extLst>
      <p:ext uri="{BB962C8B-B14F-4D97-AF65-F5344CB8AC3E}">
        <p14:creationId xmlns:p14="http://schemas.microsoft.com/office/powerpoint/2010/main" val="10594849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A2B8-FCDD-4766-84B3-54B57A91F2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F81DB4-24B3-49D1-AD85-33DCE0CB99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3E326D-56B6-4EA0-B605-1E0EC5FD34B4}"/>
              </a:ext>
            </a:extLst>
          </p:cNvPr>
          <p:cNvSpPr>
            <a:spLocks noGrp="1"/>
          </p:cNvSpPr>
          <p:nvPr>
            <p:ph type="dt" sz="half" idx="10"/>
          </p:nvPr>
        </p:nvSpPr>
        <p:spPr/>
        <p:txBody>
          <a:bodyPr/>
          <a:lstStyle/>
          <a:p>
            <a:fld id="{CD906CC9-C58E-43DA-8B56-1E94C2267335}" type="datetimeFigureOut">
              <a:rPr lang="en-US" smtClean="0"/>
              <a:t>9/5/21</a:t>
            </a:fld>
            <a:endParaRPr lang="en-US"/>
          </a:p>
        </p:txBody>
      </p:sp>
      <p:sp>
        <p:nvSpPr>
          <p:cNvPr id="5" name="Footer Placeholder 4">
            <a:extLst>
              <a:ext uri="{FF2B5EF4-FFF2-40B4-BE49-F238E27FC236}">
                <a16:creationId xmlns:a16="http://schemas.microsoft.com/office/drawing/2014/main" id="{22A930FB-E035-42CA-B9D6-A23B8E07C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EE63A-AA38-4BB4-AE37-AF10D773AC46}"/>
              </a:ext>
            </a:extLst>
          </p:cNvPr>
          <p:cNvSpPr>
            <a:spLocks noGrp="1"/>
          </p:cNvSpPr>
          <p:nvPr>
            <p:ph type="sldNum" sz="quarter" idx="12"/>
          </p:nvPr>
        </p:nvSpPr>
        <p:spPr/>
        <p:txBody>
          <a:bodyPr/>
          <a:lstStyle/>
          <a:p>
            <a:fld id="{585924CE-073A-4877-9486-0C139669313C}" type="slidenum">
              <a:rPr lang="en-US" smtClean="0"/>
              <a:t>‹#›</a:t>
            </a:fld>
            <a:endParaRPr lang="en-US"/>
          </a:p>
        </p:txBody>
      </p:sp>
    </p:spTree>
    <p:extLst>
      <p:ext uri="{BB962C8B-B14F-4D97-AF65-F5344CB8AC3E}">
        <p14:creationId xmlns:p14="http://schemas.microsoft.com/office/powerpoint/2010/main" val="261360461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3D38-3D2A-4CFF-8969-CD27DB5BA0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C12630-C8B4-4F8D-AAE3-71A7D47E82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162082-BED2-4A29-8629-3E105B5974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130C06-3533-4FF2-B902-8F899628A268}"/>
              </a:ext>
            </a:extLst>
          </p:cNvPr>
          <p:cNvSpPr>
            <a:spLocks noGrp="1"/>
          </p:cNvSpPr>
          <p:nvPr>
            <p:ph type="dt" sz="half" idx="10"/>
          </p:nvPr>
        </p:nvSpPr>
        <p:spPr/>
        <p:txBody>
          <a:bodyPr/>
          <a:lstStyle/>
          <a:p>
            <a:fld id="{CD906CC9-C58E-43DA-8B56-1E94C2267335}" type="datetimeFigureOut">
              <a:rPr lang="en-US" smtClean="0"/>
              <a:t>9/5/21</a:t>
            </a:fld>
            <a:endParaRPr lang="en-US"/>
          </a:p>
        </p:txBody>
      </p:sp>
      <p:sp>
        <p:nvSpPr>
          <p:cNvPr id="6" name="Footer Placeholder 5">
            <a:extLst>
              <a:ext uri="{FF2B5EF4-FFF2-40B4-BE49-F238E27FC236}">
                <a16:creationId xmlns:a16="http://schemas.microsoft.com/office/drawing/2014/main" id="{E2C5E318-C9DE-4A8E-AC7E-96B477CFF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1142FD-0AE4-44C1-BF5F-EE330E9C941F}"/>
              </a:ext>
            </a:extLst>
          </p:cNvPr>
          <p:cNvSpPr>
            <a:spLocks noGrp="1"/>
          </p:cNvSpPr>
          <p:nvPr>
            <p:ph type="sldNum" sz="quarter" idx="12"/>
          </p:nvPr>
        </p:nvSpPr>
        <p:spPr/>
        <p:txBody>
          <a:bodyPr/>
          <a:lstStyle/>
          <a:p>
            <a:fld id="{585924CE-073A-4877-9486-0C139669313C}" type="slidenum">
              <a:rPr lang="en-US" smtClean="0"/>
              <a:t>‹#›</a:t>
            </a:fld>
            <a:endParaRPr lang="en-US"/>
          </a:p>
        </p:txBody>
      </p:sp>
    </p:spTree>
    <p:extLst>
      <p:ext uri="{BB962C8B-B14F-4D97-AF65-F5344CB8AC3E}">
        <p14:creationId xmlns:p14="http://schemas.microsoft.com/office/powerpoint/2010/main" val="257503118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8B31-66A9-4D78-AC77-E43AD8C021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E46336-D574-4FAD-BE12-0C388C5C41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A35E9C-62D8-4F2C-9658-99C3BF03E6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1CB7AA-D1A4-4B73-8A69-805BA7722F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3A12-E8D0-40B8-AF80-75A16BB4FC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CE3B9A-D4E5-4DE8-BFBF-A3922B13B98B}"/>
              </a:ext>
            </a:extLst>
          </p:cNvPr>
          <p:cNvSpPr>
            <a:spLocks noGrp="1"/>
          </p:cNvSpPr>
          <p:nvPr>
            <p:ph type="dt" sz="half" idx="10"/>
          </p:nvPr>
        </p:nvSpPr>
        <p:spPr/>
        <p:txBody>
          <a:bodyPr/>
          <a:lstStyle/>
          <a:p>
            <a:fld id="{CD906CC9-C58E-43DA-8B56-1E94C2267335}" type="datetimeFigureOut">
              <a:rPr lang="en-US" smtClean="0"/>
              <a:t>9/5/21</a:t>
            </a:fld>
            <a:endParaRPr lang="en-US"/>
          </a:p>
        </p:txBody>
      </p:sp>
      <p:sp>
        <p:nvSpPr>
          <p:cNvPr id="8" name="Footer Placeholder 7">
            <a:extLst>
              <a:ext uri="{FF2B5EF4-FFF2-40B4-BE49-F238E27FC236}">
                <a16:creationId xmlns:a16="http://schemas.microsoft.com/office/drawing/2014/main" id="{0083DCE6-5891-4792-BF3F-5D9327A8B4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09B80D-499D-48A1-8EE6-F98080CE5450}"/>
              </a:ext>
            </a:extLst>
          </p:cNvPr>
          <p:cNvSpPr>
            <a:spLocks noGrp="1"/>
          </p:cNvSpPr>
          <p:nvPr>
            <p:ph type="sldNum" sz="quarter" idx="12"/>
          </p:nvPr>
        </p:nvSpPr>
        <p:spPr/>
        <p:txBody>
          <a:bodyPr/>
          <a:lstStyle/>
          <a:p>
            <a:fld id="{585924CE-073A-4877-9486-0C139669313C}" type="slidenum">
              <a:rPr lang="en-US" smtClean="0"/>
              <a:t>‹#›</a:t>
            </a:fld>
            <a:endParaRPr lang="en-US"/>
          </a:p>
        </p:txBody>
      </p:sp>
    </p:spTree>
    <p:extLst>
      <p:ext uri="{BB962C8B-B14F-4D97-AF65-F5344CB8AC3E}">
        <p14:creationId xmlns:p14="http://schemas.microsoft.com/office/powerpoint/2010/main" val="2215774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9F6C-5191-4E09-A814-04B9EF0564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0CD414-DF2C-4BCE-967E-FF94DF24BD8A}"/>
              </a:ext>
            </a:extLst>
          </p:cNvPr>
          <p:cNvSpPr>
            <a:spLocks noGrp="1"/>
          </p:cNvSpPr>
          <p:nvPr>
            <p:ph type="dt" sz="half" idx="10"/>
          </p:nvPr>
        </p:nvSpPr>
        <p:spPr/>
        <p:txBody>
          <a:bodyPr/>
          <a:lstStyle/>
          <a:p>
            <a:fld id="{CD906CC9-C58E-43DA-8B56-1E94C2267335}" type="datetimeFigureOut">
              <a:rPr lang="en-US" smtClean="0"/>
              <a:t>9/5/21</a:t>
            </a:fld>
            <a:endParaRPr lang="en-US"/>
          </a:p>
        </p:txBody>
      </p:sp>
      <p:sp>
        <p:nvSpPr>
          <p:cNvPr id="4" name="Footer Placeholder 3">
            <a:extLst>
              <a:ext uri="{FF2B5EF4-FFF2-40B4-BE49-F238E27FC236}">
                <a16:creationId xmlns:a16="http://schemas.microsoft.com/office/drawing/2014/main" id="{6AD2FD04-DAB5-4ACB-B59E-A9D43F43E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58E63E-DC72-498C-A359-129B2B5D8682}"/>
              </a:ext>
            </a:extLst>
          </p:cNvPr>
          <p:cNvSpPr>
            <a:spLocks noGrp="1"/>
          </p:cNvSpPr>
          <p:nvPr>
            <p:ph type="sldNum" sz="quarter" idx="12"/>
          </p:nvPr>
        </p:nvSpPr>
        <p:spPr/>
        <p:txBody>
          <a:bodyPr/>
          <a:lstStyle/>
          <a:p>
            <a:fld id="{585924CE-073A-4877-9486-0C139669313C}" type="slidenum">
              <a:rPr lang="en-US" smtClean="0"/>
              <a:t>‹#›</a:t>
            </a:fld>
            <a:endParaRPr lang="en-US"/>
          </a:p>
        </p:txBody>
      </p:sp>
    </p:spTree>
    <p:extLst>
      <p:ext uri="{BB962C8B-B14F-4D97-AF65-F5344CB8AC3E}">
        <p14:creationId xmlns:p14="http://schemas.microsoft.com/office/powerpoint/2010/main" val="41374802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1F5B86-53B3-4171-89CC-F5153BC78FBA}"/>
              </a:ext>
            </a:extLst>
          </p:cNvPr>
          <p:cNvSpPr>
            <a:spLocks noGrp="1"/>
          </p:cNvSpPr>
          <p:nvPr>
            <p:ph type="dt" sz="half" idx="10"/>
          </p:nvPr>
        </p:nvSpPr>
        <p:spPr/>
        <p:txBody>
          <a:bodyPr/>
          <a:lstStyle/>
          <a:p>
            <a:fld id="{CD906CC9-C58E-43DA-8B56-1E94C2267335}" type="datetimeFigureOut">
              <a:rPr lang="en-US" smtClean="0"/>
              <a:t>9/5/21</a:t>
            </a:fld>
            <a:endParaRPr lang="en-US"/>
          </a:p>
        </p:txBody>
      </p:sp>
      <p:sp>
        <p:nvSpPr>
          <p:cNvPr id="3" name="Footer Placeholder 2">
            <a:extLst>
              <a:ext uri="{FF2B5EF4-FFF2-40B4-BE49-F238E27FC236}">
                <a16:creationId xmlns:a16="http://schemas.microsoft.com/office/drawing/2014/main" id="{2A8679B4-EE31-429D-B175-BA072BA421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CFC34C-CE5B-42A3-BF9F-1194D2C17E5B}"/>
              </a:ext>
            </a:extLst>
          </p:cNvPr>
          <p:cNvSpPr>
            <a:spLocks noGrp="1"/>
          </p:cNvSpPr>
          <p:nvPr>
            <p:ph type="sldNum" sz="quarter" idx="12"/>
          </p:nvPr>
        </p:nvSpPr>
        <p:spPr/>
        <p:txBody>
          <a:bodyPr/>
          <a:lstStyle/>
          <a:p>
            <a:fld id="{585924CE-073A-4877-9486-0C139669313C}" type="slidenum">
              <a:rPr lang="en-US" smtClean="0"/>
              <a:t>‹#›</a:t>
            </a:fld>
            <a:endParaRPr lang="en-US"/>
          </a:p>
        </p:txBody>
      </p:sp>
    </p:spTree>
    <p:extLst>
      <p:ext uri="{BB962C8B-B14F-4D97-AF65-F5344CB8AC3E}">
        <p14:creationId xmlns:p14="http://schemas.microsoft.com/office/powerpoint/2010/main" val="135929950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837C-656F-4795-AA85-AD3357BF8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4215A9-5847-455A-8B8C-46B72FD0BA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3010DC-A9F0-4A75-AA4E-9091F3CF3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1BB0D1-B1D1-42EA-AAE6-7FC25FE0F774}"/>
              </a:ext>
            </a:extLst>
          </p:cNvPr>
          <p:cNvSpPr>
            <a:spLocks noGrp="1"/>
          </p:cNvSpPr>
          <p:nvPr>
            <p:ph type="dt" sz="half" idx="10"/>
          </p:nvPr>
        </p:nvSpPr>
        <p:spPr/>
        <p:txBody>
          <a:bodyPr/>
          <a:lstStyle/>
          <a:p>
            <a:fld id="{CD906CC9-C58E-43DA-8B56-1E94C2267335}" type="datetimeFigureOut">
              <a:rPr lang="en-US" smtClean="0"/>
              <a:t>9/5/21</a:t>
            </a:fld>
            <a:endParaRPr lang="en-US"/>
          </a:p>
        </p:txBody>
      </p:sp>
      <p:sp>
        <p:nvSpPr>
          <p:cNvPr id="6" name="Footer Placeholder 5">
            <a:extLst>
              <a:ext uri="{FF2B5EF4-FFF2-40B4-BE49-F238E27FC236}">
                <a16:creationId xmlns:a16="http://schemas.microsoft.com/office/drawing/2014/main" id="{43F535D8-352C-4509-BD08-B211787BE0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332EAC-B0E2-4CA0-BAB3-889B88B647BA}"/>
              </a:ext>
            </a:extLst>
          </p:cNvPr>
          <p:cNvSpPr>
            <a:spLocks noGrp="1"/>
          </p:cNvSpPr>
          <p:nvPr>
            <p:ph type="sldNum" sz="quarter" idx="12"/>
          </p:nvPr>
        </p:nvSpPr>
        <p:spPr/>
        <p:txBody>
          <a:bodyPr/>
          <a:lstStyle/>
          <a:p>
            <a:fld id="{585924CE-073A-4877-9486-0C139669313C}" type="slidenum">
              <a:rPr lang="en-US" smtClean="0"/>
              <a:t>‹#›</a:t>
            </a:fld>
            <a:endParaRPr lang="en-US"/>
          </a:p>
        </p:txBody>
      </p:sp>
    </p:spTree>
    <p:extLst>
      <p:ext uri="{BB962C8B-B14F-4D97-AF65-F5344CB8AC3E}">
        <p14:creationId xmlns:p14="http://schemas.microsoft.com/office/powerpoint/2010/main" val="132920598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1491-298D-499A-9C28-416058742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793DC8-5EE8-4A3D-8159-D09A305679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BFF605-36FB-4BF2-AF32-90CD65FC2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3ECC64-0D69-4A28-AD19-0F9123333700}"/>
              </a:ext>
            </a:extLst>
          </p:cNvPr>
          <p:cNvSpPr>
            <a:spLocks noGrp="1"/>
          </p:cNvSpPr>
          <p:nvPr>
            <p:ph type="dt" sz="half" idx="10"/>
          </p:nvPr>
        </p:nvSpPr>
        <p:spPr/>
        <p:txBody>
          <a:bodyPr/>
          <a:lstStyle/>
          <a:p>
            <a:fld id="{CD906CC9-C58E-43DA-8B56-1E94C2267335}" type="datetimeFigureOut">
              <a:rPr lang="en-US" smtClean="0"/>
              <a:t>9/5/21</a:t>
            </a:fld>
            <a:endParaRPr lang="en-US"/>
          </a:p>
        </p:txBody>
      </p:sp>
      <p:sp>
        <p:nvSpPr>
          <p:cNvPr id="6" name="Footer Placeholder 5">
            <a:extLst>
              <a:ext uri="{FF2B5EF4-FFF2-40B4-BE49-F238E27FC236}">
                <a16:creationId xmlns:a16="http://schemas.microsoft.com/office/drawing/2014/main" id="{9124E3E9-DDF2-42E4-B135-9ABBCEFD9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2EC444-9315-40EF-9BDE-50C19D7BD8BE}"/>
              </a:ext>
            </a:extLst>
          </p:cNvPr>
          <p:cNvSpPr>
            <a:spLocks noGrp="1"/>
          </p:cNvSpPr>
          <p:nvPr>
            <p:ph type="sldNum" sz="quarter" idx="12"/>
          </p:nvPr>
        </p:nvSpPr>
        <p:spPr/>
        <p:txBody>
          <a:bodyPr/>
          <a:lstStyle/>
          <a:p>
            <a:fld id="{585924CE-073A-4877-9486-0C139669313C}" type="slidenum">
              <a:rPr lang="en-US" smtClean="0"/>
              <a:t>‹#›</a:t>
            </a:fld>
            <a:endParaRPr lang="en-US"/>
          </a:p>
        </p:txBody>
      </p:sp>
    </p:spTree>
    <p:extLst>
      <p:ext uri="{BB962C8B-B14F-4D97-AF65-F5344CB8AC3E}">
        <p14:creationId xmlns:p14="http://schemas.microsoft.com/office/powerpoint/2010/main" val="420786585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D575-EDF1-43DA-A9D6-B85B07CC43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C9DF9D-D92B-463A-A7C3-1E6FF85370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7134C-810C-4F22-B8C4-4DD9A07D384F}"/>
              </a:ext>
            </a:extLst>
          </p:cNvPr>
          <p:cNvSpPr>
            <a:spLocks noGrp="1"/>
          </p:cNvSpPr>
          <p:nvPr>
            <p:ph type="dt" sz="half" idx="10"/>
          </p:nvPr>
        </p:nvSpPr>
        <p:spPr/>
        <p:txBody>
          <a:bodyPr/>
          <a:lstStyle/>
          <a:p>
            <a:fld id="{CD906CC9-C58E-43DA-8B56-1E94C2267335}" type="datetimeFigureOut">
              <a:rPr lang="en-US" smtClean="0"/>
              <a:t>9/5/21</a:t>
            </a:fld>
            <a:endParaRPr lang="en-US"/>
          </a:p>
        </p:txBody>
      </p:sp>
      <p:sp>
        <p:nvSpPr>
          <p:cNvPr id="5" name="Footer Placeholder 4">
            <a:extLst>
              <a:ext uri="{FF2B5EF4-FFF2-40B4-BE49-F238E27FC236}">
                <a16:creationId xmlns:a16="http://schemas.microsoft.com/office/drawing/2014/main" id="{29746559-96A2-440C-B626-FA9BB27A0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A5B6F-B1E0-467A-B82A-FC053730EA77}"/>
              </a:ext>
            </a:extLst>
          </p:cNvPr>
          <p:cNvSpPr>
            <a:spLocks noGrp="1"/>
          </p:cNvSpPr>
          <p:nvPr>
            <p:ph type="sldNum" sz="quarter" idx="12"/>
          </p:nvPr>
        </p:nvSpPr>
        <p:spPr/>
        <p:txBody>
          <a:bodyPr/>
          <a:lstStyle/>
          <a:p>
            <a:fld id="{585924CE-073A-4877-9486-0C139669313C}" type="slidenum">
              <a:rPr lang="en-US" smtClean="0"/>
              <a:t>‹#›</a:t>
            </a:fld>
            <a:endParaRPr lang="en-US"/>
          </a:p>
        </p:txBody>
      </p:sp>
    </p:spTree>
    <p:extLst>
      <p:ext uri="{BB962C8B-B14F-4D97-AF65-F5344CB8AC3E}">
        <p14:creationId xmlns:p14="http://schemas.microsoft.com/office/powerpoint/2010/main" val="164118377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C2F725-2587-4B7E-8871-921F77BD7A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BF403C-D3C0-4B8B-BDCE-C5E9759357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DBF58A-8AE4-4E2A-BFA4-BECD5E903343}"/>
              </a:ext>
            </a:extLst>
          </p:cNvPr>
          <p:cNvSpPr>
            <a:spLocks noGrp="1"/>
          </p:cNvSpPr>
          <p:nvPr>
            <p:ph type="dt" sz="half" idx="10"/>
          </p:nvPr>
        </p:nvSpPr>
        <p:spPr/>
        <p:txBody>
          <a:bodyPr/>
          <a:lstStyle/>
          <a:p>
            <a:fld id="{CD906CC9-C58E-43DA-8B56-1E94C2267335}" type="datetimeFigureOut">
              <a:rPr lang="en-US" smtClean="0"/>
              <a:t>9/5/21</a:t>
            </a:fld>
            <a:endParaRPr lang="en-US"/>
          </a:p>
        </p:txBody>
      </p:sp>
      <p:sp>
        <p:nvSpPr>
          <p:cNvPr id="5" name="Footer Placeholder 4">
            <a:extLst>
              <a:ext uri="{FF2B5EF4-FFF2-40B4-BE49-F238E27FC236}">
                <a16:creationId xmlns:a16="http://schemas.microsoft.com/office/drawing/2014/main" id="{387328DB-9F93-4FFB-B466-87AFFC193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C60D5-C8E2-4020-8328-685215E9242F}"/>
              </a:ext>
            </a:extLst>
          </p:cNvPr>
          <p:cNvSpPr>
            <a:spLocks noGrp="1"/>
          </p:cNvSpPr>
          <p:nvPr>
            <p:ph type="sldNum" sz="quarter" idx="12"/>
          </p:nvPr>
        </p:nvSpPr>
        <p:spPr/>
        <p:txBody>
          <a:bodyPr/>
          <a:lstStyle/>
          <a:p>
            <a:fld id="{585924CE-073A-4877-9486-0C139669313C}" type="slidenum">
              <a:rPr lang="en-US" smtClean="0"/>
              <a:t>‹#›</a:t>
            </a:fld>
            <a:endParaRPr lang="en-US"/>
          </a:p>
        </p:txBody>
      </p:sp>
    </p:spTree>
    <p:extLst>
      <p:ext uri="{BB962C8B-B14F-4D97-AF65-F5344CB8AC3E}">
        <p14:creationId xmlns:p14="http://schemas.microsoft.com/office/powerpoint/2010/main" val="27330492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C59EFB-E948-48ED-8287-B5D2CA8BF836}"/>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9" name="Footer Placeholder 4">
            <a:extLst>
              <a:ext uri="{FF2B5EF4-FFF2-40B4-BE49-F238E27FC236}">
                <a16:creationId xmlns:a16="http://schemas.microsoft.com/office/drawing/2014/main" id="{32C52F3D-1EC5-44B6-8B66-0CC0C96985F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4B12BCD8-ADBE-44A0-B85A-7FB40F09226F}"/>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9" name="Text Placeholder 19">
            <a:extLst>
              <a:ext uri="{FF2B5EF4-FFF2-40B4-BE49-F238E27FC236}">
                <a16:creationId xmlns:a16="http://schemas.microsoft.com/office/drawing/2014/main" id="{BE32E793-83DB-46F4-A636-713100165312}"/>
              </a:ext>
            </a:extLst>
          </p:cNvPr>
          <p:cNvSpPr>
            <a:spLocks noGrp="1"/>
          </p:cNvSpPr>
          <p:nvPr>
            <p:ph type="body" sz="quarter" idx="13"/>
          </p:nvPr>
        </p:nvSpPr>
        <p:spPr>
          <a:xfrm>
            <a:off x="588263" y="1517755"/>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Placeholder 1">
            <a:extLst>
              <a:ext uri="{FF2B5EF4-FFF2-40B4-BE49-F238E27FC236}">
                <a16:creationId xmlns:a16="http://schemas.microsoft.com/office/drawing/2014/main" id="{2F70DC7D-6B5A-4300-92CB-0BBEE3E1C39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21" name="Text Placeholder 19">
            <a:extLst>
              <a:ext uri="{FF2B5EF4-FFF2-40B4-BE49-F238E27FC236}">
                <a16:creationId xmlns:a16="http://schemas.microsoft.com/office/drawing/2014/main" id="{3917FD99-AA15-4F9B-86BC-1F3D240F2FCD}"/>
              </a:ext>
            </a:extLst>
          </p:cNvPr>
          <p:cNvSpPr>
            <a:spLocks noGrp="1"/>
          </p:cNvSpPr>
          <p:nvPr>
            <p:ph type="body" sz="quarter" idx="14"/>
          </p:nvPr>
        </p:nvSpPr>
        <p:spPr>
          <a:xfrm>
            <a:off x="6352425" y="1517755"/>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101BAF34-2F67-4F93-9B3F-A59F57C833DF}"/>
              </a:ext>
            </a:extLst>
          </p:cNvPr>
          <p:cNvSpPr>
            <a:spLocks noGrp="1"/>
          </p:cNvSpPr>
          <p:nvPr>
            <p:ph type="body" sz="quarter" idx="15"/>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4550094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780127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gradFill>
                  <a:gsLst>
                    <a:gs pos="83000">
                      <a:schemeClr val="accent5"/>
                    </a:gs>
                    <a:gs pos="99000">
                      <a:schemeClr val="accent5"/>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1975591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3288139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10" name="Rectangle 9">
            <a:extLst>
              <a:ext uri="{FF2B5EF4-FFF2-40B4-BE49-F238E27FC236}">
                <a16:creationId xmlns:a16="http://schemas.microsoft.com/office/drawing/2014/main" id="{571001B1-9B94-41D9-8D56-1A4499C9E799}"/>
              </a:ext>
            </a:extLst>
          </p:cNvPr>
          <p:cNvSpPr/>
          <p:nvPr userDrawn="1"/>
        </p:nvSpPr>
        <p:spPr bwMode="auto">
          <a:xfrm>
            <a:off x="1" y="0"/>
            <a:ext cx="12180047"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2141052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16216E9A-D66A-41B3-A554-49B5262CBF2A}"/>
              </a:ext>
            </a:extLst>
          </p:cNvPr>
          <p:cNvSpPr/>
          <p:nvPr userDrawn="1"/>
        </p:nvSpPr>
        <p:spPr bwMode="auto">
          <a:xfrm>
            <a:off x="4067091" y="0"/>
            <a:ext cx="8124909" cy="6858000"/>
          </a:xfrm>
          <a:prstGeom prst="rect">
            <a:avLst/>
          </a:prstGeom>
          <a:gradFill flip="none" rotWithShape="1">
            <a:gsLst>
              <a:gs pos="0">
                <a:srgbClr val="000000">
                  <a:alpha val="72000"/>
                </a:srgbClr>
              </a:gs>
              <a:gs pos="17000">
                <a:srgbClr val="000000">
                  <a:alpha val="40000"/>
                </a:srgbClr>
              </a:gs>
              <a:gs pos="80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84034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045483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36535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109683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lgn="l" defTabSz="914367" rtl="0" eaLnBrk="1" latinLnBrk="0" hangingPunct="1">
              <a:lnSpc>
                <a:spcPct val="90000"/>
              </a:lnSpc>
              <a:spcBef>
                <a:spcPct val="0"/>
              </a:spcBef>
              <a:buNone/>
              <a:defRPr lang="en-US" sz="3137" b="0" strike="noStrike" kern="1200" cap="none" spc="-49" baseline="0" dirty="0">
                <a:ln w="3175">
                  <a:noFill/>
                </a:ln>
                <a:gradFill>
                  <a:gsLst>
                    <a:gs pos="1000">
                      <a:schemeClr val="accent5"/>
                    </a:gs>
                    <a:gs pos="100000">
                      <a:schemeClr val="accent5"/>
                    </a:gs>
                  </a:gsLst>
                  <a:lin ang="5400000" scaled="1"/>
                </a:gradFill>
                <a:effectLst/>
                <a:latin typeface="+mj-lt"/>
                <a:ea typeface="+mn-ea"/>
                <a:cs typeface="Segoe UI" pitchFamily="34" charset="0"/>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n-lt"/>
                <a:ea typeface="+mn-ea"/>
                <a:cs typeface="+mn-cs"/>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72F027F-4AF8-444C-9BC7-4C42605912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2695219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99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472646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5CAE30-FD7A-43EE-BE90-146A4FE2053B}"/>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9" name="Footer Placeholder 4">
            <a:extLst>
              <a:ext uri="{FF2B5EF4-FFF2-40B4-BE49-F238E27FC236}">
                <a16:creationId xmlns:a16="http://schemas.microsoft.com/office/drawing/2014/main" id="{32C52F3D-1EC5-44B6-8B66-0CC0C96985F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4B12BCD8-ADBE-44A0-B85A-7FB40F09226F}"/>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9" name="Text Placeholder 19">
            <a:extLst>
              <a:ext uri="{FF2B5EF4-FFF2-40B4-BE49-F238E27FC236}">
                <a16:creationId xmlns:a16="http://schemas.microsoft.com/office/drawing/2014/main" id="{BE32E793-83DB-46F4-A636-713100165312}"/>
              </a:ext>
            </a:extLst>
          </p:cNvPr>
          <p:cNvSpPr>
            <a:spLocks noGrp="1"/>
          </p:cNvSpPr>
          <p:nvPr>
            <p:ph type="body" sz="quarter" idx="13"/>
          </p:nvPr>
        </p:nvSpPr>
        <p:spPr>
          <a:xfrm>
            <a:off x="587868" y="3429000"/>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Placeholder 1">
            <a:extLst>
              <a:ext uri="{FF2B5EF4-FFF2-40B4-BE49-F238E27FC236}">
                <a16:creationId xmlns:a16="http://schemas.microsoft.com/office/drawing/2014/main" id="{2F70DC7D-6B5A-4300-92CB-0BBEE3E1C39A}"/>
              </a:ext>
            </a:extLst>
          </p:cNvPr>
          <p:cNvSpPr>
            <a:spLocks noGrp="1"/>
          </p:cNvSpPr>
          <p:nvPr>
            <p:ph type="title"/>
          </p:nvPr>
        </p:nvSpPr>
        <p:spPr>
          <a:xfrm>
            <a:off x="587868" y="2548440"/>
            <a:ext cx="5443433"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2" name="Text Placeholder 6">
            <a:extLst>
              <a:ext uri="{FF2B5EF4-FFF2-40B4-BE49-F238E27FC236}">
                <a16:creationId xmlns:a16="http://schemas.microsoft.com/office/drawing/2014/main" id="{101BAF34-2F67-4F93-9B3F-A59F57C833DF}"/>
              </a:ext>
            </a:extLst>
          </p:cNvPr>
          <p:cNvSpPr>
            <a:spLocks noGrp="1"/>
          </p:cNvSpPr>
          <p:nvPr>
            <p:ph type="body" sz="quarter" idx="15"/>
          </p:nvPr>
        </p:nvSpPr>
        <p:spPr>
          <a:xfrm>
            <a:off x="588963" y="1019175"/>
            <a:ext cx="5443127"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72124084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23232363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3270910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37007793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247174560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gradFill>
                  <a:gsLst>
                    <a:gs pos="83000">
                      <a:schemeClr val="tx1"/>
                    </a:gs>
                    <a:gs pos="99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err="1">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167269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27373849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96971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01226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85124233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5723785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83A94A-049B-48C2-8424-D56AE706C428}"/>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3" name="Text Placeholder 2">
            <a:extLst>
              <a:ext uri="{FF2B5EF4-FFF2-40B4-BE49-F238E27FC236}">
                <a16:creationId xmlns:a16="http://schemas.microsoft.com/office/drawing/2014/main" id="{DFD2EE62-CA9F-42D6-962B-ADC61955DA27}"/>
              </a:ext>
            </a:extLst>
          </p:cNvPr>
          <p:cNvSpPr>
            <a:spLocks noGrp="1"/>
          </p:cNvSpPr>
          <p:nvPr>
            <p:ph type="body" idx="1"/>
          </p:nvPr>
        </p:nvSpPr>
        <p:spPr>
          <a:xfrm>
            <a:off x="839788" y="1681163"/>
            <a:ext cx="5157787" cy="823912"/>
          </a:xfrm>
        </p:spPr>
        <p:txBody>
          <a:bodyPr anchor="b"/>
          <a:lstStyle>
            <a:lvl1pPr marL="0" indent="0">
              <a:buNone/>
              <a:defRPr sz="2400" b="1">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0A4E28-D45E-424A-9894-618B5378BC75}"/>
              </a:ext>
            </a:extLst>
          </p:cNvPr>
          <p:cNvSpPr>
            <a:spLocks noGrp="1"/>
          </p:cNvSpPr>
          <p:nvPr>
            <p:ph sz="half" idx="2"/>
          </p:nvPr>
        </p:nvSpPr>
        <p:spPr>
          <a:xfrm>
            <a:off x="839788" y="2505075"/>
            <a:ext cx="5157787" cy="3684588"/>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E85DE8-57A4-442D-882D-12C924757A68}"/>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A45CB-BBA5-4AE7-B0E8-E9A527D58994}"/>
              </a:ext>
            </a:extLst>
          </p:cNvPr>
          <p:cNvSpPr>
            <a:spLocks noGrp="1"/>
          </p:cNvSpPr>
          <p:nvPr>
            <p:ph sz="quarter" idx="4"/>
          </p:nvPr>
        </p:nvSpPr>
        <p:spPr>
          <a:xfrm>
            <a:off x="6172200" y="2505075"/>
            <a:ext cx="5183188" cy="3684588"/>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1F692DA5-86E8-40CF-9707-479DA682D800}"/>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3" name="Slide Number Placeholder 5">
            <a:extLst>
              <a:ext uri="{FF2B5EF4-FFF2-40B4-BE49-F238E27FC236}">
                <a16:creationId xmlns:a16="http://schemas.microsoft.com/office/drawing/2014/main" id="{9A7EBC7D-049D-4F77-97A6-AA3272DCB32A}"/>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6" name="Title Placeholder 1">
            <a:extLst>
              <a:ext uri="{FF2B5EF4-FFF2-40B4-BE49-F238E27FC236}">
                <a16:creationId xmlns:a16="http://schemas.microsoft.com/office/drawing/2014/main" id="{CD8BD527-FB99-4FFD-B009-519C971BDDB0}"/>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7" name="Text Placeholder 6">
            <a:extLst>
              <a:ext uri="{FF2B5EF4-FFF2-40B4-BE49-F238E27FC236}">
                <a16:creationId xmlns:a16="http://schemas.microsoft.com/office/drawing/2014/main" id="{AF5610DE-EF9D-4D75-B3B0-D4658524B9C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2450645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32615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39694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accent5"/>
                    </a:gs>
                    <a:gs pos="99000">
                      <a:schemeClr val="accent5"/>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422749629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Section title photo">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tx1"/>
                    </a:gs>
                    <a:gs pos="99000">
                      <a:schemeClr val="tx1"/>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97542488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745913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262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142386277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bg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bg1"/>
                    </a:gs>
                    <a:gs pos="100000">
                      <a:schemeClr val="bg2"/>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270987358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47816628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Photo layout 2">
    <p:bg>
      <p:bgPr>
        <a:solidFill>
          <a:schemeClr val="accent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est,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051790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7584840-FBD5-45F5-A358-07A2B03C475D}"/>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3" name="Picture Placeholder 2">
            <a:extLst>
              <a:ext uri="{FF2B5EF4-FFF2-40B4-BE49-F238E27FC236}">
                <a16:creationId xmlns:a16="http://schemas.microsoft.com/office/drawing/2014/main" id="{E50FAA9F-A9FB-478A-A4A8-C90D04662FBC}"/>
              </a:ext>
            </a:extLst>
          </p:cNvPr>
          <p:cNvSpPr>
            <a:spLocks noGrp="1"/>
          </p:cNvSpPr>
          <p:nvPr>
            <p:ph type="pic" sz="quarter" idx="13"/>
          </p:nvPr>
        </p:nvSpPr>
        <p:spPr>
          <a:xfrm>
            <a:off x="921774" y="2104246"/>
            <a:ext cx="2647335" cy="2588342"/>
          </a:xfrm>
          <a:prstGeom prst="flowChartConnector">
            <a:avLst/>
          </a:prstGeom>
        </p:spPr>
        <p:txBody>
          <a:bodyPr/>
          <a:lstStyle>
            <a:lvl1pPr marL="0" indent="0" algn="ctr">
              <a:buNone/>
              <a:defRPr/>
            </a:lvl1pPr>
          </a:lstStyle>
          <a:p>
            <a:endParaRPr lang="en-US"/>
          </a:p>
        </p:txBody>
      </p:sp>
      <p:pic>
        <p:nvPicPr>
          <p:cNvPr id="4100" name="Picture 4" descr="Painting Vector Painted Gold - Paint Brush Circle Png (1039x1112), Png Download">
            <a:extLst>
              <a:ext uri="{FF2B5EF4-FFF2-40B4-BE49-F238E27FC236}">
                <a16:creationId xmlns:a16="http://schemas.microsoft.com/office/drawing/2014/main" id="{A97DA897-E4C5-4C09-B94D-21350C37DF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88263" y="1676995"/>
            <a:ext cx="3353515" cy="3589491"/>
          </a:xfrm>
          <a:prstGeom prst="rect">
            <a:avLst/>
          </a:prstGeom>
          <a:noFill/>
          <a:extLst>
            <a:ext uri="{909E8E84-426E-40DD-AFC4-6F175D3DCCD1}">
              <a14:hiddenFill xmlns:a14="http://schemas.microsoft.com/office/drawing/2010/main">
                <a:solidFill>
                  <a:srgbClr val="FFFFFF"/>
                </a:solidFill>
              </a14:hiddenFill>
            </a:ext>
          </a:extLst>
        </p:spPr>
      </p:pic>
      <p:sp>
        <p:nvSpPr>
          <p:cNvPr id="20" name="Picture Placeholder 2">
            <a:extLst>
              <a:ext uri="{FF2B5EF4-FFF2-40B4-BE49-F238E27FC236}">
                <a16:creationId xmlns:a16="http://schemas.microsoft.com/office/drawing/2014/main" id="{BE51B678-537C-44A9-AD8F-3A35DE0F2347}"/>
              </a:ext>
            </a:extLst>
          </p:cNvPr>
          <p:cNvSpPr>
            <a:spLocks noGrp="1"/>
          </p:cNvSpPr>
          <p:nvPr>
            <p:ph type="pic" sz="quarter" idx="14"/>
          </p:nvPr>
        </p:nvSpPr>
        <p:spPr>
          <a:xfrm>
            <a:off x="4616174" y="2137654"/>
            <a:ext cx="2647335" cy="2588342"/>
          </a:xfrm>
          <a:prstGeom prst="flowChartConnector">
            <a:avLst/>
          </a:prstGeom>
        </p:spPr>
        <p:txBody>
          <a:bodyPr/>
          <a:lstStyle>
            <a:lvl1pPr marL="0" indent="0" algn="ctr">
              <a:buNone/>
              <a:defRPr/>
            </a:lvl1pPr>
          </a:lstStyle>
          <a:p>
            <a:endParaRPr lang="en-US"/>
          </a:p>
        </p:txBody>
      </p:sp>
      <p:pic>
        <p:nvPicPr>
          <p:cNvPr id="21" name="Picture 4" descr="Painting Vector Painted Gold - Paint Brush Circle Png (1039x1112), Png Download">
            <a:extLst>
              <a:ext uri="{FF2B5EF4-FFF2-40B4-BE49-F238E27FC236}">
                <a16:creationId xmlns:a16="http://schemas.microsoft.com/office/drawing/2014/main" id="{5862F697-5802-4870-9B57-F993B1C9914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82663" y="1710403"/>
            <a:ext cx="3353515" cy="3589491"/>
          </a:xfrm>
          <a:prstGeom prst="rect">
            <a:avLst/>
          </a:prstGeom>
          <a:noFill/>
          <a:extLst>
            <a:ext uri="{909E8E84-426E-40DD-AFC4-6F175D3DCCD1}">
              <a14:hiddenFill xmlns:a14="http://schemas.microsoft.com/office/drawing/2010/main">
                <a:solidFill>
                  <a:srgbClr val="FFFFFF"/>
                </a:solidFill>
              </a14:hiddenFill>
            </a:ext>
          </a:extLst>
        </p:spPr>
      </p:pic>
      <p:sp>
        <p:nvSpPr>
          <p:cNvPr id="22" name="Picture Placeholder 2">
            <a:extLst>
              <a:ext uri="{FF2B5EF4-FFF2-40B4-BE49-F238E27FC236}">
                <a16:creationId xmlns:a16="http://schemas.microsoft.com/office/drawing/2014/main" id="{DC3A1C6A-BCFD-435B-B9F0-586668B4E825}"/>
              </a:ext>
            </a:extLst>
          </p:cNvPr>
          <p:cNvSpPr>
            <a:spLocks noGrp="1"/>
          </p:cNvSpPr>
          <p:nvPr>
            <p:ph type="pic" sz="quarter" idx="15"/>
          </p:nvPr>
        </p:nvSpPr>
        <p:spPr>
          <a:xfrm>
            <a:off x="8310574" y="2048006"/>
            <a:ext cx="2723536" cy="2588342"/>
          </a:xfrm>
          <a:prstGeom prst="flowChartConnector">
            <a:avLst/>
          </a:prstGeom>
        </p:spPr>
        <p:txBody>
          <a:bodyPr/>
          <a:lstStyle>
            <a:lvl1pPr marL="0" indent="0" algn="ctr">
              <a:buNone/>
              <a:defRPr/>
            </a:lvl1pPr>
          </a:lstStyle>
          <a:p>
            <a:endParaRPr lang="en-US"/>
          </a:p>
        </p:txBody>
      </p:sp>
      <p:pic>
        <p:nvPicPr>
          <p:cNvPr id="23" name="Picture 4" descr="Painting Vector Painted Gold - Paint Brush Circle Png (1039x1112), Png Download">
            <a:extLst>
              <a:ext uri="{FF2B5EF4-FFF2-40B4-BE49-F238E27FC236}">
                <a16:creationId xmlns:a16="http://schemas.microsoft.com/office/drawing/2014/main" id="{86BC9EE9-4551-41BC-96B2-76546896B3A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77063" y="1620755"/>
            <a:ext cx="3450043" cy="3589491"/>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Placeholder 1">
            <a:extLst>
              <a:ext uri="{FF2B5EF4-FFF2-40B4-BE49-F238E27FC236}">
                <a16:creationId xmlns:a16="http://schemas.microsoft.com/office/drawing/2014/main" id="{E4590B10-1184-4FB5-B5A9-6C6A644581DC}"/>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26" name="Text Placeholder 6">
            <a:extLst>
              <a:ext uri="{FF2B5EF4-FFF2-40B4-BE49-F238E27FC236}">
                <a16:creationId xmlns:a16="http://schemas.microsoft.com/office/drawing/2014/main" id="{1501886E-F195-4F99-9FA2-423D5916A32C}"/>
              </a:ext>
            </a:extLst>
          </p:cNvPr>
          <p:cNvSpPr>
            <a:spLocks noGrp="1"/>
          </p:cNvSpPr>
          <p:nvPr>
            <p:ph type="body" sz="quarter" idx="16"/>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3524703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6188258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Multiple screenshots</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7004253" y="157171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
        <p:nvSpPr>
          <p:cNvPr id="8" name="Picture Placeholder 11">
            <a:extLst>
              <a:ext uri="{FF2B5EF4-FFF2-40B4-BE49-F238E27FC236}">
                <a16:creationId xmlns:a16="http://schemas.microsoft.com/office/drawing/2014/main" id="{1B26DED9-88C3-4EA5-A785-532FDCBC8A9C}"/>
              </a:ext>
            </a:extLst>
          </p:cNvPr>
          <p:cNvSpPr>
            <a:spLocks noGrp="1"/>
          </p:cNvSpPr>
          <p:nvPr>
            <p:ph type="pic" sz="quarter" idx="13"/>
          </p:nvPr>
        </p:nvSpPr>
        <p:spPr>
          <a:xfrm>
            <a:off x="7004253" y="405217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Tree>
    <p:extLst>
      <p:ext uri="{BB962C8B-B14F-4D97-AF65-F5344CB8AC3E}">
        <p14:creationId xmlns:p14="http://schemas.microsoft.com/office/powerpoint/2010/main" val="417655298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ice layout 2">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4000">
                      <a:schemeClr val="bg2"/>
                    </a:gs>
                    <a:gs pos="100000">
                      <a:schemeClr val="bg2"/>
                    </a:gs>
                  </a:gsLst>
                  <a:lin ang="5400000" scaled="1"/>
                </a:gradFill>
              </a:defRPr>
            </a:lvl1pPr>
          </a:lstStyle>
          <a:p>
            <a:r>
              <a:rPr lang="en-US"/>
              <a:t>Device layout 2: two columns</a:t>
            </a:r>
          </a:p>
        </p:txBody>
      </p:sp>
    </p:spTree>
    <p:extLst>
      <p:ext uri="{BB962C8B-B14F-4D97-AF65-F5344CB8AC3E}">
        <p14:creationId xmlns:p14="http://schemas.microsoft.com/office/powerpoint/2010/main" val="342387058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21539014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Device layout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bg1"/>
                    </a:gs>
                    <a:gs pos="100000">
                      <a:schemeClr val="bg2"/>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89871245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10509418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36336477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2739064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37720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1"/>
          <p:cNvSpPr>
            <a:spLocks noGrp="1"/>
          </p:cNvSpPr>
          <p:nvPr>
            <p:ph type="ctrTitle" hasCustomPrompt="1"/>
          </p:nvPr>
        </p:nvSpPr>
        <p:spPr>
          <a:xfrm>
            <a:off x="314790" y="3354776"/>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a:t>Customer Name </a:t>
            </a:r>
            <a:br>
              <a:rPr lang="en-US"/>
            </a:br>
            <a:r>
              <a:rPr lang="en-US"/>
              <a:t>and headline</a:t>
            </a:r>
          </a:p>
        </p:txBody>
      </p:sp>
      <p:sp>
        <p:nvSpPr>
          <p:cNvPr id="22" name="Text Placeholder 132"/>
          <p:cNvSpPr>
            <a:spLocks noGrp="1"/>
          </p:cNvSpPr>
          <p:nvPr>
            <p:ph type="body" sz="quarter" idx="11" hasCustomPrompt="1"/>
          </p:nvPr>
        </p:nvSpPr>
        <p:spPr>
          <a:xfrm>
            <a:off x="4341091" y="3354775"/>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cxnSp>
        <p:nvCxnSpPr>
          <p:cNvPr id="31" name="Straight Connector 30"/>
          <p:cNvCxnSpPr/>
          <p:nvPr userDrawn="1"/>
        </p:nvCxnSpPr>
        <p:spPr>
          <a:xfrm>
            <a:off x="1838859" y="5937283"/>
            <a:ext cx="0" cy="635000"/>
          </a:xfrm>
          <a:prstGeom prst="line">
            <a:avLst/>
          </a:prstGeom>
          <a:ln w="158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gradFill>
                  <a:gsLst>
                    <a:gs pos="83000">
                      <a:schemeClr val="tx1"/>
                    </a:gs>
                    <a:gs pos="100000">
                      <a:schemeClr val="tx1"/>
                    </a:gs>
                  </a:gsLst>
                  <a:lin ang="5400000" scaled="1"/>
                </a:gradFill>
              </a:defRPr>
            </a:lvl1pPr>
          </a:lstStyle>
          <a:p>
            <a:r>
              <a:rPr lang="en-US"/>
              <a:t>Drag logo here</a:t>
            </a:r>
          </a:p>
        </p:txBody>
      </p:sp>
      <p:sp>
        <p:nvSpPr>
          <p:cNvPr id="37" name="Text Placeholder 136"/>
          <p:cNvSpPr>
            <a:spLocks noGrp="1"/>
          </p:cNvSpPr>
          <p:nvPr>
            <p:ph type="body" sz="quarter" idx="31"/>
          </p:nvPr>
        </p:nvSpPr>
        <p:spPr>
          <a:xfrm>
            <a:off x="8109150" y="60699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6131517" y="60699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153883" y="61040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176248" y="6115095"/>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5" name="TextBox 44"/>
          <p:cNvSpPr txBox="1"/>
          <p:nvPr userDrawn="1"/>
        </p:nvSpPr>
        <p:spPr>
          <a:xfrm>
            <a:off x="2176249"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Products and Services</a:t>
            </a:r>
          </a:p>
        </p:txBody>
      </p:sp>
      <p:sp>
        <p:nvSpPr>
          <p:cNvPr id="46" name="TextBox 45"/>
          <p:cNvSpPr txBox="1"/>
          <p:nvPr userDrawn="1"/>
        </p:nvSpPr>
        <p:spPr>
          <a:xfrm>
            <a:off x="4153883"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Organization Size</a:t>
            </a:r>
          </a:p>
        </p:txBody>
      </p:sp>
      <p:sp>
        <p:nvSpPr>
          <p:cNvPr id="47" name="TextBox 46"/>
          <p:cNvSpPr txBox="1"/>
          <p:nvPr userDrawn="1"/>
        </p:nvSpPr>
        <p:spPr>
          <a:xfrm>
            <a:off x="6131517"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Industry</a:t>
            </a:r>
          </a:p>
        </p:txBody>
      </p:sp>
      <p:sp>
        <p:nvSpPr>
          <p:cNvPr id="48" name="TextBox 47"/>
          <p:cNvSpPr txBox="1"/>
          <p:nvPr userDrawn="1"/>
        </p:nvSpPr>
        <p:spPr>
          <a:xfrm>
            <a:off x="8109150"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Country</a:t>
            </a:r>
          </a:p>
        </p:txBody>
      </p:sp>
    </p:spTree>
    <p:extLst>
      <p:ext uri="{BB962C8B-B14F-4D97-AF65-F5344CB8AC3E}">
        <p14:creationId xmlns:p14="http://schemas.microsoft.com/office/powerpoint/2010/main" val="2968689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Picture 3" descr="A sunset in the background&#10;&#10;Description automatically generated">
            <a:extLst>
              <a:ext uri="{FF2B5EF4-FFF2-40B4-BE49-F238E27FC236}">
                <a16:creationId xmlns:a16="http://schemas.microsoft.com/office/drawing/2014/main" id="{5973A092-8A09-4819-977E-AEC1A072EB28}"/>
              </a:ext>
            </a:extLst>
          </p:cNvPr>
          <p:cNvPicPr>
            <a:picLocks noChangeAspect="1"/>
          </p:cNvPicPr>
          <p:nvPr userDrawn="1"/>
        </p:nvPicPr>
        <p:blipFill rotWithShape="1">
          <a:blip r:embed="rId2"/>
          <a:srcRect t="7366" b="8365"/>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AB6920-F6A3-44A8-90FC-C7F06310114F}"/>
              </a:ext>
            </a:extLst>
          </p:cNvPr>
          <p:cNvPicPr>
            <a:picLocks noChangeAspect="1"/>
          </p:cNvPicPr>
          <p:nvPr userDrawn="1"/>
        </p:nvPicPr>
        <p:blipFill>
          <a:blip r:embed="rId3">
            <a:alphaModFix/>
          </a:blip>
          <a:stretch>
            <a:fillRect/>
          </a:stretch>
        </p:blipFill>
        <p:spPr>
          <a:xfrm>
            <a:off x="0" y="5175780"/>
            <a:ext cx="12192000" cy="1682496"/>
          </a:xfrm>
          <a:prstGeom prst="rect">
            <a:avLst/>
          </a:prstGeom>
        </p:spPr>
      </p:pic>
      <p:sp>
        <p:nvSpPr>
          <p:cNvPr id="12" name="Title Placeholder 1">
            <a:extLst>
              <a:ext uri="{FF2B5EF4-FFF2-40B4-BE49-F238E27FC236}">
                <a16:creationId xmlns:a16="http://schemas.microsoft.com/office/drawing/2014/main" id="{76A44760-4422-4B12-9524-A465F1CA2D22}"/>
              </a:ext>
            </a:extLst>
          </p:cNvPr>
          <p:cNvSpPr>
            <a:spLocks noGrp="1"/>
          </p:cNvSpPr>
          <p:nvPr>
            <p:ph type="title"/>
          </p:nvPr>
        </p:nvSpPr>
        <p:spPr>
          <a:xfrm>
            <a:off x="608054" y="1333701"/>
            <a:ext cx="8801417"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3" name="Text Placeholder 29">
            <a:extLst>
              <a:ext uri="{FF2B5EF4-FFF2-40B4-BE49-F238E27FC236}">
                <a16:creationId xmlns:a16="http://schemas.microsoft.com/office/drawing/2014/main" id="{E77A7824-3637-464A-9CE2-AB16FBED55ED}"/>
              </a:ext>
            </a:extLst>
          </p:cNvPr>
          <p:cNvSpPr>
            <a:spLocks noGrp="1"/>
          </p:cNvSpPr>
          <p:nvPr>
            <p:ph type="body" sz="quarter" idx="10"/>
          </p:nvPr>
        </p:nvSpPr>
        <p:spPr>
          <a:xfrm>
            <a:off x="608013" y="1927225"/>
            <a:ext cx="8801100"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4" name="Picture 13" descr="MSFT_logo_rgb_W-Wht_D.pdf">
            <a:extLst>
              <a:ext uri="{FF2B5EF4-FFF2-40B4-BE49-F238E27FC236}">
                <a16:creationId xmlns:a16="http://schemas.microsoft.com/office/drawing/2014/main" id="{8C5BFCB8-2537-4DF4-8220-CDD9C51F2A2B}"/>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spTree>
    <p:extLst>
      <p:ext uri="{BB962C8B-B14F-4D97-AF65-F5344CB8AC3E}">
        <p14:creationId xmlns:p14="http://schemas.microsoft.com/office/powerpoint/2010/main" val="34649643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263590-278F-460B-9D9E-8839A779B160}"/>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2" name="Picture 11" descr="A picture containing table, light, sitting, large&#10;&#10;Description automatically generated">
            <a:extLst>
              <a:ext uri="{FF2B5EF4-FFF2-40B4-BE49-F238E27FC236}">
                <a16:creationId xmlns:a16="http://schemas.microsoft.com/office/drawing/2014/main" id="{EAF110D1-E33E-4C28-9E6C-F185E5CB8BD1}"/>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0" y="2347044"/>
            <a:ext cx="6993731" cy="4510955"/>
          </a:xfrm>
          <a:prstGeom prst="rect">
            <a:avLst/>
          </a:prstGeom>
        </p:spPr>
      </p:pic>
      <p:pic>
        <p:nvPicPr>
          <p:cNvPr id="13" name="Picture 12" descr="A picture containing table, light, sitting, large&#10;&#10;Description automatically generated">
            <a:extLst>
              <a:ext uri="{FF2B5EF4-FFF2-40B4-BE49-F238E27FC236}">
                <a16:creationId xmlns:a16="http://schemas.microsoft.com/office/drawing/2014/main" id="{4CCAA8B5-ACFE-4BB6-99F4-8CDD9D1B5A63}"/>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6096000" y="2347043"/>
            <a:ext cx="6993731" cy="4510955"/>
          </a:xfrm>
          <a:prstGeom prst="rect">
            <a:avLst/>
          </a:prstGeom>
        </p:spPr>
      </p:pic>
    </p:spTree>
    <p:extLst>
      <p:ext uri="{BB962C8B-B14F-4D97-AF65-F5344CB8AC3E}">
        <p14:creationId xmlns:p14="http://schemas.microsoft.com/office/powerpoint/2010/main" val="2529662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34DD9B-ED1C-4016-805A-EBC2F6FDB81A}"/>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2" name="Picture 11" descr="MSFT_logo_rgb_W-Wht_D.pdf">
            <a:extLst>
              <a:ext uri="{FF2B5EF4-FFF2-40B4-BE49-F238E27FC236}">
                <a16:creationId xmlns:a16="http://schemas.microsoft.com/office/drawing/2014/main" id="{270E2B8C-741C-476B-9856-0A102779061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4334" y="6361358"/>
            <a:ext cx="1707908" cy="628158"/>
          </a:xfrm>
          <a:prstGeom prst="rect">
            <a:avLst/>
          </a:prstGeom>
        </p:spPr>
      </p:pic>
    </p:spTree>
    <p:extLst>
      <p:ext uri="{BB962C8B-B14F-4D97-AF65-F5344CB8AC3E}">
        <p14:creationId xmlns:p14="http://schemas.microsoft.com/office/powerpoint/2010/main" val="3745794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DDF9510-FF4E-497D-9C5C-EE07D760FA42}"/>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6" descr="A picture containing building, water, sitting, large&#10;&#10;Description automatically generated">
            <a:extLst>
              <a:ext uri="{FF2B5EF4-FFF2-40B4-BE49-F238E27FC236}">
                <a16:creationId xmlns:a16="http://schemas.microsoft.com/office/drawing/2014/main" id="{0D37708D-4886-45A0-98F8-3F76866B856E}"/>
              </a:ext>
            </a:extLst>
          </p:cNvPr>
          <p:cNvPicPr>
            <a:picLocks noChangeAspect="1"/>
          </p:cNvPicPr>
          <p:nvPr userDrawn="1"/>
        </p:nvPicPr>
        <p:blipFill rotWithShape="1">
          <a:blip r:embed="rId2">
            <a:duotone>
              <a:schemeClr val="accent1">
                <a:shade val="45000"/>
                <a:satMod val="135000"/>
              </a:schemeClr>
              <a:prstClr val="white"/>
            </a:duotone>
            <a:alphaModFix amt="70000"/>
            <a:extLst>
              <a:ext uri="{28A0092B-C50C-407E-A947-70E740481C1C}">
                <a14:useLocalDpi xmlns:a14="http://schemas.microsoft.com/office/drawing/2010/main" val="0"/>
              </a:ext>
            </a:extLst>
          </a:blip>
          <a:srcRect t="47956" b="26132"/>
          <a:stretch/>
        </p:blipFill>
        <p:spPr>
          <a:xfrm>
            <a:off x="-293414" y="3643800"/>
            <a:ext cx="12606765" cy="3266654"/>
          </a:xfrm>
          <a:prstGeom prst="rect">
            <a:avLst/>
          </a:prstGeom>
        </p:spPr>
      </p:pic>
      <p:pic>
        <p:nvPicPr>
          <p:cNvPr id="13" name="Picture 12" descr="MSFT_logo_rgb_W-Wht_D.pdf">
            <a:extLst>
              <a:ext uri="{FF2B5EF4-FFF2-40B4-BE49-F238E27FC236}">
                <a16:creationId xmlns:a16="http://schemas.microsoft.com/office/drawing/2014/main" id="{472CE087-6100-44D2-8976-03DD82A01A0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spTree>
    <p:extLst>
      <p:ext uri="{BB962C8B-B14F-4D97-AF65-F5344CB8AC3E}">
        <p14:creationId xmlns:p14="http://schemas.microsoft.com/office/powerpoint/2010/main" val="1981232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89EC31-6E9F-4DA6-8D46-31134A300070}"/>
              </a:ext>
            </a:extLst>
          </p:cNvPr>
          <p:cNvSpPr>
            <a:spLocks noGrp="1"/>
          </p:cNvSpPr>
          <p:nvPr>
            <p:ph type="title" hasCustomPrompt="1"/>
          </p:nvPr>
        </p:nvSpPr>
        <p:spPr>
          <a:xfrm>
            <a:off x="838200" y="4239483"/>
            <a:ext cx="10515600" cy="1666017"/>
          </a:xfrm>
        </p:spPr>
        <p:txBody>
          <a:bodyPr anchor="b">
            <a:normAutofit/>
          </a:bodyPr>
          <a:lstStyle>
            <a:lvl1pPr algn="ctr">
              <a:defRPr sz="44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Section Breaker</a:t>
            </a:r>
          </a:p>
        </p:txBody>
      </p:sp>
      <p:pic>
        <p:nvPicPr>
          <p:cNvPr id="3074" name="Picture 2" descr="Microsoft Logo Icon of Flat style - Available in SVG, PNG, EPS, AI ...">
            <a:extLst>
              <a:ext uri="{FF2B5EF4-FFF2-40B4-BE49-F238E27FC236}">
                <a16:creationId xmlns:a16="http://schemas.microsoft.com/office/drawing/2014/main" id="{2E11A264-08DC-4005-AEA8-E989C0074F5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428625" y="6338514"/>
            <a:ext cx="1571625" cy="4051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46D97D8-399F-4908-A2F2-01C966B3D7A6}"/>
              </a:ext>
            </a:extLst>
          </p:cNvPr>
          <p:cNvSpPr/>
          <p:nvPr userDrawn="1"/>
        </p:nvSpPr>
        <p:spPr>
          <a:xfrm>
            <a:off x="0" y="0"/>
            <a:ext cx="12191999" cy="4239483"/>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8" name="Picture 7" descr="A picture containing drawing&#10;&#10;Description automatically generated">
            <a:extLst>
              <a:ext uri="{FF2B5EF4-FFF2-40B4-BE49-F238E27FC236}">
                <a16:creationId xmlns:a16="http://schemas.microsoft.com/office/drawing/2014/main" id="{AF0A34F4-CE3B-4A64-BAA9-F05E289B863C}"/>
              </a:ext>
            </a:extLst>
          </p:cNvPr>
          <p:cNvPicPr>
            <a:picLocks noChangeAspect="1"/>
          </p:cNvPicPr>
          <p:nvPr userDrawn="1"/>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07706" y="517921"/>
            <a:ext cx="3091439" cy="342327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BD85C645-AA00-4278-A403-B0EA70056BD3}"/>
              </a:ext>
            </a:extLst>
          </p:cNvPr>
          <p:cNvPicPr>
            <a:picLocks noChangeAspect="1"/>
          </p:cNvPicPr>
          <p:nvPr userDrawn="1"/>
        </p:nvPicPr>
        <p:blipFill>
          <a:blip r:embed="rId5">
            <a:duotone>
              <a:schemeClr val="accent2">
                <a:shade val="45000"/>
                <a:satMod val="135000"/>
              </a:schemeClr>
              <a:prstClr val="white"/>
            </a:duotone>
            <a:alphaModFix amt="70000"/>
            <a:extLst>
              <a:ext uri="{28A0092B-C50C-407E-A947-70E740481C1C}">
                <a14:useLocalDpi xmlns:a14="http://schemas.microsoft.com/office/drawing/2010/main" val="0"/>
              </a:ext>
            </a:extLst>
          </a:blip>
          <a:srcRect b="16612"/>
          <a:stretch>
            <a:fillRect/>
          </a:stretch>
        </p:blipFill>
        <p:spPr>
          <a:xfrm>
            <a:off x="8614644" y="-1"/>
            <a:ext cx="3582834" cy="4230535"/>
          </a:xfrm>
          <a:custGeom>
            <a:avLst/>
            <a:gdLst>
              <a:gd name="connsiteX0" fmla="*/ 0 w 3582834"/>
              <a:gd name="connsiteY0" fmla="*/ 0 h 4230535"/>
              <a:gd name="connsiteX1" fmla="*/ 3582834 w 3582834"/>
              <a:gd name="connsiteY1" fmla="*/ 0 h 4230535"/>
              <a:gd name="connsiteX2" fmla="*/ 3582834 w 3582834"/>
              <a:gd name="connsiteY2" fmla="*/ 4230535 h 4230535"/>
              <a:gd name="connsiteX3" fmla="*/ 0 w 3582834"/>
              <a:gd name="connsiteY3" fmla="*/ 4230535 h 4230535"/>
            </a:gdLst>
            <a:ahLst/>
            <a:cxnLst>
              <a:cxn ang="0">
                <a:pos x="connsiteX0" y="connsiteY0"/>
              </a:cxn>
              <a:cxn ang="0">
                <a:pos x="connsiteX1" y="connsiteY1"/>
              </a:cxn>
              <a:cxn ang="0">
                <a:pos x="connsiteX2" y="connsiteY2"/>
              </a:cxn>
              <a:cxn ang="0">
                <a:pos x="connsiteX3" y="connsiteY3"/>
              </a:cxn>
            </a:cxnLst>
            <a:rect l="l" t="t" r="r" b="b"/>
            <a:pathLst>
              <a:path w="3582834" h="4230535">
                <a:moveTo>
                  <a:pt x="0" y="0"/>
                </a:moveTo>
                <a:lnTo>
                  <a:pt x="3582834" y="0"/>
                </a:lnTo>
                <a:lnTo>
                  <a:pt x="3582834" y="4230535"/>
                </a:lnTo>
                <a:lnTo>
                  <a:pt x="0" y="4230535"/>
                </a:lnTo>
                <a:close/>
              </a:path>
            </a:pathLst>
          </a:custGeom>
        </p:spPr>
      </p:pic>
      <p:pic>
        <p:nvPicPr>
          <p:cNvPr id="14" name="Picture 13" descr="A screenshot of a computer&#10;&#10;Description automatically generated">
            <a:extLst>
              <a:ext uri="{FF2B5EF4-FFF2-40B4-BE49-F238E27FC236}">
                <a16:creationId xmlns:a16="http://schemas.microsoft.com/office/drawing/2014/main" id="{3A66E472-B4ED-46A8-A315-8D23B13837A3}"/>
              </a:ext>
            </a:extLst>
          </p:cNvPr>
          <p:cNvPicPr>
            <a:picLocks noChangeAspect="1"/>
          </p:cNvPicPr>
          <p:nvPr userDrawn="1"/>
        </p:nvPicPr>
        <p:blipFill>
          <a:blip r:embed="rId5">
            <a:duotone>
              <a:schemeClr val="accent2">
                <a:shade val="45000"/>
                <a:satMod val="135000"/>
              </a:schemeClr>
              <a:prstClr val="white"/>
            </a:duotone>
            <a:alphaModFix amt="70000"/>
            <a:extLst>
              <a:ext uri="{28A0092B-C50C-407E-A947-70E740481C1C}">
                <a14:useLocalDpi xmlns:a14="http://schemas.microsoft.com/office/drawing/2010/main" val="0"/>
              </a:ext>
            </a:extLst>
          </a:blip>
          <a:srcRect b="16278"/>
          <a:stretch>
            <a:fillRect/>
          </a:stretch>
        </p:blipFill>
        <p:spPr>
          <a:xfrm>
            <a:off x="0" y="0"/>
            <a:ext cx="3582834" cy="4247444"/>
          </a:xfrm>
          <a:custGeom>
            <a:avLst/>
            <a:gdLst>
              <a:gd name="connsiteX0" fmla="*/ 0 w 3582834"/>
              <a:gd name="connsiteY0" fmla="*/ 0 h 4247444"/>
              <a:gd name="connsiteX1" fmla="*/ 3582834 w 3582834"/>
              <a:gd name="connsiteY1" fmla="*/ 0 h 4247444"/>
              <a:gd name="connsiteX2" fmla="*/ 3582834 w 3582834"/>
              <a:gd name="connsiteY2" fmla="*/ 4247444 h 4247444"/>
              <a:gd name="connsiteX3" fmla="*/ 0 w 3582834"/>
              <a:gd name="connsiteY3" fmla="*/ 4247444 h 4247444"/>
            </a:gdLst>
            <a:ahLst/>
            <a:cxnLst>
              <a:cxn ang="0">
                <a:pos x="connsiteX0" y="connsiteY0"/>
              </a:cxn>
              <a:cxn ang="0">
                <a:pos x="connsiteX1" y="connsiteY1"/>
              </a:cxn>
              <a:cxn ang="0">
                <a:pos x="connsiteX2" y="connsiteY2"/>
              </a:cxn>
              <a:cxn ang="0">
                <a:pos x="connsiteX3" y="connsiteY3"/>
              </a:cxn>
            </a:cxnLst>
            <a:rect l="l" t="t" r="r" b="b"/>
            <a:pathLst>
              <a:path w="3582834" h="4247444">
                <a:moveTo>
                  <a:pt x="0" y="0"/>
                </a:moveTo>
                <a:lnTo>
                  <a:pt x="3582834" y="0"/>
                </a:lnTo>
                <a:lnTo>
                  <a:pt x="3582834" y="4247444"/>
                </a:lnTo>
                <a:lnTo>
                  <a:pt x="0" y="4247444"/>
                </a:lnTo>
                <a:close/>
              </a:path>
            </a:pathLst>
          </a:custGeom>
        </p:spPr>
      </p:pic>
    </p:spTree>
    <p:extLst>
      <p:ext uri="{BB962C8B-B14F-4D97-AF65-F5344CB8AC3E}">
        <p14:creationId xmlns:p14="http://schemas.microsoft.com/office/powerpoint/2010/main" val="2501424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C40FE7-2410-43BB-B945-8ECD7862B936}"/>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2" name="Title 1">
            <a:extLst>
              <a:ext uri="{FF2B5EF4-FFF2-40B4-BE49-F238E27FC236}">
                <a16:creationId xmlns:a16="http://schemas.microsoft.com/office/drawing/2014/main" id="{464B58ED-8C04-4018-B8AF-E6981AE5FE8B}"/>
              </a:ext>
            </a:extLst>
          </p:cNvPr>
          <p:cNvSpPr>
            <a:spLocks noGrp="1"/>
          </p:cNvSpPr>
          <p:nvPr>
            <p:ph type="title"/>
          </p:nvPr>
        </p:nvSpPr>
        <p:spPr>
          <a:xfrm>
            <a:off x="839788" y="457200"/>
            <a:ext cx="3932237" cy="1600200"/>
          </a:xfrm>
        </p:spPr>
        <p:txBody>
          <a:bodyPr anchor="b"/>
          <a:lstStyle>
            <a:lvl1pPr>
              <a:defRPr sz="3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32EA822-F625-4D14-B479-B465D97A968B}"/>
              </a:ext>
            </a:extLst>
          </p:cNvPr>
          <p:cNvSpPr>
            <a:spLocks noGrp="1"/>
          </p:cNvSpPr>
          <p:nvPr>
            <p:ph idx="1"/>
          </p:nvPr>
        </p:nvSpPr>
        <p:spPr>
          <a:xfrm>
            <a:off x="5183188" y="987425"/>
            <a:ext cx="6172200" cy="4873625"/>
          </a:xfrm>
        </p:spPr>
        <p:txBody>
          <a:bodyPr/>
          <a:lstStyle>
            <a:lvl1pPr>
              <a:defRPr sz="3200">
                <a:solidFill>
                  <a:schemeClr val="tx1">
                    <a:lumMod val="65000"/>
                    <a:lumOff val="35000"/>
                  </a:schemeClr>
                </a:solidFill>
                <a:latin typeface="Segoe UI" panose="020B0502040204020203" pitchFamily="34" charset="0"/>
                <a:cs typeface="Segoe UI" panose="020B0502040204020203" pitchFamily="34" charset="0"/>
              </a:defRPr>
            </a:lvl1pPr>
            <a:lvl2pPr>
              <a:defRPr sz="2800">
                <a:solidFill>
                  <a:schemeClr val="tx1">
                    <a:lumMod val="65000"/>
                    <a:lumOff val="35000"/>
                  </a:schemeClr>
                </a:solidFill>
                <a:latin typeface="Segoe UI" panose="020B0502040204020203" pitchFamily="34" charset="0"/>
                <a:cs typeface="Segoe UI" panose="020B0502040204020203" pitchFamily="34" charset="0"/>
              </a:defRPr>
            </a:lvl2pPr>
            <a:lvl3pPr>
              <a:defRPr sz="2400">
                <a:solidFill>
                  <a:schemeClr val="tx1">
                    <a:lumMod val="65000"/>
                    <a:lumOff val="35000"/>
                  </a:schemeClr>
                </a:solidFill>
                <a:latin typeface="Segoe UI" panose="020B0502040204020203" pitchFamily="34" charset="0"/>
                <a:cs typeface="Segoe UI" panose="020B0502040204020203" pitchFamily="34" charset="0"/>
              </a:defRPr>
            </a:lvl3pPr>
            <a:lvl4pPr>
              <a:defRPr sz="2000">
                <a:solidFill>
                  <a:schemeClr val="tx1">
                    <a:lumMod val="65000"/>
                    <a:lumOff val="35000"/>
                  </a:schemeClr>
                </a:solidFill>
                <a:latin typeface="Segoe UI" panose="020B0502040204020203" pitchFamily="34" charset="0"/>
                <a:cs typeface="Segoe UI" panose="020B0502040204020203" pitchFamily="34" charset="0"/>
              </a:defRPr>
            </a:lvl4pPr>
            <a:lvl5pPr>
              <a:defRPr sz="2000">
                <a:solidFill>
                  <a:schemeClr val="tx1">
                    <a:lumMod val="65000"/>
                    <a:lumOff val="35000"/>
                  </a:schemeClr>
                </a:solidFill>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2D265-53A9-4179-901C-05FA90A974B8}"/>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FFE88C67-DE76-4733-B5F6-9AAEC5CDE54E}"/>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06CF7D1D-4471-4BB2-A738-7636A7A0E3E4}"/>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Tree>
    <p:extLst>
      <p:ext uri="{BB962C8B-B14F-4D97-AF65-F5344CB8AC3E}">
        <p14:creationId xmlns:p14="http://schemas.microsoft.com/office/powerpoint/2010/main" val="155071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0C2439-8C70-4B35-AFE8-1B79A280A971}"/>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3" name="Picture Placeholder 2">
            <a:extLst>
              <a:ext uri="{FF2B5EF4-FFF2-40B4-BE49-F238E27FC236}">
                <a16:creationId xmlns:a16="http://schemas.microsoft.com/office/drawing/2014/main" id="{3E6B77E5-C45C-40F7-84AD-BB0373C0B3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27B94-AEF5-4283-A16F-062B7EA22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2F5B98F-3FAC-4A07-8972-B7E53A7E5EA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6A430199-649D-423C-8855-F5658F2674FE}"/>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3" name="Title Placeholder 1">
            <a:extLst>
              <a:ext uri="{FF2B5EF4-FFF2-40B4-BE49-F238E27FC236}">
                <a16:creationId xmlns:a16="http://schemas.microsoft.com/office/drawing/2014/main" id="{BE6627FC-A785-4A32-94C0-5630B6E205F5}"/>
              </a:ext>
            </a:extLst>
          </p:cNvPr>
          <p:cNvSpPr>
            <a:spLocks noGrp="1"/>
          </p:cNvSpPr>
          <p:nvPr>
            <p:ph type="title"/>
          </p:nvPr>
        </p:nvSpPr>
        <p:spPr>
          <a:xfrm>
            <a:off x="647256" y="1050539"/>
            <a:ext cx="4183763"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Tree>
    <p:extLst>
      <p:ext uri="{BB962C8B-B14F-4D97-AF65-F5344CB8AC3E}">
        <p14:creationId xmlns:p14="http://schemas.microsoft.com/office/powerpoint/2010/main" val="766584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1CC81A-2305-4F0F-836D-5E169B509469}"/>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 light, sitting, large&#10;&#10;Description automatically generated">
            <a:extLst>
              <a:ext uri="{FF2B5EF4-FFF2-40B4-BE49-F238E27FC236}">
                <a16:creationId xmlns:a16="http://schemas.microsoft.com/office/drawing/2014/main" id="{B6DFBC48-7FB1-45C5-BC19-EA0C0A917E4C}"/>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0" y="2347044"/>
            <a:ext cx="6993731" cy="4510955"/>
          </a:xfrm>
          <a:prstGeom prst="rect">
            <a:avLst/>
          </a:prstGeom>
        </p:spPr>
      </p:pic>
      <p:pic>
        <p:nvPicPr>
          <p:cNvPr id="11" name="Picture 10" descr="A picture containing table, light, sitting, large&#10;&#10;Description automatically generated">
            <a:extLst>
              <a:ext uri="{FF2B5EF4-FFF2-40B4-BE49-F238E27FC236}">
                <a16:creationId xmlns:a16="http://schemas.microsoft.com/office/drawing/2014/main" id="{5D978956-1735-4AA2-8137-627F68254185}"/>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r="12836" b="21200"/>
          <a:stretch/>
        </p:blipFill>
        <p:spPr>
          <a:xfrm>
            <a:off x="6096001" y="2347043"/>
            <a:ext cx="6096000" cy="4510955"/>
          </a:xfrm>
          <a:prstGeom prst="rect">
            <a:avLst/>
          </a:prstGeom>
        </p:spPr>
      </p:pic>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7" name="Title 1">
            <a:extLst>
              <a:ext uri="{FF2B5EF4-FFF2-40B4-BE49-F238E27FC236}">
                <a16:creationId xmlns:a16="http://schemas.microsoft.com/office/drawing/2014/main" id="{7ED66637-7766-47E0-8F85-2A6E477B82B5}"/>
              </a:ext>
            </a:extLst>
          </p:cNvPr>
          <p:cNvSpPr txBox="1">
            <a:spLocks/>
          </p:cNvSpPr>
          <p:nvPr userDrawn="1"/>
        </p:nvSpPr>
        <p:spPr>
          <a:xfrm>
            <a:off x="586739" y="1609651"/>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50" normalizeH="0" baseline="0" noProof="0">
                <a:ln w="3175">
                  <a:noFill/>
                </a:ln>
                <a:solidFill>
                  <a:schemeClr val="bg1"/>
                </a:solidFill>
                <a:effectLst/>
                <a:uLnTx/>
                <a:uFillTx/>
                <a:latin typeface="Black bruno" panose="02000600000000000000" pitchFamily="50" charset="0"/>
                <a:ea typeface="+mn-ea"/>
                <a:cs typeface="Segoe UI" pitchFamily="34" charset="0"/>
              </a:rPr>
              <a:t>Thank You</a:t>
            </a:r>
          </a:p>
        </p:txBody>
      </p:sp>
      <p:pic>
        <p:nvPicPr>
          <p:cNvPr id="9" name="Picture 8" descr="MSFT_logo_rgb_W-Wht_D.pdf">
            <a:extLst>
              <a:ext uri="{FF2B5EF4-FFF2-40B4-BE49-F238E27FC236}">
                <a16:creationId xmlns:a16="http://schemas.microsoft.com/office/drawing/2014/main" id="{651A6496-C82A-4750-9E10-0D588146023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52935" y="504908"/>
            <a:ext cx="2886129" cy="1061500"/>
          </a:xfrm>
          <a:prstGeom prst="rect">
            <a:avLst/>
          </a:prstGeom>
        </p:spPr>
      </p:pic>
    </p:spTree>
    <p:extLst>
      <p:ext uri="{BB962C8B-B14F-4D97-AF65-F5344CB8AC3E}">
        <p14:creationId xmlns:p14="http://schemas.microsoft.com/office/powerpoint/2010/main" val="26663488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8" name="Picture 7" descr="A picture containing text, map&#10;&#10;Description automatically generated">
            <a:extLst>
              <a:ext uri="{FF2B5EF4-FFF2-40B4-BE49-F238E27FC236}">
                <a16:creationId xmlns:a16="http://schemas.microsoft.com/office/drawing/2014/main" id="{D526110D-6489-40B8-8726-E7D2A90D21E6}"/>
              </a:ext>
            </a:extLst>
          </p:cNvPr>
          <p:cNvPicPr>
            <a:picLocks noChangeAspect="1"/>
          </p:cNvPicPr>
          <p:nvPr userDrawn="1"/>
        </p:nvPicPr>
        <p:blipFill>
          <a:blip r:embed="rId2" cstate="screen">
            <a:duotone>
              <a:schemeClr val="bg2">
                <a:shade val="45000"/>
                <a:satMod val="135000"/>
              </a:schemeClr>
              <a:prstClr val="white"/>
            </a:duotone>
            <a:alphaModFix amt="44000"/>
            <a:extLst>
              <a:ext uri="{28A0092B-C50C-407E-A947-70E740481C1C}">
                <a14:useLocalDpi xmlns:a14="http://schemas.microsoft.com/office/drawing/2010/main" val="0"/>
              </a:ext>
            </a:extLst>
          </a:blip>
          <a:stretch>
            <a:fillRect/>
          </a:stretch>
        </p:blipFill>
        <p:spPr>
          <a:xfrm>
            <a:off x="42012" y="0"/>
            <a:ext cx="12390824" cy="7744265"/>
          </a:xfrm>
          <a:prstGeom prst="rect">
            <a:avLst/>
          </a:prstGeom>
        </p:spPr>
      </p:pic>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0637" y="665227"/>
            <a:ext cx="2271061" cy="835282"/>
          </a:xfrm>
          <a:prstGeom prst="rect">
            <a:avLst/>
          </a:prstGeom>
        </p:spPr>
      </p:pic>
      <p:pic>
        <p:nvPicPr>
          <p:cNvPr id="12" name="Picture 2" descr="Microsoft Corporate Logo Guidelines | Trademarks">
            <a:extLst>
              <a:ext uri="{FF2B5EF4-FFF2-40B4-BE49-F238E27FC236}">
                <a16:creationId xmlns:a16="http://schemas.microsoft.com/office/drawing/2014/main" id="{54B85539-E47E-499C-B003-F3ACFE902159}"/>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val="0"/>
              </a:ext>
            </a:extLst>
          </a:blip>
          <a:srcRect/>
          <a:stretch/>
        </p:blipFill>
        <p:spPr bwMode="auto">
          <a:xfrm>
            <a:off x="310333" y="1804262"/>
            <a:ext cx="7013767" cy="16473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0006BC-A876-47E3-A6DC-0C63941CE4C7}"/>
              </a:ext>
            </a:extLst>
          </p:cNvPr>
          <p:cNvSpPr>
            <a:spLocks noGrp="1"/>
          </p:cNvSpPr>
          <p:nvPr>
            <p:ph type="title" hasCustomPrompt="1"/>
          </p:nvPr>
        </p:nvSpPr>
        <p:spPr>
          <a:xfrm>
            <a:off x="1632747" y="4019610"/>
            <a:ext cx="5343525" cy="830997"/>
          </a:xfrm>
          <a:noFill/>
        </p:spPr>
        <p:txBody>
          <a:bodyPr vert="horz" wrap="square" lIns="0" tIns="0" rIns="0" bIns="0" rtlCol="0" anchor="b" anchorCtr="0">
            <a:spAutoFit/>
          </a:bodyPr>
          <a:lstStyle>
            <a:lvl1pPr algn="ctr">
              <a:defRPr kumimoji="0" lang="en-US" sz="5400" b="1" i="0" u="none" strike="noStrike" cap="none" spc="-50" normalizeH="0" baseline="0">
                <a:ln w="3175">
                  <a:noFill/>
                </a:ln>
                <a:solidFill>
                  <a:schemeClr val="bg1">
                    <a:lumMod val="50000"/>
                  </a:schemeClr>
                </a:solidFill>
                <a:effectLst/>
                <a:uLnTx/>
                <a:uFillTx/>
                <a:latin typeface="Black bruno" panose="02000600000000000000" pitchFamily="50" charset="0"/>
                <a:ea typeface="+mn-ea"/>
                <a:cs typeface="Segoe UI" panose="020B0502040204020203" pitchFamily="34" charset="0"/>
              </a:defRPr>
            </a:lvl1pPr>
          </a:lstStyle>
          <a:p>
            <a:pPr marL="0" marR="0" lvl="0" indent="0" defTabSz="932742" fontAlgn="auto">
              <a:lnSpc>
                <a:spcPct val="100000"/>
              </a:lnSpc>
              <a:spcAft>
                <a:spcPts val="0"/>
              </a:spcAft>
              <a:buClrTx/>
              <a:buSzTx/>
              <a:buFontTx/>
              <a:tabLst/>
            </a:pPr>
            <a:r>
              <a:rPr lang="en-US"/>
              <a:t>Thank You</a:t>
            </a:r>
          </a:p>
        </p:txBody>
      </p:sp>
    </p:spTree>
    <p:extLst>
      <p:ext uri="{BB962C8B-B14F-4D97-AF65-F5344CB8AC3E}">
        <p14:creationId xmlns:p14="http://schemas.microsoft.com/office/powerpoint/2010/main" val="2570972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0D60CC6-D142-4F86-AF44-9B34CEEACACB}"/>
              </a:ext>
            </a:extLst>
          </p:cNvPr>
          <p:cNvSpPr/>
          <p:nvPr userDrawn="1"/>
        </p:nvSpPr>
        <p:spPr bwMode="auto">
          <a:xfrm>
            <a:off x="9340458" y="3822"/>
            <a:ext cx="2857292" cy="6858000"/>
          </a:xfrm>
          <a:prstGeom prst="rect">
            <a:avLst/>
          </a:prstGeom>
          <a:solidFill>
            <a:srgbClr val="FF6587"/>
          </a:solidFill>
        </p:spPr>
        <p:txBody>
          <a:bodyPr wrap="square" lIns="3383280" rIns="274320" anchor="ctr" anchorCtr="0">
            <a:noAutofit/>
          </a:bodyPr>
          <a:lstStyle/>
          <a:p>
            <a:pPr marL="336145" marR="0" lvl="0" indent="-336145" algn="ctr" defTabSz="914367" fontAlgn="auto">
              <a:lnSpc>
                <a:spcPct val="90000"/>
              </a:lnSpc>
              <a:spcBef>
                <a:spcPct val="20000"/>
              </a:spcBef>
              <a:spcAft>
                <a:spcPts val="0"/>
              </a:spcAft>
              <a:buClrTx/>
              <a:buSzPct val="90000"/>
              <a:buFont typeface="Arial" pitchFamily="34" charset="0"/>
              <a:buChar char="•"/>
              <a:tabLst/>
            </a:pPr>
            <a:endParaRPr kumimoji="0" lang="en-US" sz="3921" b="0" i="0" u="none" strike="noStrike" cap="none" spc="0" normalizeH="0" baseline="0" err="1">
              <a:ln>
                <a:noFill/>
              </a:ln>
              <a:solidFill>
                <a:srgbClr val="FFFFFF"/>
              </a:solidFill>
              <a:effectLst/>
              <a:uLnTx/>
              <a:uFillTx/>
              <a:latin typeface="Segoe UI Semibold"/>
            </a:endParaRPr>
          </a:p>
        </p:txBody>
      </p:sp>
      <p:sp>
        <p:nvSpPr>
          <p:cNvPr id="3" name="Picture Placeholder 14">
            <a:extLst>
              <a:ext uri="{FF2B5EF4-FFF2-40B4-BE49-F238E27FC236}">
                <a16:creationId xmlns:a16="http://schemas.microsoft.com/office/drawing/2014/main" id="{0C645AEA-7B1F-4245-ABB3-D44BCFDDDAC9}"/>
              </a:ext>
            </a:extLst>
          </p:cNvPr>
          <p:cNvSpPr>
            <a:spLocks noGrp="1"/>
          </p:cNvSpPr>
          <p:nvPr>
            <p:ph type="pic" sz="quarter" idx="10"/>
          </p:nvPr>
        </p:nvSpPr>
        <p:spPr>
          <a:xfrm>
            <a:off x="9334709" y="0"/>
            <a:ext cx="2265217" cy="6858000"/>
          </a:xfrm>
        </p:spPr>
        <p:txBody>
          <a:bodyPr/>
          <a:lstStyle>
            <a:lvl1pPr>
              <a:defRPr>
                <a:solidFill>
                  <a:schemeClr val="bg1"/>
                </a:solidFill>
              </a:defRPr>
            </a:lvl1pPr>
          </a:lstStyle>
          <a:p>
            <a:endParaRPr lang="en-US"/>
          </a:p>
        </p:txBody>
      </p:sp>
      <p:sp>
        <p:nvSpPr>
          <p:cNvPr id="6" name="Text Placeholder 5">
            <a:extLst>
              <a:ext uri="{FF2B5EF4-FFF2-40B4-BE49-F238E27FC236}">
                <a16:creationId xmlns:a16="http://schemas.microsoft.com/office/drawing/2014/main" id="{3C4911F5-116A-483F-96C2-98ECDD8A03CD}"/>
              </a:ext>
            </a:extLst>
          </p:cNvPr>
          <p:cNvSpPr>
            <a:spLocks noGrp="1"/>
          </p:cNvSpPr>
          <p:nvPr>
            <p:ph type="body" sz="quarter" idx="11"/>
          </p:nvPr>
        </p:nvSpPr>
        <p:spPr>
          <a:xfrm>
            <a:off x="266920" y="1634238"/>
            <a:ext cx="3480617" cy="572464"/>
          </a:xfrm>
        </p:spPr>
        <p:txBody>
          <a:bodyPr anchor="b"/>
          <a:lstStyle>
            <a:lvl1pPr marL="0" indent="0">
              <a:buNone/>
              <a:defRPr lang="en-US" sz="2800" kern="1200" cap="none" spc="0" baseline="0" dirty="0" smtClean="0">
                <a:solidFill>
                  <a:schemeClr val="tx2"/>
                </a:solidFill>
                <a:latin typeface="+mj-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a:t>
            </a:r>
          </a:p>
        </p:txBody>
      </p:sp>
      <p:sp>
        <p:nvSpPr>
          <p:cNvPr id="7" name="Text Placeholder 5">
            <a:extLst>
              <a:ext uri="{FF2B5EF4-FFF2-40B4-BE49-F238E27FC236}">
                <a16:creationId xmlns:a16="http://schemas.microsoft.com/office/drawing/2014/main" id="{2E666C94-247C-40DA-A511-A60AC41C2F5F}"/>
              </a:ext>
            </a:extLst>
          </p:cNvPr>
          <p:cNvSpPr>
            <a:spLocks noGrp="1"/>
          </p:cNvSpPr>
          <p:nvPr>
            <p:ph type="body" sz="quarter" idx="12"/>
          </p:nvPr>
        </p:nvSpPr>
        <p:spPr>
          <a:xfrm>
            <a:off x="4377690" y="1634238"/>
            <a:ext cx="4544060" cy="1594283"/>
          </a:xfrm>
        </p:spPr>
        <p:txBody>
          <a:bodyPr anchor="t">
            <a:noAutofit/>
          </a:bodyPr>
          <a:lstStyle>
            <a:lvl1pPr marL="0" indent="0">
              <a:spcBef>
                <a:spcPts val="600"/>
              </a:spcBef>
              <a:buNone/>
              <a:defRPr sz="1800">
                <a:latin typeface="Segoe UI" panose="020B0502040204020203" pitchFamily="34" charset="0"/>
                <a:cs typeface="Segoe UI" panose="020B0502040204020203" pitchFamily="34" charset="0"/>
              </a:defRPr>
            </a:lvl1pPr>
            <a:lvl2pPr marL="0" indent="0">
              <a:spcBef>
                <a:spcPts val="600"/>
              </a:spcBef>
              <a:spcAft>
                <a:spcPts val="600"/>
              </a:spcAft>
              <a:buNone/>
              <a:defRPr sz="1600">
                <a:latin typeface="Segoe UI" panose="020B0502040204020203" pitchFamily="34" charset="0"/>
                <a:cs typeface="Segoe UI" panose="020B0502040204020203" pitchFamily="34" charset="0"/>
              </a:defRPr>
            </a:lvl2pPr>
            <a:lvl3pPr marL="0" indent="0">
              <a:spcBef>
                <a:spcPts val="1800"/>
              </a:spcBef>
              <a:spcAft>
                <a:spcPts val="0"/>
              </a:spcAft>
              <a:buNone/>
              <a:defRPr lang="en-US" sz="1800" b="1" kern="1200" cap="all" spc="100" baseline="0" dirty="0">
                <a:solidFill>
                  <a:schemeClr val="tx2"/>
                </a:solidFill>
                <a:latin typeface="Segoe UI" panose="020B0502040204020203" pitchFamily="34" charset="0"/>
                <a:ea typeface="+mn-ea"/>
                <a:cs typeface="Segoe UI" panose="020B0502040204020203" pitchFamily="34" charset="0"/>
              </a:defRPr>
            </a:lvl3pPr>
            <a:lvl4pPr marL="0" indent="0">
              <a:spcBef>
                <a:spcPts val="0"/>
              </a:spcBef>
              <a:buNone/>
              <a:defRPr sz="1100">
                <a:latin typeface="Segoe UI" panose="020B0502040204020203" pitchFamily="34" charset="0"/>
                <a:cs typeface="Segoe UI" panose="020B0502040204020203" pitchFamily="34" charset="0"/>
              </a:defRPr>
            </a:lvl4pPr>
            <a:lvl5pPr marL="0" indent="0">
              <a:spcBef>
                <a:spcPts val="0"/>
              </a:spcBef>
              <a:buNone/>
              <a:defRPr sz="110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FB20CBF-DDA2-4D0F-A1D7-A03F9D5C82C0}"/>
              </a:ext>
            </a:extLst>
          </p:cNvPr>
          <p:cNvSpPr>
            <a:spLocks noGrp="1"/>
          </p:cNvSpPr>
          <p:nvPr>
            <p:ph type="body" sz="quarter" idx="14" hasCustomPrompt="1"/>
          </p:nvPr>
        </p:nvSpPr>
        <p:spPr>
          <a:xfrm rot="16200000">
            <a:off x="8813959" y="2820672"/>
            <a:ext cx="6103012" cy="461665"/>
          </a:xfrm>
        </p:spPr>
        <p:txBody>
          <a:bodyPr/>
          <a:lstStyle>
            <a:lvl1pPr marL="0" indent="0" algn="ctr">
              <a:buNone/>
              <a:defRPr lang="en-US" sz="2000" kern="1200" cap="all" spc="100" baseline="0" dirty="0" smtClean="0">
                <a:solidFill>
                  <a:schemeClr val="bg1"/>
                </a:solidFill>
                <a:latin typeface="+mj-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Rectangle: Rounded Corners 4">
            <a:extLst>
              <a:ext uri="{FF2B5EF4-FFF2-40B4-BE49-F238E27FC236}">
                <a16:creationId xmlns:a16="http://schemas.microsoft.com/office/drawing/2014/main" id="{EEF3D929-83A0-4B81-AC7D-3906BD0ACAB4}"/>
              </a:ext>
            </a:extLst>
          </p:cNvPr>
          <p:cNvSpPr/>
          <p:nvPr userDrawn="1"/>
        </p:nvSpPr>
        <p:spPr bwMode="auto">
          <a:xfrm>
            <a:off x="266921" y="3949503"/>
            <a:ext cx="3474570" cy="2132515"/>
          </a:xfrm>
          <a:prstGeom prst="roundRect">
            <a:avLst>
              <a:gd name="adj" fmla="val 6365"/>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7">
            <a:extLst>
              <a:ext uri="{FF2B5EF4-FFF2-40B4-BE49-F238E27FC236}">
                <a16:creationId xmlns:a16="http://schemas.microsoft.com/office/drawing/2014/main" id="{0CE90D9D-803D-4509-BD1F-41CF91C094E6}"/>
              </a:ext>
            </a:extLst>
          </p:cNvPr>
          <p:cNvSpPr>
            <a:spLocks noGrp="1"/>
          </p:cNvSpPr>
          <p:nvPr>
            <p:ph type="title"/>
          </p:nvPr>
        </p:nvSpPr>
        <p:spPr>
          <a:xfrm>
            <a:off x="266920" y="2086540"/>
            <a:ext cx="3471972" cy="1286775"/>
          </a:xfrm>
        </p:spPr>
        <p:txBody>
          <a:bodyPr lIns="91440"/>
          <a:lstStyle>
            <a:lvl1pPr>
              <a:defRPr sz="3200">
                <a:solidFill>
                  <a:srgbClr val="FF9F53"/>
                </a:solidFill>
              </a:defRPr>
            </a:lvl1pPr>
          </a:lstStyle>
          <a:p>
            <a:r>
              <a:rPr lang="en-US"/>
              <a:t>Click to edit Master title style</a:t>
            </a:r>
          </a:p>
        </p:txBody>
      </p:sp>
      <p:sp>
        <p:nvSpPr>
          <p:cNvPr id="12" name="Rectangle 11">
            <a:extLst>
              <a:ext uri="{FF2B5EF4-FFF2-40B4-BE49-F238E27FC236}">
                <a16:creationId xmlns:a16="http://schemas.microsoft.com/office/drawing/2014/main" id="{EA976ADA-D7A4-4991-A2A3-B94E8A65E24A}"/>
              </a:ext>
            </a:extLst>
          </p:cNvPr>
          <p:cNvSpPr/>
          <p:nvPr userDrawn="1"/>
        </p:nvSpPr>
        <p:spPr bwMode="auto">
          <a:xfrm>
            <a:off x="448048" y="4096279"/>
            <a:ext cx="3112316" cy="1838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4">
            <a:extLst>
              <a:ext uri="{FF2B5EF4-FFF2-40B4-BE49-F238E27FC236}">
                <a16:creationId xmlns:a16="http://schemas.microsoft.com/office/drawing/2014/main" id="{9C7D81C0-A793-491A-8771-AD68FA882E9C}"/>
              </a:ext>
            </a:extLst>
          </p:cNvPr>
          <p:cNvSpPr>
            <a:spLocks noGrp="1"/>
          </p:cNvSpPr>
          <p:nvPr>
            <p:ph type="ftr" sz="quarter" idx="15"/>
          </p:nvPr>
        </p:nvSpPr>
        <p:spPr>
          <a:xfrm>
            <a:off x="838200" y="6311900"/>
            <a:ext cx="4114800" cy="365125"/>
          </a:xfrm>
        </p:spPr>
        <p:txBody>
          <a:bodyPr/>
          <a:lstStyle>
            <a:lvl1pPr>
              <a:defRPr>
                <a:solidFill>
                  <a:schemeClr val="bg1"/>
                </a:solidFill>
              </a:defRPr>
            </a:lvl1pPr>
          </a:lstStyle>
          <a:p>
            <a:endParaRPr lang="en-US"/>
          </a:p>
        </p:txBody>
      </p:sp>
      <p:sp>
        <p:nvSpPr>
          <p:cNvPr id="15" name="Slide Number Placeholder 5">
            <a:extLst>
              <a:ext uri="{FF2B5EF4-FFF2-40B4-BE49-F238E27FC236}">
                <a16:creationId xmlns:a16="http://schemas.microsoft.com/office/drawing/2014/main" id="{834F9EC9-9EDF-4A00-85CF-0BABC6337543}"/>
              </a:ext>
            </a:extLst>
          </p:cNvPr>
          <p:cNvSpPr>
            <a:spLocks noGrp="1"/>
          </p:cNvSpPr>
          <p:nvPr>
            <p:ph type="sldNum" sz="quarter" idx="16"/>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pic>
        <p:nvPicPr>
          <p:cNvPr id="17" name="Picture 16">
            <a:extLst>
              <a:ext uri="{FF2B5EF4-FFF2-40B4-BE49-F238E27FC236}">
                <a16:creationId xmlns:a16="http://schemas.microsoft.com/office/drawing/2014/main" id="{FA6D2B78-68E2-4554-8FF3-FCF772C4838E}"/>
              </a:ext>
            </a:extLst>
          </p:cNvPr>
          <p:cNvPicPr>
            <a:picLocks noChangeAspect="1"/>
          </p:cNvPicPr>
          <p:nvPr userDrawn="1"/>
        </p:nvPicPr>
        <p:blipFill>
          <a:blip r:embed="rId2"/>
          <a:stretch>
            <a:fillRect/>
          </a:stretch>
        </p:blipFill>
        <p:spPr>
          <a:xfrm>
            <a:off x="0" y="6181682"/>
            <a:ext cx="12192000" cy="676318"/>
          </a:xfrm>
          <a:prstGeom prst="rect">
            <a:avLst/>
          </a:prstGeom>
        </p:spPr>
      </p:pic>
    </p:spTree>
    <p:extLst>
      <p:ext uri="{BB962C8B-B14F-4D97-AF65-F5344CB8AC3E}">
        <p14:creationId xmlns:p14="http://schemas.microsoft.com/office/powerpoint/2010/main" val="379193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er sto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2DF2D8D-CACA-4F2F-8825-A7AA551143A5}"/>
              </a:ext>
            </a:extLst>
          </p:cNvPr>
          <p:cNvSpPr/>
          <p:nvPr userDrawn="1"/>
        </p:nvSpPr>
        <p:spPr>
          <a:xfrm>
            <a:off x="-38794" y="5689598"/>
            <a:ext cx="12230793" cy="1168401"/>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314790" y="3354775"/>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a:t>Customer Name </a:t>
            </a:r>
            <a:br>
              <a:rPr lang="en-US"/>
            </a:br>
            <a:r>
              <a:rPr lang="en-US"/>
              <a:t>and headline</a:t>
            </a:r>
          </a:p>
        </p:txBody>
      </p:sp>
      <p:sp>
        <p:nvSpPr>
          <p:cNvPr id="22" name="Text Placeholder 132"/>
          <p:cNvSpPr>
            <a:spLocks noGrp="1"/>
          </p:cNvSpPr>
          <p:nvPr>
            <p:ph type="body" sz="quarter" idx="11" hasCustomPrompt="1"/>
          </p:nvPr>
        </p:nvSpPr>
        <p:spPr>
          <a:xfrm>
            <a:off x="4341091" y="3354774"/>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cxnSp>
        <p:nvCxnSpPr>
          <p:cNvPr id="31" name="Straight Connector 30"/>
          <p:cNvCxnSpPr/>
          <p:nvPr userDrawn="1"/>
        </p:nvCxnSpPr>
        <p:spPr>
          <a:xfrm>
            <a:off x="1838859" y="5937283"/>
            <a:ext cx="0" cy="635000"/>
          </a:xfrm>
          <a:prstGeom prst="line">
            <a:avLst/>
          </a:prstGeom>
          <a:ln w="158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solidFill>
                  <a:schemeClr val="bg1"/>
                </a:solidFill>
              </a:defRPr>
            </a:lvl1pPr>
          </a:lstStyle>
          <a:p>
            <a:r>
              <a:rPr lang="en-US"/>
              <a:t>Drag logo here</a:t>
            </a:r>
          </a:p>
        </p:txBody>
      </p:sp>
      <p:sp>
        <p:nvSpPr>
          <p:cNvPr id="37" name="Text Placeholder 136"/>
          <p:cNvSpPr>
            <a:spLocks noGrp="1"/>
          </p:cNvSpPr>
          <p:nvPr>
            <p:ph type="body" sz="quarter" idx="31"/>
          </p:nvPr>
        </p:nvSpPr>
        <p:spPr>
          <a:xfrm>
            <a:off x="8109150" y="60699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6131517" y="60699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153883" y="61040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176248" y="6115095"/>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176249"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Products and Services</a:t>
            </a:r>
          </a:p>
        </p:txBody>
      </p:sp>
      <p:sp>
        <p:nvSpPr>
          <p:cNvPr id="46" name="TextBox 45"/>
          <p:cNvSpPr txBox="1"/>
          <p:nvPr userDrawn="1"/>
        </p:nvSpPr>
        <p:spPr>
          <a:xfrm>
            <a:off x="4153883" y="5846004"/>
            <a:ext cx="1508760" cy="1552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Organization Size</a:t>
            </a:r>
          </a:p>
        </p:txBody>
      </p:sp>
      <p:sp>
        <p:nvSpPr>
          <p:cNvPr id="47" name="TextBox 46"/>
          <p:cNvSpPr txBox="1"/>
          <p:nvPr userDrawn="1"/>
        </p:nvSpPr>
        <p:spPr>
          <a:xfrm>
            <a:off x="6131517"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Industry</a:t>
            </a:r>
          </a:p>
        </p:txBody>
      </p:sp>
      <p:sp>
        <p:nvSpPr>
          <p:cNvPr id="48" name="TextBox 47"/>
          <p:cNvSpPr txBox="1"/>
          <p:nvPr userDrawn="1"/>
        </p:nvSpPr>
        <p:spPr>
          <a:xfrm>
            <a:off x="8109150"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Country</a:t>
            </a:r>
          </a:p>
        </p:txBody>
      </p:sp>
      <p:pic>
        <p:nvPicPr>
          <p:cNvPr id="16" name="Picture 15" descr="MSFT_logo_rgb_W-Wht_D.pdf">
            <a:extLst>
              <a:ext uri="{FF2B5EF4-FFF2-40B4-BE49-F238E27FC236}">
                <a16:creationId xmlns:a16="http://schemas.microsoft.com/office/drawing/2014/main" id="{123A0A59-CD2B-461E-91CB-B24EFCE58F7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532019" y="5963103"/>
            <a:ext cx="1586104" cy="583359"/>
          </a:xfrm>
          <a:prstGeom prst="rect">
            <a:avLst/>
          </a:prstGeom>
        </p:spPr>
      </p:pic>
    </p:spTree>
    <p:extLst>
      <p:ext uri="{BB962C8B-B14F-4D97-AF65-F5344CB8AC3E}">
        <p14:creationId xmlns:p14="http://schemas.microsoft.com/office/powerpoint/2010/main" val="2319320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218E4484-C5E7-4C9F-B46B-2291FCD8B313}"/>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ECAA515F-C4CB-40C4-A11E-25BCB86549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9414" t="23547" r="8376" b="22502"/>
          <a:stretch/>
        </p:blipFill>
        <p:spPr>
          <a:xfrm>
            <a:off x="8162924" y="2216727"/>
            <a:ext cx="3903225" cy="942109"/>
          </a:xfrm>
          <a:prstGeom prst="rect">
            <a:avLst/>
          </a:prstGeom>
        </p:spPr>
      </p:pic>
      <p:pic>
        <p:nvPicPr>
          <p:cNvPr id="2" name="Picture 1">
            <a:extLst>
              <a:ext uri="{FF2B5EF4-FFF2-40B4-BE49-F238E27FC236}">
                <a16:creationId xmlns:a16="http://schemas.microsoft.com/office/drawing/2014/main" id="{A51F2F00-A004-4D95-9EEB-DF91ED2AC0A1}"/>
              </a:ext>
            </a:extLst>
          </p:cNvPr>
          <p:cNvPicPr>
            <a:picLocks noChangeAspect="1"/>
          </p:cNvPicPr>
          <p:nvPr userDrawn="1"/>
        </p:nvPicPr>
        <p:blipFill>
          <a:blip r:embed="rId3">
            <a:alphaModFix/>
          </a:blip>
          <a:stretch>
            <a:fillRect/>
          </a:stretch>
        </p:blipFill>
        <p:spPr>
          <a:xfrm>
            <a:off x="-1" y="4289367"/>
            <a:ext cx="18615283" cy="2568909"/>
          </a:xfrm>
          <a:prstGeom prst="rect">
            <a:avLst/>
          </a:prstGeom>
        </p:spPr>
      </p:pic>
      <p:sp>
        <p:nvSpPr>
          <p:cNvPr id="10" name="Title Placeholder 1">
            <a:extLst>
              <a:ext uri="{FF2B5EF4-FFF2-40B4-BE49-F238E27FC236}">
                <a16:creationId xmlns:a16="http://schemas.microsoft.com/office/drawing/2014/main" id="{61F91DD7-E99C-4007-8BA1-9607A98F4190}"/>
              </a:ext>
            </a:extLst>
          </p:cNvPr>
          <p:cNvSpPr>
            <a:spLocks noGrp="1"/>
          </p:cNvSpPr>
          <p:nvPr>
            <p:ph type="title"/>
          </p:nvPr>
        </p:nvSpPr>
        <p:spPr>
          <a:xfrm>
            <a:off x="608055" y="2087389"/>
            <a:ext cx="7554870"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1" name="Text Placeholder 29">
            <a:extLst>
              <a:ext uri="{FF2B5EF4-FFF2-40B4-BE49-F238E27FC236}">
                <a16:creationId xmlns:a16="http://schemas.microsoft.com/office/drawing/2014/main" id="{F6C5093B-D3B0-4536-9CF0-89388BD8DC61}"/>
              </a:ext>
            </a:extLst>
          </p:cNvPr>
          <p:cNvSpPr>
            <a:spLocks noGrp="1"/>
          </p:cNvSpPr>
          <p:nvPr>
            <p:ph type="body" sz="quarter" idx="10"/>
          </p:nvPr>
        </p:nvSpPr>
        <p:spPr>
          <a:xfrm>
            <a:off x="608013" y="2680913"/>
            <a:ext cx="7554598"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249016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9F53"/>
                </a:solidFill>
              </a:defRPr>
            </a:lvl1pPr>
          </a:lstStyle>
          <a:p>
            <a:r>
              <a:rPr lang="en-US"/>
              <a:t>Click to edit Master title style</a:t>
            </a:r>
          </a:p>
        </p:txBody>
      </p:sp>
    </p:spTree>
    <p:extLst>
      <p:ext uri="{BB962C8B-B14F-4D97-AF65-F5344CB8AC3E}">
        <p14:creationId xmlns:p14="http://schemas.microsoft.com/office/powerpoint/2010/main" val="361499371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3959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083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Black - Top &amp; Bottom Graphic">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1" y="225630"/>
            <a:ext cx="12192000"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7452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6E46A8-E55E-4308-A502-F67594149BC5}"/>
              </a:ext>
            </a:extLst>
          </p:cNvPr>
          <p:cNvSpPr>
            <a:spLocks noGrp="1"/>
          </p:cNvSpPr>
          <p:nvPr>
            <p:ph type="dt" sz="half" idx="10"/>
          </p:nvPr>
        </p:nvSpPr>
        <p:spPr/>
        <p:txBody>
          <a:bodyPr/>
          <a:lstStyle/>
          <a:p>
            <a:fld id="{A317C0B6-5CA3-4536-AF10-D20707D7760E}" type="datetimeFigureOut">
              <a:rPr lang="en-US" smtClean="0"/>
              <a:t>9/5/21</a:t>
            </a:fld>
            <a:endParaRPr lang="en-US"/>
          </a:p>
        </p:txBody>
      </p:sp>
      <p:sp>
        <p:nvSpPr>
          <p:cNvPr id="3" name="Footer Placeholder 2">
            <a:extLst>
              <a:ext uri="{FF2B5EF4-FFF2-40B4-BE49-F238E27FC236}">
                <a16:creationId xmlns:a16="http://schemas.microsoft.com/office/drawing/2014/main" id="{E003E923-68CB-4ACA-A952-C1BEBDC963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124363-1BF7-4EBC-90C5-9C1B2641E964}"/>
              </a:ext>
            </a:extLst>
          </p:cNvPr>
          <p:cNvSpPr>
            <a:spLocks noGrp="1"/>
          </p:cNvSpPr>
          <p:nvPr>
            <p:ph type="sldNum" sz="quarter" idx="12"/>
          </p:nvPr>
        </p:nvSpPr>
        <p:spPr/>
        <p:txBody>
          <a:bodyPr/>
          <a:lstStyle/>
          <a:p>
            <a:fld id="{0B01D957-DEA5-4FF4-A29A-4131FBD61EE3}" type="slidenum">
              <a:rPr lang="en-US" smtClean="0"/>
              <a:t>‹#›</a:t>
            </a:fld>
            <a:endParaRPr lang="en-US"/>
          </a:p>
        </p:txBody>
      </p:sp>
    </p:spTree>
    <p:extLst>
      <p:ext uri="{BB962C8B-B14F-4D97-AF65-F5344CB8AC3E}">
        <p14:creationId xmlns:p14="http://schemas.microsoft.com/office/powerpoint/2010/main" val="41718137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33729883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 columns horizontal">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7" y="3690495"/>
            <a:ext cx="11055906"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08245"/>
            <a:ext cx="11055906" cy="1596617"/>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09655"/>
            <a:ext cx="11043248" cy="758022"/>
          </a:xfrm>
          <a:prstGeom prst="rect">
            <a:avLst/>
          </a:prstGeom>
        </p:spPr>
        <p:txBody>
          <a:bodyPr vert="horz" wrap="square" lIns="0" tIns="164592" rIns="0" bIns="0" rtlCol="0" anchor="t">
            <a:noAutofit/>
          </a:bodyPr>
          <a:lstStyle>
            <a:lvl1pPr algn="ctr">
              <a:lnSpc>
                <a:spcPct val="100000"/>
              </a:lnSpc>
              <a:defRPr sz="2745">
                <a:solidFill>
                  <a:srgbClr val="000000"/>
                </a:solidFill>
              </a:defRPr>
            </a:lvl1pPr>
          </a:lstStyle>
          <a:p>
            <a:r>
              <a:rPr lang="en-US"/>
              <a:t>Heading Segoe UI </a:t>
            </a:r>
            <a:r>
              <a:rPr lang="en-US" err="1"/>
              <a:t>Semibold</a:t>
            </a:r>
            <a:r>
              <a:rPr lang="en-US"/>
              <a:t> 28pt</a:t>
            </a:r>
          </a:p>
        </p:txBody>
      </p:sp>
    </p:spTree>
    <p:extLst>
      <p:ext uri="{BB962C8B-B14F-4D97-AF65-F5344CB8AC3E}">
        <p14:creationId xmlns:p14="http://schemas.microsoft.com/office/powerpoint/2010/main" val="2293106104"/>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29">
          <p15:clr>
            <a:srgbClr val="FBAE40"/>
          </p15:clr>
        </p15:guide>
        <p15:guide id="8" pos="4229">
          <p15:clr>
            <a:srgbClr val="FBAE40"/>
          </p15:clr>
        </p15:guide>
        <p15:guide id="9" orient="horz" pos="237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000552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520355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86451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218E4484-C5E7-4C9F-B46B-2291FCD8B313}"/>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ECAA515F-C4CB-40C4-A11E-25BCB865496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pic>
        <p:nvPicPr>
          <p:cNvPr id="2" name="Picture 1">
            <a:extLst>
              <a:ext uri="{FF2B5EF4-FFF2-40B4-BE49-F238E27FC236}">
                <a16:creationId xmlns:a16="http://schemas.microsoft.com/office/drawing/2014/main" id="{A51F2F00-A004-4D95-9EEB-DF91ED2AC0A1}"/>
              </a:ext>
            </a:extLst>
          </p:cNvPr>
          <p:cNvPicPr>
            <a:picLocks noChangeAspect="1"/>
          </p:cNvPicPr>
          <p:nvPr userDrawn="1"/>
        </p:nvPicPr>
        <p:blipFill>
          <a:blip r:embed="rId3">
            <a:alphaModFix amt="50000"/>
          </a:blip>
          <a:stretch>
            <a:fillRect/>
          </a:stretch>
        </p:blipFill>
        <p:spPr>
          <a:xfrm>
            <a:off x="0" y="5175780"/>
            <a:ext cx="12192000" cy="1682496"/>
          </a:xfrm>
          <a:prstGeom prst="rect">
            <a:avLst/>
          </a:prstGeom>
        </p:spPr>
      </p:pic>
      <p:sp>
        <p:nvSpPr>
          <p:cNvPr id="24" name="Title Placeholder 1">
            <a:extLst>
              <a:ext uri="{FF2B5EF4-FFF2-40B4-BE49-F238E27FC236}">
                <a16:creationId xmlns:a16="http://schemas.microsoft.com/office/drawing/2014/main" id="{F43DB863-CABE-4249-A99B-551701B13FEE}"/>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25" name="Text Placeholder 6">
            <a:extLst>
              <a:ext uri="{FF2B5EF4-FFF2-40B4-BE49-F238E27FC236}">
                <a16:creationId xmlns:a16="http://schemas.microsoft.com/office/drawing/2014/main" id="{36BC5243-4DC6-4866-8C69-C17E06DC4410}"/>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1690729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603453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618406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8104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3227100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9151698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337305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573363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658713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515579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3909779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FE70BD-7869-4F17-9A6F-2F11126AA42E}"/>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water, sitting, building, fountain&#10;&#10;Description automatically generated">
            <a:extLst>
              <a:ext uri="{FF2B5EF4-FFF2-40B4-BE49-F238E27FC236}">
                <a16:creationId xmlns:a16="http://schemas.microsoft.com/office/drawing/2014/main" id="{56D2F366-4A1D-4955-91F1-8D862BBD7A9A}"/>
              </a:ext>
            </a:extLst>
          </p:cNvPr>
          <p:cNvPicPr>
            <a:picLocks noChangeAspect="1"/>
          </p:cNvPicPr>
          <p:nvPr userDrawn="1"/>
        </p:nvPicPr>
        <p:blipFill>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a:off x="0" y="1436211"/>
            <a:ext cx="12192000" cy="5486087"/>
          </a:xfrm>
          <a:prstGeom prst="rect">
            <a:avLst/>
          </a:prstGeom>
        </p:spPr>
      </p:pic>
      <p:sp>
        <p:nvSpPr>
          <p:cNvPr id="3" name="Text Placeholder 2">
            <a:extLst>
              <a:ext uri="{FF2B5EF4-FFF2-40B4-BE49-F238E27FC236}">
                <a16:creationId xmlns:a16="http://schemas.microsoft.com/office/drawing/2014/main" id="{6155E72D-11E1-4C7C-A124-93EAD868F879}"/>
              </a:ext>
            </a:extLst>
          </p:cNvPr>
          <p:cNvSpPr>
            <a:spLocks noGrp="1"/>
          </p:cNvSpPr>
          <p:nvPr>
            <p:ph type="body" idx="1"/>
          </p:nvPr>
        </p:nvSpPr>
        <p:spPr>
          <a:xfrm>
            <a:off x="2633663" y="2534375"/>
            <a:ext cx="6924675" cy="150018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7781" y="-64298"/>
            <a:ext cx="2271061" cy="835282"/>
          </a:xfrm>
          <a:prstGeom prst="rect">
            <a:avLst/>
          </a:prstGeom>
        </p:spPr>
      </p:pic>
      <p:sp>
        <p:nvSpPr>
          <p:cNvPr id="8" name="Title Placeholder 1">
            <a:extLst>
              <a:ext uri="{FF2B5EF4-FFF2-40B4-BE49-F238E27FC236}">
                <a16:creationId xmlns:a16="http://schemas.microsoft.com/office/drawing/2014/main" id="{D5301706-AD81-46EE-B450-17EF70C1CA2C}"/>
              </a:ext>
            </a:extLst>
          </p:cNvPr>
          <p:cNvSpPr>
            <a:spLocks noGrp="1"/>
          </p:cNvSpPr>
          <p:nvPr>
            <p:ph type="title"/>
          </p:nvPr>
        </p:nvSpPr>
        <p:spPr>
          <a:xfrm>
            <a:off x="2633663" y="1755179"/>
            <a:ext cx="6924675" cy="593095"/>
          </a:xfrm>
          <a:prstGeom prst="rect">
            <a:avLst/>
          </a:prstGeom>
        </p:spPr>
        <p:txBody>
          <a:bodyPr vert="horz" lIns="91440" tIns="45720" rIns="91440" bIns="45720" rtlCol="0" anchor="ctr">
            <a:normAutofit/>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944048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5517437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78376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12627096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1333762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166026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1767075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217287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849817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68893852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40126928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descr="A picture containing text, map&#10;&#10;Description automatically generated">
            <a:extLst>
              <a:ext uri="{FF2B5EF4-FFF2-40B4-BE49-F238E27FC236}">
                <a16:creationId xmlns:a16="http://schemas.microsoft.com/office/drawing/2014/main" id="{71BA7141-488C-4D7A-821E-D6379EAE778F}"/>
              </a:ext>
            </a:extLst>
          </p:cNvPr>
          <p:cNvPicPr>
            <a:picLocks noChangeAspect="1"/>
          </p:cNvPicPr>
          <p:nvPr userDrawn="1"/>
        </p:nvPicPr>
        <p:blipFill>
          <a:blip r:embed="rId2" cstate="screen">
            <a:duotone>
              <a:schemeClr val="bg2">
                <a:shade val="45000"/>
                <a:satMod val="135000"/>
              </a:schemeClr>
              <a:prstClr val="white"/>
            </a:duotone>
            <a:alphaModFix amt="44000"/>
            <a:extLst>
              <a:ext uri="{28A0092B-C50C-407E-A947-70E740481C1C}">
                <a14:useLocalDpi xmlns:a14="http://schemas.microsoft.com/office/drawing/2010/main" val="0"/>
              </a:ext>
            </a:extLst>
          </a:blip>
          <a:stretch>
            <a:fillRect/>
          </a:stretch>
        </p:blipFill>
        <p:spPr>
          <a:xfrm>
            <a:off x="42012" y="0"/>
            <a:ext cx="12390824" cy="7744265"/>
          </a:xfrm>
          <a:prstGeom prst="rect">
            <a:avLst/>
          </a:prstGeom>
        </p:spPr>
      </p:pic>
      <p:pic>
        <p:nvPicPr>
          <p:cNvPr id="9" name="Picture 8" descr="A picture containing text, map&#10;&#10;Description automatically generated">
            <a:extLst>
              <a:ext uri="{FF2B5EF4-FFF2-40B4-BE49-F238E27FC236}">
                <a16:creationId xmlns:a16="http://schemas.microsoft.com/office/drawing/2014/main" id="{12C41DF1-B10E-42AD-95FF-41C7B71E7705}"/>
              </a:ext>
            </a:extLst>
          </p:cNvPr>
          <p:cNvPicPr>
            <a:picLocks noChangeAspect="1"/>
          </p:cNvPicPr>
          <p:nvPr userDrawn="1"/>
        </p:nvPicPr>
        <p:blipFill>
          <a:blip r:embed="rId2" cstate="screen">
            <a:duotone>
              <a:schemeClr val="bg2">
                <a:shade val="45000"/>
                <a:satMod val="135000"/>
              </a:schemeClr>
              <a:prstClr val="white"/>
            </a:duotone>
            <a:alphaModFix amt="30000"/>
            <a:extLst>
              <a:ext uri="{28A0092B-C50C-407E-A947-70E740481C1C}">
                <a14:useLocalDpi xmlns:a14="http://schemas.microsoft.com/office/drawing/2010/main" val="0"/>
              </a:ext>
            </a:extLst>
          </a:blip>
          <a:stretch>
            <a:fillRect/>
          </a:stretch>
        </p:blipFill>
        <p:spPr>
          <a:xfrm>
            <a:off x="10208" y="0"/>
            <a:ext cx="12390824" cy="7744265"/>
          </a:xfrm>
          <a:prstGeom prst="rect">
            <a:avLst/>
          </a:prstGeom>
        </p:spPr>
      </p:pic>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0637" y="665227"/>
            <a:ext cx="2271061" cy="835282"/>
          </a:xfrm>
          <a:prstGeom prst="rect">
            <a:avLst/>
          </a:prstGeom>
        </p:spPr>
      </p:pic>
      <p:pic>
        <p:nvPicPr>
          <p:cNvPr id="12" name="Picture 2" descr="Microsoft Corporate Logo Guidelines | Trademarks">
            <a:extLst>
              <a:ext uri="{FF2B5EF4-FFF2-40B4-BE49-F238E27FC236}">
                <a16:creationId xmlns:a16="http://schemas.microsoft.com/office/drawing/2014/main" id="{54B85539-E47E-499C-B003-F3ACFE902159}"/>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val="0"/>
              </a:ext>
            </a:extLst>
          </a:blip>
          <a:srcRect/>
          <a:stretch/>
        </p:blipFill>
        <p:spPr bwMode="auto">
          <a:xfrm>
            <a:off x="310333" y="1804262"/>
            <a:ext cx="7013767" cy="16473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0006BC-A876-47E3-A6DC-0C63941CE4C7}"/>
              </a:ext>
            </a:extLst>
          </p:cNvPr>
          <p:cNvSpPr>
            <a:spLocks noGrp="1"/>
          </p:cNvSpPr>
          <p:nvPr>
            <p:ph type="title"/>
          </p:nvPr>
        </p:nvSpPr>
        <p:spPr>
          <a:xfrm>
            <a:off x="612745" y="3883033"/>
            <a:ext cx="6924675" cy="615553"/>
          </a:xfrm>
          <a:noFill/>
        </p:spPr>
        <p:txBody>
          <a:bodyPr vert="horz" wrap="square" lIns="0" tIns="0" rIns="0" bIns="0" rtlCol="0" anchor="b" anchorCtr="0">
            <a:spAutoFit/>
          </a:bodyPr>
          <a:lstStyle>
            <a:lvl1pPr>
              <a:defRPr kumimoji="0" lang="en-US" sz="4000" b="0" i="0" u="none" strike="noStrike" cap="none" spc="-50" normalizeH="0" baseline="0">
                <a:ln w="3175">
                  <a:noFill/>
                </a:ln>
                <a:solidFill>
                  <a:schemeClr val="tx1">
                    <a:lumMod val="65000"/>
                    <a:lumOff val="35000"/>
                  </a:schemeClr>
                </a:solidFill>
                <a:effectLst/>
                <a:uLnTx/>
                <a:uFillTx/>
                <a:latin typeface="Segoe UI Semibold"/>
                <a:ea typeface="+mn-ea"/>
                <a:cs typeface="Segoe UI" panose="020B0502040204020203" pitchFamily="34" charset="0"/>
              </a:defRPr>
            </a:lvl1pPr>
          </a:lstStyle>
          <a:p>
            <a:pPr marL="0" marR="0" lvl="0" indent="0" defTabSz="932742" fontAlgn="auto">
              <a:lnSpc>
                <a:spcPct val="100000"/>
              </a:lnSpc>
              <a:spcAft>
                <a:spcPts val="0"/>
              </a:spcAft>
              <a:buClrTx/>
              <a:buSzTx/>
              <a:buFontTx/>
              <a:tabLst/>
            </a:pPr>
            <a:r>
              <a:rPr lang="en-US"/>
              <a:t>Click to edit Master title style</a:t>
            </a:r>
          </a:p>
        </p:txBody>
      </p:sp>
      <p:sp>
        <p:nvSpPr>
          <p:cNvPr id="3" name="Text Placeholder 2">
            <a:extLst>
              <a:ext uri="{FF2B5EF4-FFF2-40B4-BE49-F238E27FC236}">
                <a16:creationId xmlns:a16="http://schemas.microsoft.com/office/drawing/2014/main" id="{6155E72D-11E1-4C7C-A124-93EAD868F879}"/>
              </a:ext>
            </a:extLst>
          </p:cNvPr>
          <p:cNvSpPr>
            <a:spLocks noGrp="1"/>
          </p:cNvSpPr>
          <p:nvPr>
            <p:ph type="body" idx="1"/>
          </p:nvPr>
        </p:nvSpPr>
        <p:spPr>
          <a:xfrm>
            <a:off x="592907" y="4643117"/>
            <a:ext cx="6924675" cy="1500187"/>
          </a:xfrm>
        </p:spPr>
        <p:txBody>
          <a:bodyPr>
            <a:normAutofit/>
          </a:bodyPr>
          <a:lstStyle>
            <a:lvl1pPr marL="0" indent="0">
              <a:buNone/>
              <a:defRPr sz="2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571545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689864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522671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9468227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1957155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516411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42879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9753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0013885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402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9/5/21</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12218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598022" y="82711"/>
            <a:ext cx="1452562" cy="37448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92D72EC-0B82-4207-A20C-CDDD089E3B79}"/>
              </a:ext>
            </a:extLst>
          </p:cNvPr>
          <p:cNvGrpSpPr/>
          <p:nvPr userDrawn="1"/>
        </p:nvGrpSpPr>
        <p:grpSpPr>
          <a:xfrm>
            <a:off x="8485570" y="4176673"/>
            <a:ext cx="3700020" cy="2667969"/>
            <a:chOff x="18748375" y="1811338"/>
            <a:chExt cx="7188201" cy="5183187"/>
          </a:xfrm>
        </p:grpSpPr>
        <p:sp>
          <p:nvSpPr>
            <p:cNvPr id="10" name="Freeform 13">
              <a:extLst>
                <a:ext uri="{FF2B5EF4-FFF2-40B4-BE49-F238E27FC236}">
                  <a16:creationId xmlns:a16="http://schemas.microsoft.com/office/drawing/2014/main" id="{41A842E8-56A2-480C-BE84-32C96998EACA}"/>
                </a:ext>
              </a:extLst>
            </p:cNvPr>
            <p:cNvSpPr>
              <a:spLocks/>
            </p:cNvSpPr>
            <p:nvPr/>
          </p:nvSpPr>
          <p:spPr bwMode="auto">
            <a:xfrm>
              <a:off x="24801513" y="2947988"/>
              <a:ext cx="836613" cy="5508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Freeform 14">
              <a:extLst>
                <a:ext uri="{FF2B5EF4-FFF2-40B4-BE49-F238E27FC236}">
                  <a16:creationId xmlns:a16="http://schemas.microsoft.com/office/drawing/2014/main" id="{238D33CA-9771-43B3-A5D0-2877AB5F28F9}"/>
                </a:ext>
              </a:extLst>
            </p:cNvPr>
            <p:cNvSpPr>
              <a:spLocks/>
            </p:cNvSpPr>
            <p:nvPr/>
          </p:nvSpPr>
          <p:spPr bwMode="auto">
            <a:xfrm>
              <a:off x="22128163" y="5656263"/>
              <a:ext cx="1577975" cy="1335087"/>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15">
              <a:extLst>
                <a:ext uri="{FF2B5EF4-FFF2-40B4-BE49-F238E27FC236}">
                  <a16:creationId xmlns:a16="http://schemas.microsoft.com/office/drawing/2014/main" id="{7FAAC14F-584F-4FB0-A8E1-060D07217B86}"/>
                </a:ext>
              </a:extLst>
            </p:cNvPr>
            <p:cNvSpPr>
              <a:spLocks/>
            </p:cNvSpPr>
            <p:nvPr/>
          </p:nvSpPr>
          <p:spPr bwMode="auto">
            <a:xfrm>
              <a:off x="22960013" y="5656263"/>
              <a:ext cx="1577975" cy="1335087"/>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9">
              <a:extLst>
                <a:ext uri="{FF2B5EF4-FFF2-40B4-BE49-F238E27FC236}">
                  <a16:creationId xmlns:a16="http://schemas.microsoft.com/office/drawing/2014/main" id="{9A3AB1C4-374B-42DB-8826-CA85991AB870}"/>
                </a:ext>
              </a:extLst>
            </p:cNvPr>
            <p:cNvSpPr>
              <a:spLocks/>
            </p:cNvSpPr>
            <p:nvPr/>
          </p:nvSpPr>
          <p:spPr bwMode="auto">
            <a:xfrm>
              <a:off x="18748375" y="2947988"/>
              <a:ext cx="836613" cy="5508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4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4"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 name="Rectangle 10">
              <a:extLst>
                <a:ext uri="{FF2B5EF4-FFF2-40B4-BE49-F238E27FC236}">
                  <a16:creationId xmlns:a16="http://schemas.microsoft.com/office/drawing/2014/main" id="{A2858186-A0F8-46F2-B405-4B840009746F}"/>
                </a:ext>
              </a:extLst>
            </p:cNvPr>
            <p:cNvSpPr>
              <a:spLocks noChangeArrowheads="1"/>
            </p:cNvSpPr>
            <p:nvPr/>
          </p:nvSpPr>
          <p:spPr bwMode="auto">
            <a:xfrm>
              <a:off x="21115338" y="5186363"/>
              <a:ext cx="1439863" cy="1808162"/>
            </a:xfrm>
            <a:prstGeom prst="rect">
              <a:avLst/>
            </a:prstGeom>
            <a:solidFill>
              <a:srgbClr val="9B4F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Rectangle 11">
              <a:extLst>
                <a:ext uri="{FF2B5EF4-FFF2-40B4-BE49-F238E27FC236}">
                  <a16:creationId xmlns:a16="http://schemas.microsoft.com/office/drawing/2014/main" id="{3694A486-5685-418E-AEA7-53FDD92FF1B4}"/>
                </a:ext>
              </a:extLst>
            </p:cNvPr>
            <p:cNvSpPr>
              <a:spLocks noChangeArrowheads="1"/>
            </p:cNvSpPr>
            <p:nvPr/>
          </p:nvSpPr>
          <p:spPr bwMode="auto">
            <a:xfrm>
              <a:off x="21043900" y="5130800"/>
              <a:ext cx="1582738" cy="555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12">
              <a:extLst>
                <a:ext uri="{FF2B5EF4-FFF2-40B4-BE49-F238E27FC236}">
                  <a16:creationId xmlns:a16="http://schemas.microsoft.com/office/drawing/2014/main" id="{0B46C9F3-5740-4651-B51F-28885FEF660F}"/>
                </a:ext>
              </a:extLst>
            </p:cNvPr>
            <p:cNvSpPr>
              <a:spLocks noChangeArrowheads="1"/>
            </p:cNvSpPr>
            <p:nvPr/>
          </p:nvSpPr>
          <p:spPr bwMode="auto">
            <a:xfrm>
              <a:off x="21250275" y="5351463"/>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3">
              <a:extLst>
                <a:ext uri="{FF2B5EF4-FFF2-40B4-BE49-F238E27FC236}">
                  <a16:creationId xmlns:a16="http://schemas.microsoft.com/office/drawing/2014/main" id="{4CAEE9D6-FB79-4E24-8657-EDE90D328C8D}"/>
                </a:ext>
              </a:extLst>
            </p:cNvPr>
            <p:cNvSpPr>
              <a:spLocks noChangeArrowheads="1"/>
            </p:cNvSpPr>
            <p:nvPr/>
          </p:nvSpPr>
          <p:spPr bwMode="auto">
            <a:xfrm>
              <a:off x="21250275" y="5351463"/>
              <a:ext cx="187325" cy="936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Rectangle 14">
              <a:extLst>
                <a:ext uri="{FF2B5EF4-FFF2-40B4-BE49-F238E27FC236}">
                  <a16:creationId xmlns:a16="http://schemas.microsoft.com/office/drawing/2014/main" id="{DC3E4678-3801-488D-8D9A-E2F95A3E45EC}"/>
                </a:ext>
              </a:extLst>
            </p:cNvPr>
            <p:cNvSpPr>
              <a:spLocks noChangeArrowheads="1"/>
            </p:cNvSpPr>
            <p:nvPr/>
          </p:nvSpPr>
          <p:spPr bwMode="auto">
            <a:xfrm>
              <a:off x="21575713" y="535146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Rectangle 15">
              <a:extLst>
                <a:ext uri="{FF2B5EF4-FFF2-40B4-BE49-F238E27FC236}">
                  <a16:creationId xmlns:a16="http://schemas.microsoft.com/office/drawing/2014/main" id="{3021A890-02E6-42CB-8032-E7F339CA4776}"/>
                </a:ext>
              </a:extLst>
            </p:cNvPr>
            <p:cNvSpPr>
              <a:spLocks noChangeArrowheads="1"/>
            </p:cNvSpPr>
            <p:nvPr/>
          </p:nvSpPr>
          <p:spPr bwMode="auto">
            <a:xfrm>
              <a:off x="21897975" y="5351463"/>
              <a:ext cx="188913"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Rectangle 16">
              <a:extLst>
                <a:ext uri="{FF2B5EF4-FFF2-40B4-BE49-F238E27FC236}">
                  <a16:creationId xmlns:a16="http://schemas.microsoft.com/office/drawing/2014/main" id="{6E8AD8A1-3D49-4C92-B928-975C003BF469}"/>
                </a:ext>
              </a:extLst>
            </p:cNvPr>
            <p:cNvSpPr>
              <a:spLocks noChangeArrowheads="1"/>
            </p:cNvSpPr>
            <p:nvPr/>
          </p:nvSpPr>
          <p:spPr bwMode="auto">
            <a:xfrm>
              <a:off x="21575713" y="6627813"/>
              <a:ext cx="187325" cy="3667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Rectangle 17">
              <a:extLst>
                <a:ext uri="{FF2B5EF4-FFF2-40B4-BE49-F238E27FC236}">
                  <a16:creationId xmlns:a16="http://schemas.microsoft.com/office/drawing/2014/main" id="{DB815D06-C008-4425-9B89-A78D4C856CA5}"/>
                </a:ext>
              </a:extLst>
            </p:cNvPr>
            <p:cNvSpPr>
              <a:spLocks noChangeArrowheads="1"/>
            </p:cNvSpPr>
            <p:nvPr/>
          </p:nvSpPr>
          <p:spPr bwMode="auto">
            <a:xfrm>
              <a:off x="21897975" y="6627813"/>
              <a:ext cx="188913" cy="3667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Rectangle 18">
              <a:extLst>
                <a:ext uri="{FF2B5EF4-FFF2-40B4-BE49-F238E27FC236}">
                  <a16:creationId xmlns:a16="http://schemas.microsoft.com/office/drawing/2014/main" id="{E9257C92-3B33-4689-A8F4-C0B47BAEA2B8}"/>
                </a:ext>
              </a:extLst>
            </p:cNvPr>
            <p:cNvSpPr>
              <a:spLocks noChangeArrowheads="1"/>
            </p:cNvSpPr>
            <p:nvPr/>
          </p:nvSpPr>
          <p:spPr bwMode="auto">
            <a:xfrm>
              <a:off x="22225000" y="535146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Rectangle 19">
              <a:extLst>
                <a:ext uri="{FF2B5EF4-FFF2-40B4-BE49-F238E27FC236}">
                  <a16:creationId xmlns:a16="http://schemas.microsoft.com/office/drawing/2014/main" id="{ED3B2E36-3EE0-4B2B-9D75-32F1548FE849}"/>
                </a:ext>
              </a:extLst>
            </p:cNvPr>
            <p:cNvSpPr>
              <a:spLocks noChangeArrowheads="1"/>
            </p:cNvSpPr>
            <p:nvPr/>
          </p:nvSpPr>
          <p:spPr bwMode="auto">
            <a:xfrm>
              <a:off x="21250275" y="5673725"/>
              <a:ext cx="187325" cy="188912"/>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Rectangle 20">
              <a:extLst>
                <a:ext uri="{FF2B5EF4-FFF2-40B4-BE49-F238E27FC236}">
                  <a16:creationId xmlns:a16="http://schemas.microsoft.com/office/drawing/2014/main" id="{80C3B0F9-F5D2-40FD-8D4E-832C60265D7D}"/>
                </a:ext>
              </a:extLst>
            </p:cNvPr>
            <p:cNvSpPr>
              <a:spLocks noChangeArrowheads="1"/>
            </p:cNvSpPr>
            <p:nvPr/>
          </p:nvSpPr>
          <p:spPr bwMode="auto">
            <a:xfrm>
              <a:off x="21575713" y="5673725"/>
              <a:ext cx="187325" cy="1889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Rectangle 21">
              <a:extLst>
                <a:ext uri="{FF2B5EF4-FFF2-40B4-BE49-F238E27FC236}">
                  <a16:creationId xmlns:a16="http://schemas.microsoft.com/office/drawing/2014/main" id="{F4BEDBD2-AEFA-4B8C-90A7-49A05EDBE752}"/>
                </a:ext>
              </a:extLst>
            </p:cNvPr>
            <p:cNvSpPr>
              <a:spLocks noChangeArrowheads="1"/>
            </p:cNvSpPr>
            <p:nvPr/>
          </p:nvSpPr>
          <p:spPr bwMode="auto">
            <a:xfrm>
              <a:off x="21897975" y="5673725"/>
              <a:ext cx="188913" cy="1889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Rectangle 22">
              <a:extLst>
                <a:ext uri="{FF2B5EF4-FFF2-40B4-BE49-F238E27FC236}">
                  <a16:creationId xmlns:a16="http://schemas.microsoft.com/office/drawing/2014/main" id="{6047F070-20D5-435C-A51B-D3A171EE82CA}"/>
                </a:ext>
              </a:extLst>
            </p:cNvPr>
            <p:cNvSpPr>
              <a:spLocks noChangeArrowheads="1"/>
            </p:cNvSpPr>
            <p:nvPr/>
          </p:nvSpPr>
          <p:spPr bwMode="auto">
            <a:xfrm>
              <a:off x="22225000" y="5673725"/>
              <a:ext cx="187325" cy="18891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Rectangle 23">
              <a:extLst>
                <a:ext uri="{FF2B5EF4-FFF2-40B4-BE49-F238E27FC236}">
                  <a16:creationId xmlns:a16="http://schemas.microsoft.com/office/drawing/2014/main" id="{EE8E1B03-E3F7-4429-A5F7-98C804F89707}"/>
                </a:ext>
              </a:extLst>
            </p:cNvPr>
            <p:cNvSpPr>
              <a:spLocks noChangeArrowheads="1"/>
            </p:cNvSpPr>
            <p:nvPr/>
          </p:nvSpPr>
          <p:spPr bwMode="auto">
            <a:xfrm>
              <a:off x="21250275"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Rectangle 24">
              <a:extLst>
                <a:ext uri="{FF2B5EF4-FFF2-40B4-BE49-F238E27FC236}">
                  <a16:creationId xmlns:a16="http://schemas.microsoft.com/office/drawing/2014/main" id="{4A71EF71-6514-4FC6-A775-28FF35D0BF8C}"/>
                </a:ext>
              </a:extLst>
            </p:cNvPr>
            <p:cNvSpPr>
              <a:spLocks noChangeArrowheads="1"/>
            </p:cNvSpPr>
            <p:nvPr/>
          </p:nvSpPr>
          <p:spPr bwMode="auto">
            <a:xfrm>
              <a:off x="21575713" y="600075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Rectangle 25">
              <a:extLst>
                <a:ext uri="{FF2B5EF4-FFF2-40B4-BE49-F238E27FC236}">
                  <a16:creationId xmlns:a16="http://schemas.microsoft.com/office/drawing/2014/main" id="{2EEAEF2B-6728-440D-922F-05058C3762E5}"/>
                </a:ext>
              </a:extLst>
            </p:cNvPr>
            <p:cNvSpPr>
              <a:spLocks noChangeArrowheads="1"/>
            </p:cNvSpPr>
            <p:nvPr/>
          </p:nvSpPr>
          <p:spPr bwMode="auto">
            <a:xfrm>
              <a:off x="21897975" y="6000750"/>
              <a:ext cx="188913"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Rectangle 26">
              <a:extLst>
                <a:ext uri="{FF2B5EF4-FFF2-40B4-BE49-F238E27FC236}">
                  <a16:creationId xmlns:a16="http://schemas.microsoft.com/office/drawing/2014/main" id="{6C6229A3-E6D2-4175-B2A6-C385B5268B42}"/>
                </a:ext>
              </a:extLst>
            </p:cNvPr>
            <p:cNvSpPr>
              <a:spLocks noChangeArrowheads="1"/>
            </p:cNvSpPr>
            <p:nvPr/>
          </p:nvSpPr>
          <p:spPr bwMode="auto">
            <a:xfrm>
              <a:off x="22225000"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Rectangle 27">
              <a:extLst>
                <a:ext uri="{FF2B5EF4-FFF2-40B4-BE49-F238E27FC236}">
                  <a16:creationId xmlns:a16="http://schemas.microsoft.com/office/drawing/2014/main" id="{480A176D-F08A-457E-8E10-1215669D7AD6}"/>
                </a:ext>
              </a:extLst>
            </p:cNvPr>
            <p:cNvSpPr>
              <a:spLocks noChangeArrowheads="1"/>
            </p:cNvSpPr>
            <p:nvPr/>
          </p:nvSpPr>
          <p:spPr bwMode="auto">
            <a:xfrm>
              <a:off x="21250275" y="632301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Rectangle 28">
              <a:extLst>
                <a:ext uri="{FF2B5EF4-FFF2-40B4-BE49-F238E27FC236}">
                  <a16:creationId xmlns:a16="http://schemas.microsoft.com/office/drawing/2014/main" id="{892FC6F2-4732-47F4-AA3D-3AD92A9509C8}"/>
                </a:ext>
              </a:extLst>
            </p:cNvPr>
            <p:cNvSpPr>
              <a:spLocks noChangeArrowheads="1"/>
            </p:cNvSpPr>
            <p:nvPr/>
          </p:nvSpPr>
          <p:spPr bwMode="auto">
            <a:xfrm>
              <a:off x="21575713"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Rectangle 29">
              <a:extLst>
                <a:ext uri="{FF2B5EF4-FFF2-40B4-BE49-F238E27FC236}">
                  <a16:creationId xmlns:a16="http://schemas.microsoft.com/office/drawing/2014/main" id="{6118E3C6-5CFB-4395-B426-2F727DBE2981}"/>
                </a:ext>
              </a:extLst>
            </p:cNvPr>
            <p:cNvSpPr>
              <a:spLocks noChangeArrowheads="1"/>
            </p:cNvSpPr>
            <p:nvPr/>
          </p:nvSpPr>
          <p:spPr bwMode="auto">
            <a:xfrm>
              <a:off x="21897975" y="6323013"/>
              <a:ext cx="188913"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Rectangle 30">
              <a:extLst>
                <a:ext uri="{FF2B5EF4-FFF2-40B4-BE49-F238E27FC236}">
                  <a16:creationId xmlns:a16="http://schemas.microsoft.com/office/drawing/2014/main" id="{FBE64C23-EEA3-4598-B5D2-4937EDF65ECD}"/>
                </a:ext>
              </a:extLst>
            </p:cNvPr>
            <p:cNvSpPr>
              <a:spLocks noChangeArrowheads="1"/>
            </p:cNvSpPr>
            <p:nvPr/>
          </p:nvSpPr>
          <p:spPr bwMode="auto">
            <a:xfrm>
              <a:off x="22225000" y="632301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Rectangle 31">
              <a:extLst>
                <a:ext uri="{FF2B5EF4-FFF2-40B4-BE49-F238E27FC236}">
                  <a16:creationId xmlns:a16="http://schemas.microsoft.com/office/drawing/2014/main" id="{354493EE-3D2F-486A-8EFD-6DD37F5FC154}"/>
                </a:ext>
              </a:extLst>
            </p:cNvPr>
            <p:cNvSpPr>
              <a:spLocks noChangeArrowheads="1"/>
            </p:cNvSpPr>
            <p:nvPr/>
          </p:nvSpPr>
          <p:spPr bwMode="auto">
            <a:xfrm>
              <a:off x="21250275" y="6000750"/>
              <a:ext cx="187325" cy="936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Rectangle 32">
              <a:extLst>
                <a:ext uri="{FF2B5EF4-FFF2-40B4-BE49-F238E27FC236}">
                  <a16:creationId xmlns:a16="http://schemas.microsoft.com/office/drawing/2014/main" id="{B596D019-A299-43C5-B967-FC32C14C957D}"/>
                </a:ext>
              </a:extLst>
            </p:cNvPr>
            <p:cNvSpPr>
              <a:spLocks noChangeArrowheads="1"/>
            </p:cNvSpPr>
            <p:nvPr/>
          </p:nvSpPr>
          <p:spPr bwMode="auto">
            <a:xfrm>
              <a:off x="22225000" y="6000750"/>
              <a:ext cx="187325" cy="936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Rectangle 33">
              <a:extLst>
                <a:ext uri="{FF2B5EF4-FFF2-40B4-BE49-F238E27FC236}">
                  <a16:creationId xmlns:a16="http://schemas.microsoft.com/office/drawing/2014/main" id="{E69F8252-A6A7-4628-9AD1-9665D9F27FAE}"/>
                </a:ext>
              </a:extLst>
            </p:cNvPr>
            <p:cNvSpPr>
              <a:spLocks noChangeArrowheads="1"/>
            </p:cNvSpPr>
            <p:nvPr/>
          </p:nvSpPr>
          <p:spPr bwMode="auto">
            <a:xfrm>
              <a:off x="22225000" y="5673725"/>
              <a:ext cx="187325" cy="95250"/>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Rectangle 34">
              <a:extLst>
                <a:ext uri="{FF2B5EF4-FFF2-40B4-BE49-F238E27FC236}">
                  <a16:creationId xmlns:a16="http://schemas.microsoft.com/office/drawing/2014/main" id="{420B9D81-F453-43EC-9FB3-6AB52B224195}"/>
                </a:ext>
              </a:extLst>
            </p:cNvPr>
            <p:cNvSpPr>
              <a:spLocks noChangeArrowheads="1"/>
            </p:cNvSpPr>
            <p:nvPr/>
          </p:nvSpPr>
          <p:spPr bwMode="auto">
            <a:xfrm>
              <a:off x="19056350" y="6900863"/>
              <a:ext cx="2058988" cy="93662"/>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Rectangle 35">
              <a:extLst>
                <a:ext uri="{FF2B5EF4-FFF2-40B4-BE49-F238E27FC236}">
                  <a16:creationId xmlns:a16="http://schemas.microsoft.com/office/drawing/2014/main" id="{14742F0C-A91D-488E-8F72-17DBCE987E8F}"/>
                </a:ext>
              </a:extLst>
            </p:cNvPr>
            <p:cNvSpPr>
              <a:spLocks noChangeArrowheads="1"/>
            </p:cNvSpPr>
            <p:nvPr/>
          </p:nvSpPr>
          <p:spPr bwMode="auto">
            <a:xfrm>
              <a:off x="20188238" y="6589713"/>
              <a:ext cx="82550" cy="3111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Oval 36">
              <a:extLst>
                <a:ext uri="{FF2B5EF4-FFF2-40B4-BE49-F238E27FC236}">
                  <a16:creationId xmlns:a16="http://schemas.microsoft.com/office/drawing/2014/main" id="{DEF6A12F-465E-401C-A298-D4709E228D92}"/>
                </a:ext>
              </a:extLst>
            </p:cNvPr>
            <p:cNvSpPr>
              <a:spLocks noChangeArrowheads="1"/>
            </p:cNvSpPr>
            <p:nvPr/>
          </p:nvSpPr>
          <p:spPr bwMode="auto">
            <a:xfrm>
              <a:off x="20019963" y="6315075"/>
              <a:ext cx="412750" cy="412750"/>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Oval 37">
              <a:extLst>
                <a:ext uri="{FF2B5EF4-FFF2-40B4-BE49-F238E27FC236}">
                  <a16:creationId xmlns:a16="http://schemas.microsoft.com/office/drawing/2014/main" id="{DBBCF4F4-EFEB-4F39-AA83-14403D3F2677}"/>
                </a:ext>
              </a:extLst>
            </p:cNvPr>
            <p:cNvSpPr>
              <a:spLocks noChangeArrowheads="1"/>
            </p:cNvSpPr>
            <p:nvPr/>
          </p:nvSpPr>
          <p:spPr bwMode="auto">
            <a:xfrm>
              <a:off x="20075525" y="6102350"/>
              <a:ext cx="304800" cy="3032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Rectangle 38">
              <a:extLst>
                <a:ext uri="{FF2B5EF4-FFF2-40B4-BE49-F238E27FC236}">
                  <a16:creationId xmlns:a16="http://schemas.microsoft.com/office/drawing/2014/main" id="{1CB83FD6-7727-466F-94B0-E85906A9429F}"/>
                </a:ext>
              </a:extLst>
            </p:cNvPr>
            <p:cNvSpPr>
              <a:spLocks noChangeArrowheads="1"/>
            </p:cNvSpPr>
            <p:nvPr/>
          </p:nvSpPr>
          <p:spPr bwMode="auto">
            <a:xfrm>
              <a:off x="20729575" y="6589713"/>
              <a:ext cx="80963" cy="3111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Oval 39">
              <a:extLst>
                <a:ext uri="{FF2B5EF4-FFF2-40B4-BE49-F238E27FC236}">
                  <a16:creationId xmlns:a16="http://schemas.microsoft.com/office/drawing/2014/main" id="{DC3B5875-F4C4-42C0-AFCD-1759D00B2CE6}"/>
                </a:ext>
              </a:extLst>
            </p:cNvPr>
            <p:cNvSpPr>
              <a:spLocks noChangeArrowheads="1"/>
            </p:cNvSpPr>
            <p:nvPr/>
          </p:nvSpPr>
          <p:spPr bwMode="auto">
            <a:xfrm>
              <a:off x="20559713" y="6315075"/>
              <a:ext cx="415925" cy="412750"/>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Oval 40">
              <a:extLst>
                <a:ext uri="{FF2B5EF4-FFF2-40B4-BE49-F238E27FC236}">
                  <a16:creationId xmlns:a16="http://schemas.microsoft.com/office/drawing/2014/main" id="{FCF343BC-040A-4D79-A766-9996F1985F82}"/>
                </a:ext>
              </a:extLst>
            </p:cNvPr>
            <p:cNvSpPr>
              <a:spLocks noChangeArrowheads="1"/>
            </p:cNvSpPr>
            <p:nvPr/>
          </p:nvSpPr>
          <p:spPr bwMode="auto">
            <a:xfrm>
              <a:off x="20616863" y="6102350"/>
              <a:ext cx="303213" cy="3032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Rectangle 41">
              <a:extLst>
                <a:ext uri="{FF2B5EF4-FFF2-40B4-BE49-F238E27FC236}">
                  <a16:creationId xmlns:a16="http://schemas.microsoft.com/office/drawing/2014/main" id="{9FFD5E47-75DA-43D6-B007-09B9D6E5E8BE}"/>
                </a:ext>
              </a:extLst>
            </p:cNvPr>
            <p:cNvSpPr>
              <a:spLocks noChangeArrowheads="1"/>
            </p:cNvSpPr>
            <p:nvPr/>
          </p:nvSpPr>
          <p:spPr bwMode="auto">
            <a:xfrm>
              <a:off x="21763038" y="4905375"/>
              <a:ext cx="555625"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Rectangle 42">
              <a:extLst>
                <a:ext uri="{FF2B5EF4-FFF2-40B4-BE49-F238E27FC236}">
                  <a16:creationId xmlns:a16="http://schemas.microsoft.com/office/drawing/2014/main" id="{30D7A251-BFA3-4EB0-88E4-46BE2C1A8263}"/>
                </a:ext>
              </a:extLst>
            </p:cNvPr>
            <p:cNvSpPr>
              <a:spLocks noChangeArrowheads="1"/>
            </p:cNvSpPr>
            <p:nvPr/>
          </p:nvSpPr>
          <p:spPr bwMode="auto">
            <a:xfrm>
              <a:off x="24628475" y="5846763"/>
              <a:ext cx="1308100" cy="1147762"/>
            </a:xfrm>
            <a:prstGeom prst="rect">
              <a:avLst/>
            </a:prstGeom>
            <a:solidFill>
              <a:srgbClr val="009E4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Rectangle 43">
              <a:extLst>
                <a:ext uri="{FF2B5EF4-FFF2-40B4-BE49-F238E27FC236}">
                  <a16:creationId xmlns:a16="http://schemas.microsoft.com/office/drawing/2014/main" id="{C0A346B1-1E3D-4F85-AED6-D1E6F1B847F8}"/>
                </a:ext>
              </a:extLst>
            </p:cNvPr>
            <p:cNvSpPr>
              <a:spLocks noChangeArrowheads="1"/>
            </p:cNvSpPr>
            <p:nvPr/>
          </p:nvSpPr>
          <p:spPr bwMode="auto">
            <a:xfrm>
              <a:off x="24557038" y="5791200"/>
              <a:ext cx="1379538" cy="5556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Rectangle 44">
              <a:extLst>
                <a:ext uri="{FF2B5EF4-FFF2-40B4-BE49-F238E27FC236}">
                  <a16:creationId xmlns:a16="http://schemas.microsoft.com/office/drawing/2014/main" id="{28EBF3DF-0738-4313-A5B8-E16BA865CB35}"/>
                </a:ext>
              </a:extLst>
            </p:cNvPr>
            <p:cNvSpPr>
              <a:spLocks noChangeArrowheads="1"/>
            </p:cNvSpPr>
            <p:nvPr/>
          </p:nvSpPr>
          <p:spPr bwMode="auto">
            <a:xfrm>
              <a:off x="25090438" y="6627813"/>
              <a:ext cx="187325" cy="36671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Rectangle 45">
              <a:extLst>
                <a:ext uri="{FF2B5EF4-FFF2-40B4-BE49-F238E27FC236}">
                  <a16:creationId xmlns:a16="http://schemas.microsoft.com/office/drawing/2014/main" id="{43ED620C-F543-41EF-87BD-638ED338626C}"/>
                </a:ext>
              </a:extLst>
            </p:cNvPr>
            <p:cNvSpPr>
              <a:spLocks noChangeArrowheads="1"/>
            </p:cNvSpPr>
            <p:nvPr/>
          </p:nvSpPr>
          <p:spPr bwMode="auto">
            <a:xfrm>
              <a:off x="25412700" y="6627813"/>
              <a:ext cx="187325" cy="36671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Rectangle 46">
              <a:extLst>
                <a:ext uri="{FF2B5EF4-FFF2-40B4-BE49-F238E27FC236}">
                  <a16:creationId xmlns:a16="http://schemas.microsoft.com/office/drawing/2014/main" id="{DDE47672-B83F-423A-8DA7-5F30C69E7C25}"/>
                </a:ext>
              </a:extLst>
            </p:cNvPr>
            <p:cNvSpPr>
              <a:spLocks noChangeArrowheads="1"/>
            </p:cNvSpPr>
            <p:nvPr/>
          </p:nvSpPr>
          <p:spPr bwMode="auto">
            <a:xfrm>
              <a:off x="24763413"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Rectangle 47">
              <a:extLst>
                <a:ext uri="{FF2B5EF4-FFF2-40B4-BE49-F238E27FC236}">
                  <a16:creationId xmlns:a16="http://schemas.microsoft.com/office/drawing/2014/main" id="{4632842F-FF6E-4FAD-B4F0-AC34765C9FF9}"/>
                </a:ext>
              </a:extLst>
            </p:cNvPr>
            <p:cNvSpPr>
              <a:spLocks noChangeArrowheads="1"/>
            </p:cNvSpPr>
            <p:nvPr/>
          </p:nvSpPr>
          <p:spPr bwMode="auto">
            <a:xfrm>
              <a:off x="25090438" y="600075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Rectangle 48">
              <a:extLst>
                <a:ext uri="{FF2B5EF4-FFF2-40B4-BE49-F238E27FC236}">
                  <a16:creationId xmlns:a16="http://schemas.microsoft.com/office/drawing/2014/main" id="{A5D2D1CA-59AD-42E8-8CA7-50915D876F23}"/>
                </a:ext>
              </a:extLst>
            </p:cNvPr>
            <p:cNvSpPr>
              <a:spLocks noChangeArrowheads="1"/>
            </p:cNvSpPr>
            <p:nvPr/>
          </p:nvSpPr>
          <p:spPr bwMode="auto">
            <a:xfrm>
              <a:off x="25412700" y="6000750"/>
              <a:ext cx="187325" cy="187325"/>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Rectangle 49">
              <a:extLst>
                <a:ext uri="{FF2B5EF4-FFF2-40B4-BE49-F238E27FC236}">
                  <a16:creationId xmlns:a16="http://schemas.microsoft.com/office/drawing/2014/main" id="{D343782B-0435-4E22-ABDF-9AC46C545B88}"/>
                </a:ext>
              </a:extLst>
            </p:cNvPr>
            <p:cNvSpPr>
              <a:spLocks noChangeArrowheads="1"/>
            </p:cNvSpPr>
            <p:nvPr/>
          </p:nvSpPr>
          <p:spPr bwMode="auto">
            <a:xfrm>
              <a:off x="25738138"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Rectangle 50">
              <a:extLst>
                <a:ext uri="{FF2B5EF4-FFF2-40B4-BE49-F238E27FC236}">
                  <a16:creationId xmlns:a16="http://schemas.microsoft.com/office/drawing/2014/main" id="{C26A30C3-BA76-4FDF-A0BC-5F35DCC0ADB5}"/>
                </a:ext>
              </a:extLst>
            </p:cNvPr>
            <p:cNvSpPr>
              <a:spLocks noChangeArrowheads="1"/>
            </p:cNvSpPr>
            <p:nvPr/>
          </p:nvSpPr>
          <p:spPr bwMode="auto">
            <a:xfrm>
              <a:off x="24763413" y="6323013"/>
              <a:ext cx="187325" cy="187325"/>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Rectangle 51">
              <a:extLst>
                <a:ext uri="{FF2B5EF4-FFF2-40B4-BE49-F238E27FC236}">
                  <a16:creationId xmlns:a16="http://schemas.microsoft.com/office/drawing/2014/main" id="{0FA8582A-195D-4065-919D-FC335F58E544}"/>
                </a:ext>
              </a:extLst>
            </p:cNvPr>
            <p:cNvSpPr>
              <a:spLocks noChangeArrowheads="1"/>
            </p:cNvSpPr>
            <p:nvPr/>
          </p:nvSpPr>
          <p:spPr bwMode="auto">
            <a:xfrm>
              <a:off x="25090438"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Rectangle 52">
              <a:extLst>
                <a:ext uri="{FF2B5EF4-FFF2-40B4-BE49-F238E27FC236}">
                  <a16:creationId xmlns:a16="http://schemas.microsoft.com/office/drawing/2014/main" id="{0448611B-861A-4280-B453-ECDAFD148F13}"/>
                </a:ext>
              </a:extLst>
            </p:cNvPr>
            <p:cNvSpPr>
              <a:spLocks noChangeArrowheads="1"/>
            </p:cNvSpPr>
            <p:nvPr/>
          </p:nvSpPr>
          <p:spPr bwMode="auto">
            <a:xfrm>
              <a:off x="25412700"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Rectangle 53">
              <a:extLst>
                <a:ext uri="{FF2B5EF4-FFF2-40B4-BE49-F238E27FC236}">
                  <a16:creationId xmlns:a16="http://schemas.microsoft.com/office/drawing/2014/main" id="{D06CBEBB-336F-4749-8DC2-F20044CE19FA}"/>
                </a:ext>
              </a:extLst>
            </p:cNvPr>
            <p:cNvSpPr>
              <a:spLocks noChangeArrowheads="1"/>
            </p:cNvSpPr>
            <p:nvPr/>
          </p:nvSpPr>
          <p:spPr bwMode="auto">
            <a:xfrm>
              <a:off x="25738138" y="6323013"/>
              <a:ext cx="187325" cy="187325"/>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Rectangle 54">
              <a:extLst>
                <a:ext uri="{FF2B5EF4-FFF2-40B4-BE49-F238E27FC236}">
                  <a16:creationId xmlns:a16="http://schemas.microsoft.com/office/drawing/2014/main" id="{580EBD1F-CA9B-4F9A-AB35-9DD9768C3800}"/>
                </a:ext>
              </a:extLst>
            </p:cNvPr>
            <p:cNvSpPr>
              <a:spLocks noChangeArrowheads="1"/>
            </p:cNvSpPr>
            <p:nvPr/>
          </p:nvSpPr>
          <p:spPr bwMode="auto">
            <a:xfrm>
              <a:off x="24763413" y="6000750"/>
              <a:ext cx="187325" cy="9366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Rectangle 55">
              <a:extLst>
                <a:ext uri="{FF2B5EF4-FFF2-40B4-BE49-F238E27FC236}">
                  <a16:creationId xmlns:a16="http://schemas.microsoft.com/office/drawing/2014/main" id="{55B56162-D5EA-4F1B-AE34-8AECD3A1C658}"/>
                </a:ext>
              </a:extLst>
            </p:cNvPr>
            <p:cNvSpPr>
              <a:spLocks noChangeArrowheads="1"/>
            </p:cNvSpPr>
            <p:nvPr/>
          </p:nvSpPr>
          <p:spPr bwMode="auto">
            <a:xfrm>
              <a:off x="25738138" y="6000750"/>
              <a:ext cx="187325" cy="9366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Rectangle 56">
              <a:extLst>
                <a:ext uri="{FF2B5EF4-FFF2-40B4-BE49-F238E27FC236}">
                  <a16:creationId xmlns:a16="http://schemas.microsoft.com/office/drawing/2014/main" id="{905C4257-2148-46C0-80DE-64EF579726B7}"/>
                </a:ext>
              </a:extLst>
            </p:cNvPr>
            <p:cNvSpPr>
              <a:spLocks noChangeArrowheads="1"/>
            </p:cNvSpPr>
            <p:nvPr/>
          </p:nvSpPr>
          <p:spPr bwMode="auto">
            <a:xfrm>
              <a:off x="25277763" y="5565775"/>
              <a:ext cx="554038"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Rectangle 57">
              <a:extLst>
                <a:ext uri="{FF2B5EF4-FFF2-40B4-BE49-F238E27FC236}">
                  <a16:creationId xmlns:a16="http://schemas.microsoft.com/office/drawing/2014/main" id="{E956BFB7-EDC5-473C-8019-A70524AAB747}"/>
                </a:ext>
              </a:extLst>
            </p:cNvPr>
            <p:cNvSpPr>
              <a:spLocks noChangeArrowheads="1"/>
            </p:cNvSpPr>
            <p:nvPr/>
          </p:nvSpPr>
          <p:spPr bwMode="auto">
            <a:xfrm>
              <a:off x="22874288" y="4541838"/>
              <a:ext cx="1435100" cy="2452687"/>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Rectangle 58">
              <a:extLst>
                <a:ext uri="{FF2B5EF4-FFF2-40B4-BE49-F238E27FC236}">
                  <a16:creationId xmlns:a16="http://schemas.microsoft.com/office/drawing/2014/main" id="{F2740BAC-4C94-4A1A-B009-D0113B4F1529}"/>
                </a:ext>
              </a:extLst>
            </p:cNvPr>
            <p:cNvSpPr>
              <a:spLocks noChangeArrowheads="1"/>
            </p:cNvSpPr>
            <p:nvPr/>
          </p:nvSpPr>
          <p:spPr bwMode="auto">
            <a:xfrm>
              <a:off x="22802850" y="4486275"/>
              <a:ext cx="1577975" cy="555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Rectangle 59">
              <a:extLst>
                <a:ext uri="{FF2B5EF4-FFF2-40B4-BE49-F238E27FC236}">
                  <a16:creationId xmlns:a16="http://schemas.microsoft.com/office/drawing/2014/main" id="{576DA9D3-FC49-40CD-950D-F297BB6146CC}"/>
                </a:ext>
              </a:extLst>
            </p:cNvPr>
            <p:cNvSpPr>
              <a:spLocks noChangeArrowheads="1"/>
            </p:cNvSpPr>
            <p:nvPr/>
          </p:nvSpPr>
          <p:spPr bwMode="auto">
            <a:xfrm>
              <a:off x="23009225" y="5351463"/>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Rectangle 60">
              <a:extLst>
                <a:ext uri="{FF2B5EF4-FFF2-40B4-BE49-F238E27FC236}">
                  <a16:creationId xmlns:a16="http://schemas.microsoft.com/office/drawing/2014/main" id="{4C8D0B55-5575-4AC2-8C02-B6F474088FD3}"/>
                </a:ext>
              </a:extLst>
            </p:cNvPr>
            <p:cNvSpPr>
              <a:spLocks noChangeArrowheads="1"/>
            </p:cNvSpPr>
            <p:nvPr/>
          </p:nvSpPr>
          <p:spPr bwMode="auto">
            <a:xfrm>
              <a:off x="23009225" y="5351463"/>
              <a:ext cx="187325"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Rectangle 61">
              <a:extLst>
                <a:ext uri="{FF2B5EF4-FFF2-40B4-BE49-F238E27FC236}">
                  <a16:creationId xmlns:a16="http://schemas.microsoft.com/office/drawing/2014/main" id="{311ACD80-59B3-48E8-A07A-76344085A959}"/>
                </a:ext>
              </a:extLst>
            </p:cNvPr>
            <p:cNvSpPr>
              <a:spLocks noChangeArrowheads="1"/>
            </p:cNvSpPr>
            <p:nvPr/>
          </p:nvSpPr>
          <p:spPr bwMode="auto">
            <a:xfrm>
              <a:off x="23331488" y="5351463"/>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Rectangle 62">
              <a:extLst>
                <a:ext uri="{FF2B5EF4-FFF2-40B4-BE49-F238E27FC236}">
                  <a16:creationId xmlns:a16="http://schemas.microsoft.com/office/drawing/2014/main" id="{831F9FB4-74F1-4C54-A622-265EC24946A8}"/>
                </a:ext>
              </a:extLst>
            </p:cNvPr>
            <p:cNvSpPr>
              <a:spLocks noChangeArrowheads="1"/>
            </p:cNvSpPr>
            <p:nvPr/>
          </p:nvSpPr>
          <p:spPr bwMode="auto">
            <a:xfrm>
              <a:off x="23656925" y="535146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Rectangle 63">
              <a:extLst>
                <a:ext uri="{FF2B5EF4-FFF2-40B4-BE49-F238E27FC236}">
                  <a16:creationId xmlns:a16="http://schemas.microsoft.com/office/drawing/2014/main" id="{6649664F-9DB9-4991-A3B3-95927352E699}"/>
                </a:ext>
              </a:extLst>
            </p:cNvPr>
            <p:cNvSpPr>
              <a:spLocks noChangeArrowheads="1"/>
            </p:cNvSpPr>
            <p:nvPr/>
          </p:nvSpPr>
          <p:spPr bwMode="auto">
            <a:xfrm>
              <a:off x="23331488" y="6627813"/>
              <a:ext cx="187325" cy="3667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Rectangle 64">
              <a:extLst>
                <a:ext uri="{FF2B5EF4-FFF2-40B4-BE49-F238E27FC236}">
                  <a16:creationId xmlns:a16="http://schemas.microsoft.com/office/drawing/2014/main" id="{C0690B74-B5D6-41F5-A28C-9E62B617FFE3}"/>
                </a:ext>
              </a:extLst>
            </p:cNvPr>
            <p:cNvSpPr>
              <a:spLocks noChangeArrowheads="1"/>
            </p:cNvSpPr>
            <p:nvPr/>
          </p:nvSpPr>
          <p:spPr bwMode="auto">
            <a:xfrm>
              <a:off x="23656925" y="6627813"/>
              <a:ext cx="187325" cy="3667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Rectangle 65">
              <a:extLst>
                <a:ext uri="{FF2B5EF4-FFF2-40B4-BE49-F238E27FC236}">
                  <a16:creationId xmlns:a16="http://schemas.microsoft.com/office/drawing/2014/main" id="{FE7FFEAE-0309-4415-84D2-1582CB77F4D9}"/>
                </a:ext>
              </a:extLst>
            </p:cNvPr>
            <p:cNvSpPr>
              <a:spLocks noChangeArrowheads="1"/>
            </p:cNvSpPr>
            <p:nvPr/>
          </p:nvSpPr>
          <p:spPr bwMode="auto">
            <a:xfrm>
              <a:off x="23979188" y="5351463"/>
              <a:ext cx="188913"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Rectangle 66">
              <a:extLst>
                <a:ext uri="{FF2B5EF4-FFF2-40B4-BE49-F238E27FC236}">
                  <a16:creationId xmlns:a16="http://schemas.microsoft.com/office/drawing/2014/main" id="{D1DCA66A-0A97-4C53-9C60-8061AF8A6C9E}"/>
                </a:ext>
              </a:extLst>
            </p:cNvPr>
            <p:cNvSpPr>
              <a:spLocks noChangeArrowheads="1"/>
            </p:cNvSpPr>
            <p:nvPr/>
          </p:nvSpPr>
          <p:spPr bwMode="auto">
            <a:xfrm>
              <a:off x="23009225" y="5673725"/>
              <a:ext cx="187325" cy="188912"/>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Rectangle 67">
              <a:extLst>
                <a:ext uri="{FF2B5EF4-FFF2-40B4-BE49-F238E27FC236}">
                  <a16:creationId xmlns:a16="http://schemas.microsoft.com/office/drawing/2014/main" id="{2D6BC8C5-D60D-4A53-A133-B1899B73A945}"/>
                </a:ext>
              </a:extLst>
            </p:cNvPr>
            <p:cNvSpPr>
              <a:spLocks noChangeArrowheads="1"/>
            </p:cNvSpPr>
            <p:nvPr/>
          </p:nvSpPr>
          <p:spPr bwMode="auto">
            <a:xfrm>
              <a:off x="23331488" y="5673725"/>
              <a:ext cx="187325" cy="1889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Rectangle 68">
              <a:extLst>
                <a:ext uri="{FF2B5EF4-FFF2-40B4-BE49-F238E27FC236}">
                  <a16:creationId xmlns:a16="http://schemas.microsoft.com/office/drawing/2014/main" id="{76900A55-C6AF-44AD-B1E4-CCF447E8DDD1}"/>
                </a:ext>
              </a:extLst>
            </p:cNvPr>
            <p:cNvSpPr>
              <a:spLocks noChangeArrowheads="1"/>
            </p:cNvSpPr>
            <p:nvPr/>
          </p:nvSpPr>
          <p:spPr bwMode="auto">
            <a:xfrm>
              <a:off x="23656925" y="5673725"/>
              <a:ext cx="187325" cy="1889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Rectangle 69">
              <a:extLst>
                <a:ext uri="{FF2B5EF4-FFF2-40B4-BE49-F238E27FC236}">
                  <a16:creationId xmlns:a16="http://schemas.microsoft.com/office/drawing/2014/main" id="{774205BF-2B61-4092-A278-0A11837BDB0B}"/>
                </a:ext>
              </a:extLst>
            </p:cNvPr>
            <p:cNvSpPr>
              <a:spLocks noChangeArrowheads="1"/>
            </p:cNvSpPr>
            <p:nvPr/>
          </p:nvSpPr>
          <p:spPr bwMode="auto">
            <a:xfrm>
              <a:off x="23979188" y="5673725"/>
              <a:ext cx="188913" cy="18891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Rectangle 70">
              <a:extLst>
                <a:ext uri="{FF2B5EF4-FFF2-40B4-BE49-F238E27FC236}">
                  <a16:creationId xmlns:a16="http://schemas.microsoft.com/office/drawing/2014/main" id="{74F534A4-C65D-4EDD-AC89-5A4E75969453}"/>
                </a:ext>
              </a:extLst>
            </p:cNvPr>
            <p:cNvSpPr>
              <a:spLocks noChangeArrowheads="1"/>
            </p:cNvSpPr>
            <p:nvPr/>
          </p:nvSpPr>
          <p:spPr bwMode="auto">
            <a:xfrm>
              <a:off x="23009225"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Rectangle 71">
              <a:extLst>
                <a:ext uri="{FF2B5EF4-FFF2-40B4-BE49-F238E27FC236}">
                  <a16:creationId xmlns:a16="http://schemas.microsoft.com/office/drawing/2014/main" id="{77757D3F-390C-402D-A293-60A0E9E8E90A}"/>
                </a:ext>
              </a:extLst>
            </p:cNvPr>
            <p:cNvSpPr>
              <a:spLocks noChangeArrowheads="1"/>
            </p:cNvSpPr>
            <p:nvPr/>
          </p:nvSpPr>
          <p:spPr bwMode="auto">
            <a:xfrm>
              <a:off x="23331488" y="600075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Rectangle 72">
              <a:extLst>
                <a:ext uri="{FF2B5EF4-FFF2-40B4-BE49-F238E27FC236}">
                  <a16:creationId xmlns:a16="http://schemas.microsoft.com/office/drawing/2014/main" id="{3A1284AD-45C3-4F19-95FC-0651D208A332}"/>
                </a:ext>
              </a:extLst>
            </p:cNvPr>
            <p:cNvSpPr>
              <a:spLocks noChangeArrowheads="1"/>
            </p:cNvSpPr>
            <p:nvPr/>
          </p:nvSpPr>
          <p:spPr bwMode="auto">
            <a:xfrm>
              <a:off x="23656925" y="6000750"/>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Rectangle 73">
              <a:extLst>
                <a:ext uri="{FF2B5EF4-FFF2-40B4-BE49-F238E27FC236}">
                  <a16:creationId xmlns:a16="http://schemas.microsoft.com/office/drawing/2014/main" id="{354C515D-DB0C-42D3-B1B1-8E57D564EF8F}"/>
                </a:ext>
              </a:extLst>
            </p:cNvPr>
            <p:cNvSpPr>
              <a:spLocks noChangeArrowheads="1"/>
            </p:cNvSpPr>
            <p:nvPr/>
          </p:nvSpPr>
          <p:spPr bwMode="auto">
            <a:xfrm>
              <a:off x="23979188" y="6000750"/>
              <a:ext cx="188913"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Rectangle 74">
              <a:extLst>
                <a:ext uri="{FF2B5EF4-FFF2-40B4-BE49-F238E27FC236}">
                  <a16:creationId xmlns:a16="http://schemas.microsoft.com/office/drawing/2014/main" id="{75C24FF0-4F1D-446E-9888-63710317FB18}"/>
                </a:ext>
              </a:extLst>
            </p:cNvPr>
            <p:cNvSpPr>
              <a:spLocks noChangeArrowheads="1"/>
            </p:cNvSpPr>
            <p:nvPr/>
          </p:nvSpPr>
          <p:spPr bwMode="auto">
            <a:xfrm>
              <a:off x="23009225" y="6323013"/>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Rectangle 75">
              <a:extLst>
                <a:ext uri="{FF2B5EF4-FFF2-40B4-BE49-F238E27FC236}">
                  <a16:creationId xmlns:a16="http://schemas.microsoft.com/office/drawing/2014/main" id="{936213D2-9495-4646-8177-75AF28A5DBE1}"/>
                </a:ext>
              </a:extLst>
            </p:cNvPr>
            <p:cNvSpPr>
              <a:spLocks noChangeArrowheads="1"/>
            </p:cNvSpPr>
            <p:nvPr/>
          </p:nvSpPr>
          <p:spPr bwMode="auto">
            <a:xfrm>
              <a:off x="23331488" y="6323013"/>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Rectangle 76">
              <a:extLst>
                <a:ext uri="{FF2B5EF4-FFF2-40B4-BE49-F238E27FC236}">
                  <a16:creationId xmlns:a16="http://schemas.microsoft.com/office/drawing/2014/main" id="{6CE72F95-B7C6-43DF-B3EF-7155B0CA5E8B}"/>
                </a:ext>
              </a:extLst>
            </p:cNvPr>
            <p:cNvSpPr>
              <a:spLocks noChangeArrowheads="1"/>
            </p:cNvSpPr>
            <p:nvPr/>
          </p:nvSpPr>
          <p:spPr bwMode="auto">
            <a:xfrm>
              <a:off x="23656925"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Rectangle 77">
              <a:extLst>
                <a:ext uri="{FF2B5EF4-FFF2-40B4-BE49-F238E27FC236}">
                  <a16:creationId xmlns:a16="http://schemas.microsoft.com/office/drawing/2014/main" id="{6AAF7AE7-3803-45D6-A615-5C97592CDE18}"/>
                </a:ext>
              </a:extLst>
            </p:cNvPr>
            <p:cNvSpPr>
              <a:spLocks noChangeArrowheads="1"/>
            </p:cNvSpPr>
            <p:nvPr/>
          </p:nvSpPr>
          <p:spPr bwMode="auto">
            <a:xfrm>
              <a:off x="23979188" y="6323013"/>
              <a:ext cx="188913"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Rectangle 78">
              <a:extLst>
                <a:ext uri="{FF2B5EF4-FFF2-40B4-BE49-F238E27FC236}">
                  <a16:creationId xmlns:a16="http://schemas.microsoft.com/office/drawing/2014/main" id="{FF36F259-A1BC-4B31-8CD2-10CD272CCD77}"/>
                </a:ext>
              </a:extLst>
            </p:cNvPr>
            <p:cNvSpPr>
              <a:spLocks noChangeArrowheads="1"/>
            </p:cNvSpPr>
            <p:nvPr/>
          </p:nvSpPr>
          <p:spPr bwMode="auto">
            <a:xfrm>
              <a:off x="23009225" y="6000750"/>
              <a:ext cx="187325"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Rectangle 79">
              <a:extLst>
                <a:ext uri="{FF2B5EF4-FFF2-40B4-BE49-F238E27FC236}">
                  <a16:creationId xmlns:a16="http://schemas.microsoft.com/office/drawing/2014/main" id="{D0A34D7B-6EAE-4F82-AC3F-136A0BAFC277}"/>
                </a:ext>
              </a:extLst>
            </p:cNvPr>
            <p:cNvSpPr>
              <a:spLocks noChangeArrowheads="1"/>
            </p:cNvSpPr>
            <p:nvPr/>
          </p:nvSpPr>
          <p:spPr bwMode="auto">
            <a:xfrm>
              <a:off x="23979188" y="6000750"/>
              <a:ext cx="188913"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Rectangle 80">
              <a:extLst>
                <a:ext uri="{FF2B5EF4-FFF2-40B4-BE49-F238E27FC236}">
                  <a16:creationId xmlns:a16="http://schemas.microsoft.com/office/drawing/2014/main" id="{7C82EE55-6000-4B4F-9097-3124EAD0D1B6}"/>
                </a:ext>
              </a:extLst>
            </p:cNvPr>
            <p:cNvSpPr>
              <a:spLocks noChangeArrowheads="1"/>
            </p:cNvSpPr>
            <p:nvPr/>
          </p:nvSpPr>
          <p:spPr bwMode="auto">
            <a:xfrm>
              <a:off x="23979188" y="5673725"/>
              <a:ext cx="188913" cy="9525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81">
              <a:extLst>
                <a:ext uri="{FF2B5EF4-FFF2-40B4-BE49-F238E27FC236}">
                  <a16:creationId xmlns:a16="http://schemas.microsoft.com/office/drawing/2014/main" id="{2F2CD6BC-2EAF-4770-B3C0-1D6C5C4E1C6B}"/>
                </a:ext>
              </a:extLst>
            </p:cNvPr>
            <p:cNvSpPr>
              <a:spLocks noChangeArrowheads="1"/>
            </p:cNvSpPr>
            <p:nvPr/>
          </p:nvSpPr>
          <p:spPr bwMode="auto">
            <a:xfrm>
              <a:off x="23009225" y="469900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82">
              <a:extLst>
                <a:ext uri="{FF2B5EF4-FFF2-40B4-BE49-F238E27FC236}">
                  <a16:creationId xmlns:a16="http://schemas.microsoft.com/office/drawing/2014/main" id="{7A46E548-41AF-44E3-835B-FC933FBE1BE8}"/>
                </a:ext>
              </a:extLst>
            </p:cNvPr>
            <p:cNvSpPr>
              <a:spLocks noChangeArrowheads="1"/>
            </p:cNvSpPr>
            <p:nvPr/>
          </p:nvSpPr>
          <p:spPr bwMode="auto">
            <a:xfrm>
              <a:off x="23009225" y="4699000"/>
              <a:ext cx="187325"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83">
              <a:extLst>
                <a:ext uri="{FF2B5EF4-FFF2-40B4-BE49-F238E27FC236}">
                  <a16:creationId xmlns:a16="http://schemas.microsoft.com/office/drawing/2014/main" id="{7F9D94AB-C40B-4C7B-B50E-73D763ADDCAA}"/>
                </a:ext>
              </a:extLst>
            </p:cNvPr>
            <p:cNvSpPr>
              <a:spLocks noChangeArrowheads="1"/>
            </p:cNvSpPr>
            <p:nvPr/>
          </p:nvSpPr>
          <p:spPr bwMode="auto">
            <a:xfrm>
              <a:off x="23331488" y="4699000"/>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84">
              <a:extLst>
                <a:ext uri="{FF2B5EF4-FFF2-40B4-BE49-F238E27FC236}">
                  <a16:creationId xmlns:a16="http://schemas.microsoft.com/office/drawing/2014/main" id="{D398FAD4-FF5E-44A0-801A-CA285DCDDBFA}"/>
                </a:ext>
              </a:extLst>
            </p:cNvPr>
            <p:cNvSpPr>
              <a:spLocks noChangeArrowheads="1"/>
            </p:cNvSpPr>
            <p:nvPr/>
          </p:nvSpPr>
          <p:spPr bwMode="auto">
            <a:xfrm>
              <a:off x="23656925" y="469900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Rectangle 85">
              <a:extLst>
                <a:ext uri="{FF2B5EF4-FFF2-40B4-BE49-F238E27FC236}">
                  <a16:creationId xmlns:a16="http://schemas.microsoft.com/office/drawing/2014/main" id="{BDC9602D-D5DA-4E95-B675-1285E44306D4}"/>
                </a:ext>
              </a:extLst>
            </p:cNvPr>
            <p:cNvSpPr>
              <a:spLocks noChangeArrowheads="1"/>
            </p:cNvSpPr>
            <p:nvPr/>
          </p:nvSpPr>
          <p:spPr bwMode="auto">
            <a:xfrm>
              <a:off x="23979188" y="4699000"/>
              <a:ext cx="188913"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Rectangle 86">
              <a:extLst>
                <a:ext uri="{FF2B5EF4-FFF2-40B4-BE49-F238E27FC236}">
                  <a16:creationId xmlns:a16="http://schemas.microsoft.com/office/drawing/2014/main" id="{16EA5E7B-2DF3-4A4D-AD6E-AB81A0259F8F}"/>
                </a:ext>
              </a:extLst>
            </p:cNvPr>
            <p:cNvSpPr>
              <a:spLocks noChangeArrowheads="1"/>
            </p:cNvSpPr>
            <p:nvPr/>
          </p:nvSpPr>
          <p:spPr bwMode="auto">
            <a:xfrm>
              <a:off x="23009225" y="5026025"/>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Rectangle 87">
              <a:extLst>
                <a:ext uri="{FF2B5EF4-FFF2-40B4-BE49-F238E27FC236}">
                  <a16:creationId xmlns:a16="http://schemas.microsoft.com/office/drawing/2014/main" id="{F4C691E1-4EBC-42E9-8E7C-45222F53E3E5}"/>
                </a:ext>
              </a:extLst>
            </p:cNvPr>
            <p:cNvSpPr>
              <a:spLocks noChangeArrowheads="1"/>
            </p:cNvSpPr>
            <p:nvPr/>
          </p:nvSpPr>
          <p:spPr bwMode="auto">
            <a:xfrm>
              <a:off x="23331488" y="5026025"/>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Rectangle 88">
              <a:extLst>
                <a:ext uri="{FF2B5EF4-FFF2-40B4-BE49-F238E27FC236}">
                  <a16:creationId xmlns:a16="http://schemas.microsoft.com/office/drawing/2014/main" id="{A9C3BACE-2DB3-42AB-9CA9-AEA7BC79BEF9}"/>
                </a:ext>
              </a:extLst>
            </p:cNvPr>
            <p:cNvSpPr>
              <a:spLocks noChangeArrowheads="1"/>
            </p:cNvSpPr>
            <p:nvPr/>
          </p:nvSpPr>
          <p:spPr bwMode="auto">
            <a:xfrm>
              <a:off x="23656925" y="5026025"/>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89">
              <a:extLst>
                <a:ext uri="{FF2B5EF4-FFF2-40B4-BE49-F238E27FC236}">
                  <a16:creationId xmlns:a16="http://schemas.microsoft.com/office/drawing/2014/main" id="{73DCF276-7A05-4D61-9A25-28039B34894E}"/>
                </a:ext>
              </a:extLst>
            </p:cNvPr>
            <p:cNvSpPr>
              <a:spLocks noChangeArrowheads="1"/>
            </p:cNvSpPr>
            <p:nvPr/>
          </p:nvSpPr>
          <p:spPr bwMode="auto">
            <a:xfrm>
              <a:off x="23979188" y="5026025"/>
              <a:ext cx="188913"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Rectangle 90">
              <a:extLst>
                <a:ext uri="{FF2B5EF4-FFF2-40B4-BE49-F238E27FC236}">
                  <a16:creationId xmlns:a16="http://schemas.microsoft.com/office/drawing/2014/main" id="{C3D05BE4-24C7-45A8-8AAB-DFAB1BA98419}"/>
                </a:ext>
              </a:extLst>
            </p:cNvPr>
            <p:cNvSpPr>
              <a:spLocks noChangeArrowheads="1"/>
            </p:cNvSpPr>
            <p:nvPr/>
          </p:nvSpPr>
          <p:spPr bwMode="auto">
            <a:xfrm>
              <a:off x="23979188" y="5026025"/>
              <a:ext cx="188913"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Rectangle 91">
              <a:extLst>
                <a:ext uri="{FF2B5EF4-FFF2-40B4-BE49-F238E27FC236}">
                  <a16:creationId xmlns:a16="http://schemas.microsoft.com/office/drawing/2014/main" id="{93098976-875F-44F1-B344-1817F824DD14}"/>
                </a:ext>
              </a:extLst>
            </p:cNvPr>
            <p:cNvSpPr>
              <a:spLocks noChangeArrowheads="1"/>
            </p:cNvSpPr>
            <p:nvPr/>
          </p:nvSpPr>
          <p:spPr bwMode="auto">
            <a:xfrm>
              <a:off x="23109238" y="4260850"/>
              <a:ext cx="173038"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Rectangle 92">
              <a:extLst>
                <a:ext uri="{FF2B5EF4-FFF2-40B4-BE49-F238E27FC236}">
                  <a16:creationId xmlns:a16="http://schemas.microsoft.com/office/drawing/2014/main" id="{6BE6E3EF-BC3A-4584-A169-0936962787BE}"/>
                </a:ext>
              </a:extLst>
            </p:cNvPr>
            <p:cNvSpPr>
              <a:spLocks noChangeArrowheads="1"/>
            </p:cNvSpPr>
            <p:nvPr/>
          </p:nvSpPr>
          <p:spPr bwMode="auto">
            <a:xfrm>
              <a:off x="23339425" y="4260850"/>
              <a:ext cx="171450"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Rectangle 93">
              <a:extLst>
                <a:ext uri="{FF2B5EF4-FFF2-40B4-BE49-F238E27FC236}">
                  <a16:creationId xmlns:a16="http://schemas.microsoft.com/office/drawing/2014/main" id="{AEC4A379-2C46-4FDA-94E5-3B07CB607CE3}"/>
                </a:ext>
              </a:extLst>
            </p:cNvPr>
            <p:cNvSpPr>
              <a:spLocks noChangeArrowheads="1"/>
            </p:cNvSpPr>
            <p:nvPr/>
          </p:nvSpPr>
          <p:spPr bwMode="auto">
            <a:xfrm>
              <a:off x="22442488" y="6900863"/>
              <a:ext cx="539750" cy="93662"/>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Rectangle 94">
              <a:extLst>
                <a:ext uri="{FF2B5EF4-FFF2-40B4-BE49-F238E27FC236}">
                  <a16:creationId xmlns:a16="http://schemas.microsoft.com/office/drawing/2014/main" id="{1128332F-117A-4F84-8EF6-0BB28E141980}"/>
                </a:ext>
              </a:extLst>
            </p:cNvPr>
            <p:cNvSpPr>
              <a:spLocks noChangeArrowheads="1"/>
            </p:cNvSpPr>
            <p:nvPr/>
          </p:nvSpPr>
          <p:spPr bwMode="auto">
            <a:xfrm>
              <a:off x="23979188" y="6900863"/>
              <a:ext cx="784225" cy="93662"/>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5">
              <a:extLst>
                <a:ext uri="{FF2B5EF4-FFF2-40B4-BE49-F238E27FC236}">
                  <a16:creationId xmlns:a16="http://schemas.microsoft.com/office/drawing/2014/main" id="{71FE20B2-51F5-471F-9802-1CD8DC97D7EC}"/>
                </a:ext>
              </a:extLst>
            </p:cNvPr>
            <p:cNvSpPr>
              <a:spLocks/>
            </p:cNvSpPr>
            <p:nvPr/>
          </p:nvSpPr>
          <p:spPr bwMode="auto">
            <a:xfrm>
              <a:off x="20116800" y="1846263"/>
              <a:ext cx="2760663" cy="18145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96">
              <a:extLst>
                <a:ext uri="{FF2B5EF4-FFF2-40B4-BE49-F238E27FC236}">
                  <a16:creationId xmlns:a16="http://schemas.microsoft.com/office/drawing/2014/main" id="{4A7BF21A-548D-45CE-A7FE-917B5863FBCE}"/>
                </a:ext>
              </a:extLst>
            </p:cNvPr>
            <p:cNvSpPr>
              <a:spLocks/>
            </p:cNvSpPr>
            <p:nvPr/>
          </p:nvSpPr>
          <p:spPr bwMode="auto">
            <a:xfrm>
              <a:off x="20075525" y="3052763"/>
              <a:ext cx="3363913" cy="3421062"/>
            </a:xfrm>
            <a:custGeom>
              <a:avLst/>
              <a:gdLst>
                <a:gd name="T0" fmla="*/ 891 w 897"/>
                <a:gd name="T1" fmla="*/ 900 h 912"/>
                <a:gd name="T2" fmla="*/ 709 w 897"/>
                <a:gd name="T3" fmla="*/ 653 h 912"/>
                <a:gd name="T4" fmla="*/ 631 w 897"/>
                <a:gd name="T5" fmla="*/ 50 h 912"/>
                <a:gd name="T6" fmla="*/ 642 w 897"/>
                <a:gd name="T7" fmla="*/ 49 h 912"/>
                <a:gd name="T8" fmla="*/ 757 w 897"/>
                <a:gd name="T9" fmla="*/ 6 h 912"/>
                <a:gd name="T10" fmla="*/ 751 w 897"/>
                <a:gd name="T11" fmla="*/ 0 h 912"/>
                <a:gd name="T12" fmla="*/ 745 w 897"/>
                <a:gd name="T13" fmla="*/ 6 h 912"/>
                <a:gd name="T14" fmla="*/ 641 w 897"/>
                <a:gd name="T15" fmla="*/ 37 h 912"/>
                <a:gd name="T16" fmla="*/ 378 w 897"/>
                <a:gd name="T17" fmla="*/ 52 h 912"/>
                <a:gd name="T18" fmla="*/ 116 w 897"/>
                <a:gd name="T19" fmla="*/ 37 h 912"/>
                <a:gd name="T20" fmla="*/ 12 w 897"/>
                <a:gd name="T21" fmla="*/ 6 h 912"/>
                <a:gd name="T22" fmla="*/ 6 w 897"/>
                <a:gd name="T23" fmla="*/ 0 h 912"/>
                <a:gd name="T24" fmla="*/ 0 w 897"/>
                <a:gd name="T25" fmla="*/ 6 h 912"/>
                <a:gd name="T26" fmla="*/ 114 w 897"/>
                <a:gd name="T27" fmla="*/ 49 h 912"/>
                <a:gd name="T28" fmla="*/ 378 w 897"/>
                <a:gd name="T29" fmla="*/ 64 h 912"/>
                <a:gd name="T30" fmla="*/ 619 w 897"/>
                <a:gd name="T31" fmla="*/ 52 h 912"/>
                <a:gd name="T32" fmla="*/ 697 w 897"/>
                <a:gd name="T33" fmla="*/ 657 h 912"/>
                <a:gd name="T34" fmla="*/ 891 w 897"/>
                <a:gd name="T35" fmla="*/ 912 h 912"/>
                <a:gd name="T36" fmla="*/ 897 w 897"/>
                <a:gd name="T37" fmla="*/ 906 h 912"/>
                <a:gd name="T38" fmla="*/ 891 w 897"/>
                <a:gd name="T39" fmla="*/ 90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7" h="912">
                  <a:moveTo>
                    <a:pt x="891" y="900"/>
                  </a:moveTo>
                  <a:cubicBezTo>
                    <a:pt x="823" y="900"/>
                    <a:pt x="757" y="810"/>
                    <a:pt x="709" y="653"/>
                  </a:cubicBezTo>
                  <a:cubicBezTo>
                    <a:pt x="659" y="493"/>
                    <a:pt x="631" y="278"/>
                    <a:pt x="631" y="50"/>
                  </a:cubicBezTo>
                  <a:cubicBezTo>
                    <a:pt x="635" y="50"/>
                    <a:pt x="639" y="49"/>
                    <a:pt x="642" y="49"/>
                  </a:cubicBezTo>
                  <a:cubicBezTo>
                    <a:pt x="757" y="33"/>
                    <a:pt x="757" y="12"/>
                    <a:pt x="757" y="6"/>
                  </a:cubicBezTo>
                  <a:cubicBezTo>
                    <a:pt x="757" y="2"/>
                    <a:pt x="754" y="0"/>
                    <a:pt x="751" y="0"/>
                  </a:cubicBezTo>
                  <a:cubicBezTo>
                    <a:pt x="747" y="0"/>
                    <a:pt x="745" y="2"/>
                    <a:pt x="745" y="6"/>
                  </a:cubicBezTo>
                  <a:cubicBezTo>
                    <a:pt x="745" y="6"/>
                    <a:pt x="743" y="23"/>
                    <a:pt x="641" y="37"/>
                  </a:cubicBezTo>
                  <a:cubicBezTo>
                    <a:pt x="571" y="47"/>
                    <a:pt x="478" y="52"/>
                    <a:pt x="378" y="52"/>
                  </a:cubicBezTo>
                  <a:cubicBezTo>
                    <a:pt x="279" y="52"/>
                    <a:pt x="186" y="47"/>
                    <a:pt x="116" y="37"/>
                  </a:cubicBezTo>
                  <a:cubicBezTo>
                    <a:pt x="13" y="23"/>
                    <a:pt x="12" y="6"/>
                    <a:pt x="12" y="6"/>
                  </a:cubicBezTo>
                  <a:cubicBezTo>
                    <a:pt x="12" y="2"/>
                    <a:pt x="10" y="0"/>
                    <a:pt x="6" y="0"/>
                  </a:cubicBezTo>
                  <a:cubicBezTo>
                    <a:pt x="3" y="0"/>
                    <a:pt x="0" y="2"/>
                    <a:pt x="0" y="6"/>
                  </a:cubicBezTo>
                  <a:cubicBezTo>
                    <a:pt x="0" y="12"/>
                    <a:pt x="0" y="33"/>
                    <a:pt x="114" y="49"/>
                  </a:cubicBezTo>
                  <a:cubicBezTo>
                    <a:pt x="185" y="59"/>
                    <a:pt x="279" y="64"/>
                    <a:pt x="378" y="64"/>
                  </a:cubicBezTo>
                  <a:cubicBezTo>
                    <a:pt x="468" y="64"/>
                    <a:pt x="552" y="60"/>
                    <a:pt x="619" y="52"/>
                  </a:cubicBezTo>
                  <a:cubicBezTo>
                    <a:pt x="619" y="281"/>
                    <a:pt x="647" y="495"/>
                    <a:pt x="697" y="657"/>
                  </a:cubicBezTo>
                  <a:cubicBezTo>
                    <a:pt x="748" y="821"/>
                    <a:pt x="817" y="912"/>
                    <a:pt x="891" y="912"/>
                  </a:cubicBezTo>
                  <a:cubicBezTo>
                    <a:pt x="894" y="912"/>
                    <a:pt x="897" y="909"/>
                    <a:pt x="897" y="906"/>
                  </a:cubicBezTo>
                  <a:cubicBezTo>
                    <a:pt x="897" y="902"/>
                    <a:pt x="894" y="900"/>
                    <a:pt x="891" y="90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97">
              <a:extLst>
                <a:ext uri="{FF2B5EF4-FFF2-40B4-BE49-F238E27FC236}">
                  <a16:creationId xmlns:a16="http://schemas.microsoft.com/office/drawing/2014/main" id="{5D5C3442-F24A-4AF2-B222-1560167C4E39}"/>
                </a:ext>
              </a:extLst>
            </p:cNvPr>
            <p:cNvSpPr>
              <a:spLocks/>
            </p:cNvSpPr>
            <p:nvPr/>
          </p:nvSpPr>
          <p:spPr bwMode="auto">
            <a:xfrm>
              <a:off x="23034625" y="1811338"/>
              <a:ext cx="1797050" cy="1181100"/>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98">
              <a:extLst>
                <a:ext uri="{FF2B5EF4-FFF2-40B4-BE49-F238E27FC236}">
                  <a16:creationId xmlns:a16="http://schemas.microsoft.com/office/drawing/2014/main" id="{3855D890-F243-4CD5-ABF0-9B2B77BEF2DB}"/>
                </a:ext>
              </a:extLst>
            </p:cNvPr>
            <p:cNvSpPr>
              <a:spLocks/>
            </p:cNvSpPr>
            <p:nvPr/>
          </p:nvSpPr>
          <p:spPr bwMode="auto">
            <a:xfrm>
              <a:off x="22998113" y="2603500"/>
              <a:ext cx="1870075" cy="3870325"/>
            </a:xfrm>
            <a:custGeom>
              <a:avLst/>
              <a:gdLst>
                <a:gd name="T0" fmla="*/ 493 w 499"/>
                <a:gd name="T1" fmla="*/ 1020 h 1032"/>
                <a:gd name="T2" fmla="*/ 266 w 499"/>
                <a:gd name="T3" fmla="*/ 735 h 1032"/>
                <a:gd name="T4" fmla="*/ 171 w 499"/>
                <a:gd name="T5" fmla="*/ 44 h 1032"/>
                <a:gd name="T6" fmla="*/ 250 w 499"/>
                <a:gd name="T7" fmla="*/ 46 h 1032"/>
                <a:gd name="T8" fmla="*/ 499 w 499"/>
                <a:gd name="T9" fmla="*/ 6 h 1032"/>
                <a:gd name="T10" fmla="*/ 493 w 499"/>
                <a:gd name="T11" fmla="*/ 0 h 1032"/>
                <a:gd name="T12" fmla="*/ 487 w 499"/>
                <a:gd name="T13" fmla="*/ 5 h 1032"/>
                <a:gd name="T14" fmla="*/ 250 w 499"/>
                <a:gd name="T15" fmla="*/ 34 h 1032"/>
                <a:gd name="T16" fmla="*/ 12 w 499"/>
                <a:gd name="T17" fmla="*/ 6 h 1032"/>
                <a:gd name="T18" fmla="*/ 6 w 499"/>
                <a:gd name="T19" fmla="*/ 0 h 1032"/>
                <a:gd name="T20" fmla="*/ 0 w 499"/>
                <a:gd name="T21" fmla="*/ 6 h 1032"/>
                <a:gd name="T22" fmla="*/ 159 w 499"/>
                <a:gd name="T23" fmla="*/ 43 h 1032"/>
                <a:gd name="T24" fmla="*/ 255 w 499"/>
                <a:gd name="T25" fmla="*/ 739 h 1032"/>
                <a:gd name="T26" fmla="*/ 493 w 499"/>
                <a:gd name="T27" fmla="*/ 1032 h 1032"/>
                <a:gd name="T28" fmla="*/ 499 w 499"/>
                <a:gd name="T29" fmla="*/ 1026 h 1032"/>
                <a:gd name="T30" fmla="*/ 493 w 499"/>
                <a:gd name="T31" fmla="*/ 102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1032">
                  <a:moveTo>
                    <a:pt x="493" y="1020"/>
                  </a:moveTo>
                  <a:cubicBezTo>
                    <a:pt x="408" y="1020"/>
                    <a:pt x="327" y="919"/>
                    <a:pt x="266" y="735"/>
                  </a:cubicBezTo>
                  <a:cubicBezTo>
                    <a:pt x="205" y="551"/>
                    <a:pt x="171" y="305"/>
                    <a:pt x="171" y="44"/>
                  </a:cubicBezTo>
                  <a:cubicBezTo>
                    <a:pt x="212" y="46"/>
                    <a:pt x="246" y="46"/>
                    <a:pt x="250" y="46"/>
                  </a:cubicBezTo>
                  <a:cubicBezTo>
                    <a:pt x="260" y="46"/>
                    <a:pt x="499" y="46"/>
                    <a:pt x="499" y="6"/>
                  </a:cubicBezTo>
                  <a:cubicBezTo>
                    <a:pt x="499" y="2"/>
                    <a:pt x="496" y="0"/>
                    <a:pt x="493" y="0"/>
                  </a:cubicBezTo>
                  <a:cubicBezTo>
                    <a:pt x="490" y="0"/>
                    <a:pt x="487" y="2"/>
                    <a:pt x="487" y="5"/>
                  </a:cubicBezTo>
                  <a:cubicBezTo>
                    <a:pt x="483" y="16"/>
                    <a:pt x="400" y="34"/>
                    <a:pt x="250" y="34"/>
                  </a:cubicBezTo>
                  <a:cubicBezTo>
                    <a:pt x="99" y="34"/>
                    <a:pt x="16" y="16"/>
                    <a:pt x="12" y="6"/>
                  </a:cubicBezTo>
                  <a:cubicBezTo>
                    <a:pt x="12" y="2"/>
                    <a:pt x="10" y="0"/>
                    <a:pt x="6" y="0"/>
                  </a:cubicBezTo>
                  <a:cubicBezTo>
                    <a:pt x="3" y="0"/>
                    <a:pt x="0" y="2"/>
                    <a:pt x="0" y="6"/>
                  </a:cubicBezTo>
                  <a:cubicBezTo>
                    <a:pt x="0" y="30"/>
                    <a:pt x="87" y="40"/>
                    <a:pt x="159" y="43"/>
                  </a:cubicBezTo>
                  <a:cubicBezTo>
                    <a:pt x="159" y="306"/>
                    <a:pt x="193" y="553"/>
                    <a:pt x="255" y="739"/>
                  </a:cubicBezTo>
                  <a:cubicBezTo>
                    <a:pt x="318" y="928"/>
                    <a:pt x="402" y="1032"/>
                    <a:pt x="493" y="1032"/>
                  </a:cubicBezTo>
                  <a:cubicBezTo>
                    <a:pt x="496" y="1032"/>
                    <a:pt x="499" y="1029"/>
                    <a:pt x="499" y="1026"/>
                  </a:cubicBezTo>
                  <a:cubicBezTo>
                    <a:pt x="499" y="1022"/>
                    <a:pt x="496" y="1020"/>
                    <a:pt x="493" y="102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5" name="Text Placeholder 19">
            <a:extLst>
              <a:ext uri="{FF2B5EF4-FFF2-40B4-BE49-F238E27FC236}">
                <a16:creationId xmlns:a16="http://schemas.microsoft.com/office/drawing/2014/main" id="{1628B834-B285-4922-A9AD-42F44F71A8CA}"/>
              </a:ext>
            </a:extLst>
          </p:cNvPr>
          <p:cNvSpPr>
            <a:spLocks noGrp="1"/>
          </p:cNvSpPr>
          <p:nvPr>
            <p:ph type="body" sz="quarter" idx="13"/>
          </p:nvPr>
        </p:nvSpPr>
        <p:spPr>
          <a:xfrm>
            <a:off x="588261" y="1832804"/>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 name="Title Placeholder 1">
            <a:extLst>
              <a:ext uri="{FF2B5EF4-FFF2-40B4-BE49-F238E27FC236}">
                <a16:creationId xmlns:a16="http://schemas.microsoft.com/office/drawing/2014/main" id="{0912F571-E25C-4C7F-8559-F2CB25726DB9}"/>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4" name="Title Placeholder 1">
            <a:extLst>
              <a:ext uri="{FF2B5EF4-FFF2-40B4-BE49-F238E27FC236}">
                <a16:creationId xmlns:a16="http://schemas.microsoft.com/office/drawing/2014/main" id="{BBD0A28E-8F56-42E1-AD29-29E164556437}"/>
              </a:ext>
            </a:extLst>
          </p:cNvPr>
          <p:cNvSpPr txBox="1">
            <a:spLocks/>
          </p:cNvSpPr>
          <p:nvPr userDrawn="1"/>
        </p:nvSpPr>
        <p:spPr>
          <a:xfrm>
            <a:off x="588261" y="1030603"/>
            <a:ext cx="10941665" cy="413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0" lang="en-US" sz="3600" b="0" i="0" u="none" strike="noStrike" kern="1200" cap="none" spc="-50" normalizeH="0" baseline="0" dirty="0">
                <a:ln w="3175">
                  <a:noFill/>
                </a:ln>
                <a:solidFill>
                  <a:srgbClr val="00ABEC"/>
                </a:solidFill>
                <a:effectLst/>
                <a:uLnTx/>
                <a:uFillTx/>
                <a:latin typeface="Segoe UI Semibold"/>
                <a:ea typeface="+mn-ea"/>
                <a:cs typeface="Segoe UI" pitchFamily="34" charset="0"/>
              </a:defRPr>
            </a:lvl1pPr>
          </a:lstStyle>
          <a:p>
            <a:endParaRPr lang="en-US" sz="2000" b="0">
              <a:solidFill>
                <a:schemeClr val="bg1">
                  <a:lumMod val="50000"/>
                </a:schemeClr>
              </a:solidFill>
              <a:latin typeface="Segoe UI" panose="020B0502040204020203" pitchFamily="34" charset="0"/>
              <a:cs typeface="Segoe UI" panose="020B0502040204020203" pitchFamily="34" charset="0"/>
            </a:endParaRPr>
          </a:p>
        </p:txBody>
      </p:sp>
      <p:sp>
        <p:nvSpPr>
          <p:cNvPr id="7" name="Text Placeholder 6">
            <a:extLst>
              <a:ext uri="{FF2B5EF4-FFF2-40B4-BE49-F238E27FC236}">
                <a16:creationId xmlns:a16="http://schemas.microsoft.com/office/drawing/2014/main" id="{9581CB03-F795-499A-AC8A-6C1FF6379FF7}"/>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0912230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16594357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4246175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05208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23241458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434162"/>
            <a:ext cx="11306469" cy="403137"/>
          </a:xfrm>
        </p:spPr>
        <p:txBody>
          <a:bodyPr wrap="square" lIns="0" tIns="0" rIns="0" bIns="0">
            <a:spAutoFit/>
          </a:bodyPr>
          <a:lstStyle>
            <a:lvl1pPr>
              <a:lnSpc>
                <a:spcPts val="3136"/>
              </a:lnSpc>
              <a:defRPr sz="2745"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403872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3048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89585874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3689056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8898850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descr="A group of people standing next to a person in a suit and tie&#10;&#10;Description generated with very high confidence">
            <a:extLst>
              <a:ext uri="{FF2B5EF4-FFF2-40B4-BE49-F238E27FC236}">
                <a16:creationId xmlns:a16="http://schemas.microsoft.com/office/drawing/2014/main" id="{D15668BC-3AAE-4BC9-91A8-548606DB6118}"/>
              </a:ext>
            </a:extLst>
          </p:cNvPr>
          <p:cNvPicPr>
            <a:picLocks noChangeAspect="1"/>
          </p:cNvPicPr>
          <p:nvPr userDrawn="1"/>
        </p:nvPicPr>
        <p:blipFill rotWithShape="1">
          <a:blip r:embed="rId2"/>
          <a:srcRect t="7802" b="7802"/>
          <a:stretch/>
        </p:blipFill>
        <p:spPr>
          <a:xfrm>
            <a:off x="623" y="0"/>
            <a:ext cx="12191377" cy="6858623"/>
          </a:xfrm>
          <a:prstGeom prst="rect">
            <a:avLst/>
          </a:prstGeom>
        </p:spPr>
      </p:pic>
      <p:sp>
        <p:nvSpPr>
          <p:cNvPr id="12" name="Rectangle 11"/>
          <p:cNvSpPr/>
          <p:nvPr userDrawn="1"/>
        </p:nvSpPr>
        <p:spPr bwMode="auto">
          <a:xfrm>
            <a:off x="263886"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rot="5400000">
            <a:off x="-1484477" y="1484478"/>
            <a:ext cx="6858623" cy="3889668"/>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382797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598022" y="827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105" name="Text Placeholder 19">
            <a:extLst>
              <a:ext uri="{FF2B5EF4-FFF2-40B4-BE49-F238E27FC236}">
                <a16:creationId xmlns:a16="http://schemas.microsoft.com/office/drawing/2014/main" id="{1628B834-B285-4922-A9AD-42F44F71A8CA}"/>
              </a:ext>
            </a:extLst>
          </p:cNvPr>
          <p:cNvSpPr>
            <a:spLocks noGrp="1"/>
          </p:cNvSpPr>
          <p:nvPr>
            <p:ph type="body" sz="quarter" idx="13"/>
          </p:nvPr>
        </p:nvSpPr>
        <p:spPr>
          <a:xfrm>
            <a:off x="588261" y="1889132"/>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 name="Title Placeholder 1">
            <a:extLst>
              <a:ext uri="{FF2B5EF4-FFF2-40B4-BE49-F238E27FC236}">
                <a16:creationId xmlns:a16="http://schemas.microsoft.com/office/drawing/2014/main" id="{0912F571-E25C-4C7F-8559-F2CB25726DB9}"/>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pic>
        <p:nvPicPr>
          <p:cNvPr id="104" name="Picture 103" descr="A picture containing toy, computer, sign, room&#10;&#10;Description automatically generated">
            <a:extLst>
              <a:ext uri="{FF2B5EF4-FFF2-40B4-BE49-F238E27FC236}">
                <a16:creationId xmlns:a16="http://schemas.microsoft.com/office/drawing/2014/main" id="{3BB4E9AA-DDF7-4E01-B4CE-882C0E96D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9146" y="4195916"/>
            <a:ext cx="4642854" cy="2662084"/>
          </a:xfrm>
          <a:prstGeom prst="rect">
            <a:avLst/>
          </a:prstGeom>
        </p:spPr>
      </p:pic>
      <p:sp>
        <p:nvSpPr>
          <p:cNvPr id="10" name="Text Placeholder 6">
            <a:extLst>
              <a:ext uri="{FF2B5EF4-FFF2-40B4-BE49-F238E27FC236}">
                <a16:creationId xmlns:a16="http://schemas.microsoft.com/office/drawing/2014/main" id="{67F89463-7B92-4AEB-95FB-92D5D3324492}"/>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4895974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75049489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5595889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6851166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1" y="1186959"/>
            <a:ext cx="11655078" cy="603435"/>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0" algn="l" defTabSz="896214" rtl="0" eaLnBrk="1" latinLnBrk="0" hangingPunct="1"/>
            <a:endParaRPr lang="en-US"/>
          </a:p>
        </p:txBody>
      </p:sp>
    </p:spTree>
    <p:extLst>
      <p:ext uri="{BB962C8B-B14F-4D97-AF65-F5344CB8AC3E}">
        <p14:creationId xmlns:p14="http://schemas.microsoft.com/office/powerpoint/2010/main" val="268221461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3803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357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5938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014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15581309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a:stretch>
            <a:fillRect/>
          </a:stretch>
        </p:blipFill>
        <p:spPr>
          <a:xfrm>
            <a:off x="12664" y="2679588"/>
            <a:ext cx="4074608" cy="1498825"/>
          </a:xfrm>
          <a:prstGeom prst="rect">
            <a:avLst/>
          </a:prstGeom>
        </p:spPr>
      </p:pic>
    </p:spTree>
    <p:extLst>
      <p:ext uri="{BB962C8B-B14F-4D97-AF65-F5344CB8AC3E}">
        <p14:creationId xmlns:p14="http://schemas.microsoft.com/office/powerpoint/2010/main" val="2885098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2D7F0F-FE3E-42A6-B48C-62BE62EFCBE0}"/>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26" name="Text Placeholder 19">
            <a:extLst>
              <a:ext uri="{FF2B5EF4-FFF2-40B4-BE49-F238E27FC236}">
                <a16:creationId xmlns:a16="http://schemas.microsoft.com/office/drawing/2014/main" id="{ACEF5C4D-1227-42DE-86BD-223C25D2F83F}"/>
              </a:ext>
            </a:extLst>
          </p:cNvPr>
          <p:cNvSpPr>
            <a:spLocks noGrp="1"/>
          </p:cNvSpPr>
          <p:nvPr>
            <p:ph type="body" sz="quarter" idx="13"/>
          </p:nvPr>
        </p:nvSpPr>
        <p:spPr>
          <a:xfrm>
            <a:off x="588263" y="1517755"/>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itle Placeholder 1">
            <a:extLst>
              <a:ext uri="{FF2B5EF4-FFF2-40B4-BE49-F238E27FC236}">
                <a16:creationId xmlns:a16="http://schemas.microsoft.com/office/drawing/2014/main" id="{7EEE387A-5B5A-4328-94E7-4AD510C8465D}"/>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451E089-F031-40C8-B02E-EE49141DB77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1931502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omms &amp; Media 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15524" t="8095" r="-80" b="7444"/>
          <a:stretch/>
        </p:blipFill>
        <p:spPr>
          <a:xfrm flipH="1">
            <a:off x="0" y="0"/>
            <a:ext cx="12188952" cy="6849722"/>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61455" y="186753"/>
            <a:ext cx="1740540" cy="640080"/>
          </a:xfrm>
          <a:prstGeom prst="rect">
            <a:avLst/>
          </a:prstGeom>
        </p:spPr>
      </p:pic>
      <p:sp>
        <p:nvSpPr>
          <p:cNvPr id="9" name="Title 1"/>
          <p:cNvSpPr>
            <a:spLocks noGrp="1"/>
          </p:cNvSpPr>
          <p:nvPr>
            <p:ph type="title" hasCustomPrompt="1"/>
          </p:nvPr>
        </p:nvSpPr>
        <p:spPr bwMode="ltGray">
          <a:xfrm>
            <a:off x="228600"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0" y="3891806"/>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173185885"/>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8" spc="-100"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823"/>
            <a:ext cx="12192000" cy="1810614"/>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241482347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2_Microsoft logo">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138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2342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89587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84827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0978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7210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3784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773282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image" Target="../media/image25.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theme" Target="../theme/theme2.xml"/><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6" Type="http://schemas.openxmlformats.org/officeDocument/2006/relationships/image" Target="../media/image41.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heme" Target="../theme/theme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theme" Target="../theme/theme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image" Target="../media/image56.png"/><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theme" Target="../theme/theme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7.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slideLayout" Target="../slideLayouts/slideLayout198.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42" Type="http://schemas.openxmlformats.org/officeDocument/2006/relationships/image" Target="../media/image25.png"/><Relationship Id="rId7" Type="http://schemas.openxmlformats.org/officeDocument/2006/relationships/slideLayout" Target="../slideLayouts/slideLayout16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41" Type="http://schemas.openxmlformats.org/officeDocument/2006/relationships/theme" Target="../theme/theme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40" Type="http://schemas.openxmlformats.org/officeDocument/2006/relationships/slideLayout" Target="../slideLayouts/slideLayout199.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8" Type="http://schemas.openxmlformats.org/officeDocument/2006/relationships/slideLayout" Target="../slideLayouts/slideLayout167.xml"/><Relationship Id="rId3" Type="http://schemas.openxmlformats.org/officeDocument/2006/relationships/slideLayout" Target="../slideLayouts/slideLayout162.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8845F-3184-4F1A-8F76-ECC9C92CE3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A04DEF-045B-4836-9540-0444B5A4F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E7A67-F38E-42FB-8736-8F1BF9211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C0B5D-8D4A-4090-9FB6-415816CF258A}" type="datetimeFigureOut">
              <a:rPr lang="en-US" smtClean="0"/>
              <a:t>9/5/21</a:t>
            </a:fld>
            <a:endParaRPr lang="en-US"/>
          </a:p>
        </p:txBody>
      </p:sp>
      <p:sp>
        <p:nvSpPr>
          <p:cNvPr id="5" name="Footer Placeholder 4">
            <a:extLst>
              <a:ext uri="{FF2B5EF4-FFF2-40B4-BE49-F238E27FC236}">
                <a16:creationId xmlns:a16="http://schemas.microsoft.com/office/drawing/2014/main" id="{DE49CED0-89F6-4275-8C1D-7A74BA8DFD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B5DAD3-4702-467C-AF1F-10CD7CF9B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A565CB-0D34-4773-A00B-36C8B78F9228}" type="slidenum">
              <a:rPr lang="en-US" smtClean="0"/>
              <a:t>‹#›</a:t>
            </a:fld>
            <a:endParaRPr lang="en-US"/>
          </a:p>
        </p:txBody>
      </p:sp>
    </p:spTree>
    <p:extLst>
      <p:ext uri="{BB962C8B-B14F-4D97-AF65-F5344CB8AC3E}">
        <p14:creationId xmlns:p14="http://schemas.microsoft.com/office/powerpoint/2010/main" val="1482585523"/>
      </p:ext>
    </p:extLst>
  </p:cSld>
  <p:clrMap bg1="lt1" tx1="dk1" bg2="lt2" tx2="dk2" accent1="accent1" accent2="accent2" accent3="accent3" accent4="accent4" accent5="accent5" accent6="accent6" hlink="hlink" folHlink="folHlink"/>
  <p:sldLayoutIdLst>
    <p:sldLayoutId id="2147484064" r:id="rId1"/>
    <p:sldLayoutId id="2147484060" r:id="rId2"/>
    <p:sldLayoutId id="2147484061" r:id="rId3"/>
    <p:sldLayoutId id="2147484059" r:id="rId4"/>
    <p:sldLayoutId id="2147484066" r:id="rId5"/>
    <p:sldLayoutId id="2147483662" r:id="rId6"/>
    <p:sldLayoutId id="2147483665" r:id="rId7"/>
    <p:sldLayoutId id="2147483666" r:id="rId8"/>
    <p:sldLayoutId id="2147484065" r:id="rId9"/>
    <p:sldLayoutId id="2147484062" r:id="rId10"/>
    <p:sldLayoutId id="2147484073" r:id="rId11"/>
    <p:sldLayoutId id="2147484074" r:id="rId12"/>
    <p:sldLayoutId id="2147483660" r:id="rId13"/>
    <p:sldLayoutId id="2147484058" r:id="rId14"/>
    <p:sldLayoutId id="2147484052" r:id="rId15"/>
    <p:sldLayoutId id="2147484067" r:id="rId16"/>
    <p:sldLayoutId id="2147484056" r:id="rId17"/>
    <p:sldLayoutId id="2147484068" r:id="rId18"/>
    <p:sldLayoutId id="2147483664" r:id="rId19"/>
    <p:sldLayoutId id="2147484069" r:id="rId20"/>
    <p:sldLayoutId id="2147484050" r:id="rId21"/>
    <p:sldLayoutId id="2147484051" r:id="rId22"/>
    <p:sldLayoutId id="2147484070" r:id="rId23"/>
    <p:sldLayoutId id="2147484071" r:id="rId24"/>
    <p:sldLayoutId id="2147484072" r:id="rId25"/>
    <p:sldLayoutId id="2147483661" r:id="rId26"/>
    <p:sldLayoutId id="2147483663" r:id="rId27"/>
    <p:sldLayoutId id="2147484053" r:id="rId28"/>
    <p:sldLayoutId id="2147484054" r:id="rId29"/>
    <p:sldLayoutId id="2147484055" r:id="rId30"/>
    <p:sldLayoutId id="2147484057" r:id="rId31"/>
    <p:sldLayoutId id="2147484076" r:id="rId32"/>
    <p:sldLayoutId id="2147484078" r:id="rId33"/>
    <p:sldLayoutId id="2147484079" r:id="rId34"/>
    <p:sldLayoutId id="2147489025" r:id="rId35"/>
    <p:sldLayoutId id="2147489026" r:id="rId36"/>
  </p:sldLayoutIdLst>
  <p:txStyles>
    <p:titleStyle>
      <a:lvl1pPr algn="l" defTabSz="914400" rtl="0" eaLnBrk="1" latinLnBrk="0" hangingPunct="1">
        <a:lnSpc>
          <a:spcPct val="90000"/>
        </a:lnSpc>
        <a:spcBef>
          <a:spcPct val="0"/>
        </a:spcBef>
        <a:buNone/>
        <a:defRPr kumimoji="0" lang="en-US" sz="3600" b="0" i="0" u="none" strike="noStrike" kern="1200" cap="none" spc="-50" normalizeH="0" baseline="0" dirty="0">
          <a:ln w="3175">
            <a:noFill/>
          </a:ln>
          <a:solidFill>
            <a:srgbClr val="00ABEC"/>
          </a:solidFill>
          <a:effectLst/>
          <a:uLnTx/>
          <a:uFillTx/>
          <a:latin typeface="Segoe UI Semibold"/>
          <a:ea typeface="+mn-ea"/>
          <a:cs typeface="Segoe UI"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a:solidFill>
            <a:schemeClr val="tx1">
              <a:lumMod val="65000"/>
              <a:lumOff val="3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83031302"/>
      </p:ext>
    </p:extLst>
  </p:cSld>
  <p:clrMap bg1="lt1" tx1="dk1" bg2="lt2" tx2="dk2" accent1="accent1" accent2="accent2" accent3="accent3" accent4="accent4" accent5="accent5" accent6="accent6" hlink="hlink" folHlink="folHlink"/>
  <p:sldLayoutIdLst>
    <p:sldLayoutId id="2147488963" r:id="rId1"/>
    <p:sldLayoutId id="2147488964" r:id="rId2"/>
    <p:sldLayoutId id="2147488965" r:id="rId3"/>
    <p:sldLayoutId id="2147488926" r:id="rId4"/>
    <p:sldLayoutId id="2147488966" r:id="rId5"/>
    <p:sldLayoutId id="2147488927" r:id="rId6"/>
    <p:sldLayoutId id="2147488928" r:id="rId7"/>
    <p:sldLayoutId id="2147488967" r:id="rId8"/>
    <p:sldLayoutId id="2147488968" r:id="rId9"/>
    <p:sldLayoutId id="2147488969" r:id="rId10"/>
    <p:sldLayoutId id="2147488970" r:id="rId11"/>
    <p:sldLayoutId id="2147488971" r:id="rId12"/>
    <p:sldLayoutId id="2147488972" r:id="rId13"/>
    <p:sldLayoutId id="2147488973" r:id="rId14"/>
    <p:sldLayoutId id="2147488974" r:id="rId15"/>
    <p:sldLayoutId id="2147488975" r:id="rId16"/>
    <p:sldLayoutId id="2147488976" r:id="rId17"/>
    <p:sldLayoutId id="2147488977" r:id="rId18"/>
    <p:sldLayoutId id="2147488978" r:id="rId19"/>
    <p:sldLayoutId id="2147488979" r:id="rId20"/>
    <p:sldLayoutId id="2147488980"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6" r:id="rId35"/>
    <p:sldLayoutId id="2147483727" r:id="rId36"/>
    <p:sldLayoutId id="2147483728" r:id="rId37"/>
    <p:sldLayoutId id="2147483729" r:id="rId38"/>
    <p:sldLayoutId id="2147483731" r:id="rId39"/>
    <p:sldLayoutId id="2147483981" r:id="rId40"/>
    <p:sldLayoutId id="2147483733" r:id="rId41"/>
    <p:sldLayoutId id="2147483734" r:id="rId42"/>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508364317"/>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158807097"/>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0" r:id="rId3"/>
    <p:sldLayoutId id="2147484011" r:id="rId4"/>
    <p:sldLayoutId id="2147484012" r:id="rId5"/>
    <p:sldLayoutId id="2147484013" r:id="rId6"/>
    <p:sldLayoutId id="2147483668" r:id="rId7"/>
    <p:sldLayoutId id="2147483669" r:id="rId8"/>
    <p:sldLayoutId id="2147488954" r:id="rId9"/>
    <p:sldLayoutId id="2147488955" r:id="rId10"/>
    <p:sldLayoutId id="2147488942" r:id="rId11"/>
    <p:sldLayoutId id="2147488943" r:id="rId12"/>
    <p:sldLayoutId id="2147488944" r:id="rId13"/>
    <p:sldLayoutId id="2147488945" r:id="rId14"/>
    <p:sldLayoutId id="2147488946" r:id="rId15"/>
    <p:sldLayoutId id="2147488947" r:id="rId16"/>
    <p:sldLayoutId id="2147488948" r:id="rId17"/>
    <p:sldLayoutId id="2147488949" r:id="rId18"/>
    <p:sldLayoutId id="2147488950" r:id="rId19"/>
    <p:sldLayoutId id="2147488951" r:id="rId20"/>
    <p:sldLayoutId id="2147488952" r:id="rId21"/>
    <p:sldLayoutId id="2147488953" r:id="rId22"/>
    <p:sldLayoutId id="2147488956" r:id="rId23"/>
    <p:sldLayoutId id="2147488957" r:id="rId24"/>
    <p:sldLayoutId id="2147488958" r:id="rId25"/>
    <p:sldLayoutId id="2147488959" r:id="rId26"/>
    <p:sldLayoutId id="2147488960" r:id="rId27"/>
    <p:sldLayoutId id="2147488961"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93">
          <p15:clr>
            <a:srgbClr val="5ACBF0"/>
          </p15:clr>
        </p15:guide>
        <p15:guide id="24" pos="754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65AE8F-8DCF-3D48-96A7-F220BB40635D}"/>
              </a:ext>
            </a:extLst>
          </p:cNvPr>
          <p:cNvSpPr>
            <a:spLocks noGrp="1"/>
          </p:cNvSpPr>
          <p:nvPr>
            <p:ph type="title"/>
          </p:nvPr>
        </p:nvSpPr>
        <p:spPr>
          <a:xfrm>
            <a:off x="416871" y="365125"/>
            <a:ext cx="10515600" cy="1325563"/>
          </a:xfrm>
          <a:prstGeom prst="rect">
            <a:avLst/>
          </a:prstGeom>
        </p:spPr>
        <p:txBody>
          <a:bodyPr vert="horz" lIns="0" tIns="0" rIns="0" bIns="0" rtlCol="0" anchor="t">
            <a:normAutofit/>
          </a:bodyPr>
          <a:lstStyle/>
          <a:p>
            <a:r>
              <a:rPr lang="en-GB"/>
              <a:t>Section title</a:t>
            </a:r>
            <a:endParaRPr lang="en-US"/>
          </a:p>
        </p:txBody>
      </p:sp>
      <p:sp>
        <p:nvSpPr>
          <p:cNvPr id="3" name="Text Placeholder 2">
            <a:extLst>
              <a:ext uri="{FF2B5EF4-FFF2-40B4-BE49-F238E27FC236}">
                <a16:creationId xmlns:a16="http://schemas.microsoft.com/office/drawing/2014/main" id="{054232AD-0140-494F-921A-22E7EB6DF69F}"/>
              </a:ext>
            </a:extLst>
          </p:cNvPr>
          <p:cNvSpPr>
            <a:spLocks noGrp="1"/>
          </p:cNvSpPr>
          <p:nvPr>
            <p:ph type="body" idx="1"/>
          </p:nvPr>
        </p:nvSpPr>
        <p:spPr>
          <a:xfrm>
            <a:off x="416871" y="1825625"/>
            <a:ext cx="10515600" cy="1782279"/>
          </a:xfrm>
          <a:prstGeom prst="rect">
            <a:avLst/>
          </a:prstGeom>
        </p:spPr>
        <p:txBody>
          <a:bodyPr vert="horz" lIns="0" tIns="0" rIns="0" bIns="0" rtlCol="0">
            <a:normAutofit/>
          </a:bodyPr>
          <a:lstStyle/>
          <a:p>
            <a:pPr lvl="0"/>
            <a:r>
              <a:rPr lang="en-GB"/>
              <a:t>Body copy</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0462A7C9-97AA-F24F-9157-982F8D214160}"/>
              </a:ext>
            </a:extLst>
          </p:cNvPr>
          <p:cNvSpPr>
            <a:spLocks noGrp="1"/>
          </p:cNvSpPr>
          <p:nvPr>
            <p:ph type="sldNum" sz="quarter" idx="4"/>
          </p:nvPr>
        </p:nvSpPr>
        <p:spPr>
          <a:xfrm>
            <a:off x="9159459" y="6489436"/>
            <a:ext cx="2743200"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6CBB999D-3509-3345-BD2A-58AC16F53E8B}" type="slidenum">
              <a:rPr lang="en-US" smtClean="0"/>
              <a:pPr/>
              <a:t>‹#›</a:t>
            </a:fld>
            <a:endParaRPr lang="en-US"/>
          </a:p>
        </p:txBody>
      </p:sp>
    </p:spTree>
    <p:extLst>
      <p:ext uri="{BB962C8B-B14F-4D97-AF65-F5344CB8AC3E}">
        <p14:creationId xmlns:p14="http://schemas.microsoft.com/office/powerpoint/2010/main" val="1373484714"/>
      </p:ext>
    </p:extLst>
  </p:cSld>
  <p:clrMap bg1="lt1" tx1="dk1" bg2="lt2" tx2="dk2" accent1="accent1" accent2="accent2" accent3="accent3" accent4="accent4" accent5="accent5" accent6="accent6" hlink="hlink" folHlink="folHlink"/>
  <p:sldLayoutIdLst>
    <p:sldLayoutId id="2147483671" r:id="rId1"/>
  </p:sldLayoutIdLst>
  <p:hf hdr="0" dt="0"/>
  <p:txStyles>
    <p:titleStyle>
      <a:lvl1pPr algn="l" defTabSz="914400" rtl="0" eaLnBrk="1" latinLnBrk="0" hangingPunct="1">
        <a:lnSpc>
          <a:spcPct val="90000"/>
        </a:lnSpc>
        <a:spcBef>
          <a:spcPct val="0"/>
        </a:spcBef>
        <a:buNone/>
        <a:defRPr sz="4000" b="1" i="0" kern="1200">
          <a:solidFill>
            <a:srgbClr val="00A7E1"/>
          </a:solidFill>
          <a:latin typeface="Lato" panose="020F0502020204030203" pitchFamily="34" charset="0"/>
          <a:ea typeface="Lato" panose="020F0502020204030203" pitchFamily="34" charset="0"/>
          <a:cs typeface="Lato" panose="020F050202020403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rgbClr val="00A7E1"/>
          </a:solidFill>
          <a:latin typeface="Lato Heavy" panose="020F0502020204030203" pitchFamily="34" charset="0"/>
          <a:ea typeface="Lato Heavy" panose="020F0502020204030203" pitchFamily="34" charset="0"/>
          <a:cs typeface="Lato Heavy"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7">
          <p15:clr>
            <a:srgbClr val="F26B43"/>
          </p15:clr>
        </p15:guide>
        <p15:guide id="2" pos="222">
          <p15:clr>
            <a:srgbClr val="F26B43"/>
          </p15:clr>
        </p15:guide>
        <p15:guide id="3" pos="682">
          <p15:clr>
            <a:srgbClr val="F26B43"/>
          </p15:clr>
        </p15:guide>
        <p15:guide id="4" pos="706">
          <p15:clr>
            <a:srgbClr val="F26B43"/>
          </p15:clr>
        </p15:guide>
        <p15:guide id="5" pos="1164">
          <p15:clr>
            <a:srgbClr val="F26B43"/>
          </p15:clr>
        </p15:guide>
        <p15:guide id="6" pos="1189">
          <p15:clr>
            <a:srgbClr val="F26B43"/>
          </p15:clr>
        </p15:guide>
        <p15:guide id="7" pos="1647">
          <p15:clr>
            <a:srgbClr val="F26B43"/>
          </p15:clr>
        </p15:guide>
        <p15:guide id="8" pos="1674">
          <p15:clr>
            <a:srgbClr val="F26B43"/>
          </p15:clr>
        </p15:guide>
        <p15:guide id="9" pos="2132">
          <p15:clr>
            <a:srgbClr val="F26B43"/>
          </p15:clr>
        </p15:guide>
        <p15:guide id="10" pos="2156">
          <p15:clr>
            <a:srgbClr val="F26B43"/>
          </p15:clr>
        </p15:guide>
        <p15:guide id="11" pos="2614">
          <p15:clr>
            <a:srgbClr val="F26B43"/>
          </p15:clr>
        </p15:guide>
        <p15:guide id="12" pos="2639">
          <p15:clr>
            <a:srgbClr val="F26B43"/>
          </p15:clr>
        </p15:guide>
        <p15:guide id="13" pos="3097">
          <p15:clr>
            <a:srgbClr val="F26B43"/>
          </p15:clr>
        </p15:guide>
        <p15:guide id="14" pos="3124">
          <p15:clr>
            <a:srgbClr val="F26B43"/>
          </p15:clr>
        </p15:guide>
        <p15:guide id="15" pos="3579">
          <p15:clr>
            <a:srgbClr val="F26B43"/>
          </p15:clr>
        </p15:guide>
        <p15:guide id="16" pos="3606">
          <p15:clr>
            <a:srgbClr val="F26B43"/>
          </p15:clr>
        </p15:guide>
        <p15:guide id="17" pos="4064">
          <p15:clr>
            <a:srgbClr val="F26B43"/>
          </p15:clr>
        </p15:guide>
        <p15:guide id="18" pos="4089">
          <p15:clr>
            <a:srgbClr val="F26B43"/>
          </p15:clr>
        </p15:guide>
        <p15:guide id="19" pos="4549">
          <p15:clr>
            <a:srgbClr val="F26B43"/>
          </p15:clr>
        </p15:guide>
        <p15:guide id="20" pos="4574">
          <p15:clr>
            <a:srgbClr val="F26B43"/>
          </p15:clr>
        </p15:guide>
        <p15:guide id="21" pos="5031">
          <p15:clr>
            <a:srgbClr val="F26B43"/>
          </p15:clr>
        </p15:guide>
        <p15:guide id="22" pos="5058">
          <p15:clr>
            <a:srgbClr val="F26B43"/>
          </p15:clr>
        </p15:guide>
        <p15:guide id="23" pos="5519">
          <p15:clr>
            <a:srgbClr val="F26B43"/>
          </p15:clr>
        </p15:guide>
        <p15:guide id="24" pos="5543">
          <p15:clr>
            <a:srgbClr val="F26B43"/>
          </p15:clr>
        </p15:guide>
        <p15:guide id="25" pos="6001">
          <p15:clr>
            <a:srgbClr val="F26B43"/>
          </p15:clr>
        </p15:guide>
        <p15:guide id="26" pos="6028">
          <p15:clr>
            <a:srgbClr val="F26B43"/>
          </p15:clr>
        </p15:guide>
        <p15:guide id="27" pos="6486">
          <p15:clr>
            <a:srgbClr val="F26B43"/>
          </p15:clr>
        </p15:guide>
        <p15:guide id="28" pos="6513">
          <p15:clr>
            <a:srgbClr val="F26B43"/>
          </p15:clr>
        </p15:guide>
        <p15:guide id="29" pos="6971">
          <p15:clr>
            <a:srgbClr val="F26B43"/>
          </p15:clr>
        </p15:guide>
        <p15:guide id="30" pos="6998">
          <p15:clr>
            <a:srgbClr val="F26B43"/>
          </p15:clr>
        </p15:guide>
        <p15:guide id="31" pos="7456">
          <p15:clr>
            <a:srgbClr val="F26B43"/>
          </p15:clr>
        </p15:guide>
        <p15:guide id="32" orient="horz" pos="677">
          <p15:clr>
            <a:srgbClr val="F26B43"/>
          </p15:clr>
        </p15:guide>
        <p15:guide id="33" orient="horz" pos="702">
          <p15:clr>
            <a:srgbClr val="F26B43"/>
          </p15:clr>
        </p15:guide>
        <p15:guide id="34" orient="horz" pos="1164">
          <p15:clr>
            <a:srgbClr val="F26B43"/>
          </p15:clr>
        </p15:guide>
        <p15:guide id="35" orient="horz" pos="1189">
          <p15:clr>
            <a:srgbClr val="F26B43"/>
          </p15:clr>
        </p15:guide>
        <p15:guide id="36" orient="horz" pos="1652">
          <p15:clr>
            <a:srgbClr val="F26B43"/>
          </p15:clr>
        </p15:guide>
        <p15:guide id="37" orient="horz" pos="1676">
          <p15:clr>
            <a:srgbClr val="F26B43"/>
          </p15:clr>
        </p15:guide>
        <p15:guide id="38" orient="horz" pos="2137">
          <p15:clr>
            <a:srgbClr val="F26B43"/>
          </p15:clr>
        </p15:guide>
        <p15:guide id="39" orient="horz" pos="2166">
          <p15:clr>
            <a:srgbClr val="F26B43"/>
          </p15:clr>
        </p15:guide>
        <p15:guide id="40" orient="horz" pos="2626">
          <p15:clr>
            <a:srgbClr val="F26B43"/>
          </p15:clr>
        </p15:guide>
        <p15:guide id="41" orient="horz" pos="2654">
          <p15:clr>
            <a:srgbClr val="F26B43"/>
          </p15:clr>
        </p15:guide>
        <p15:guide id="42" orient="horz" pos="3116">
          <p15:clr>
            <a:srgbClr val="F26B43"/>
          </p15:clr>
        </p15:guide>
        <p15:guide id="43" orient="horz" pos="3143">
          <p15:clr>
            <a:srgbClr val="F26B43"/>
          </p15:clr>
        </p15:guide>
        <p15:guide id="44" orient="horz" pos="3606">
          <p15:clr>
            <a:srgbClr val="F26B43"/>
          </p15:clr>
        </p15:guide>
        <p15:guide id="45" orient="horz" pos="3633">
          <p15:clr>
            <a:srgbClr val="F26B43"/>
          </p15:clr>
        </p15:guide>
        <p15:guide id="46" orient="horz" pos="409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5367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8981" r:id="rId10"/>
    <p:sldLayoutId id="2147483695" r:id="rId11"/>
    <p:sldLayoutId id="2147488982" r:id="rId12"/>
    <p:sldLayoutId id="2147488983"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3BD115-1649-41BD-B907-230F54710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4287F8-85A0-4E71-9D7A-38021EBB0D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A6340-F893-4EAB-965F-59DBC1EDDF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906CC9-C58E-43DA-8B56-1E94C2267335}" type="datetimeFigureOut">
              <a:rPr lang="en-US" smtClean="0"/>
              <a:t>9/5/21</a:t>
            </a:fld>
            <a:endParaRPr lang="en-US"/>
          </a:p>
        </p:txBody>
      </p:sp>
      <p:sp>
        <p:nvSpPr>
          <p:cNvPr id="5" name="Footer Placeholder 4">
            <a:extLst>
              <a:ext uri="{FF2B5EF4-FFF2-40B4-BE49-F238E27FC236}">
                <a16:creationId xmlns:a16="http://schemas.microsoft.com/office/drawing/2014/main" id="{4061E3CD-41A0-4726-806C-0F67DACDF1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1F7BD8-6F90-4CDA-96DB-0E7FC62663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924CE-073A-4877-9486-0C139669313C}" type="slidenum">
              <a:rPr lang="en-US" smtClean="0"/>
              <a:t>‹#›</a:t>
            </a:fld>
            <a:endParaRPr lang="en-US"/>
          </a:p>
        </p:txBody>
      </p:sp>
    </p:spTree>
    <p:extLst>
      <p:ext uri="{BB962C8B-B14F-4D97-AF65-F5344CB8AC3E}">
        <p14:creationId xmlns:p14="http://schemas.microsoft.com/office/powerpoint/2010/main" val="3196070723"/>
      </p:ext>
    </p:extLst>
  </p:cSld>
  <p:clrMap bg1="lt1" tx1="dk1" bg2="lt2" tx2="dk2" accent1="accent1" accent2="accent2" accent3="accent3" accent4="accent4" accent5="accent5" accent6="accent6" hlink="hlink" folHlink="folHlink"/>
  <p:sldLayoutIdLst>
    <p:sldLayoutId id="2147488931" r:id="rId1"/>
    <p:sldLayoutId id="2147488932" r:id="rId2"/>
    <p:sldLayoutId id="2147488933" r:id="rId3"/>
    <p:sldLayoutId id="2147488934" r:id="rId4"/>
    <p:sldLayoutId id="2147488935" r:id="rId5"/>
    <p:sldLayoutId id="2147488936" r:id="rId6"/>
    <p:sldLayoutId id="2147488937" r:id="rId7"/>
    <p:sldLayoutId id="2147488938" r:id="rId8"/>
    <p:sldLayoutId id="2147488939" r:id="rId9"/>
    <p:sldLayoutId id="2147488940" r:id="rId10"/>
    <p:sldLayoutId id="21474889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3399985214"/>
      </p:ext>
    </p:extLst>
  </p:cSld>
  <p:clrMap bg1="lt1" tx1="dk1" bg2="lt2" tx2="dk2" accent1="accent1" accent2="accent2" accent3="accent3" accent4="accent4" accent5="accent5" accent6="accent6" hlink="hlink" folHlink="folHlink"/>
  <p:sldLayoutIdLst>
    <p:sldLayoutId id="2147488985" r:id="rId1"/>
    <p:sldLayoutId id="2147488986" r:id="rId2"/>
    <p:sldLayoutId id="2147488987" r:id="rId3"/>
    <p:sldLayoutId id="2147488988" r:id="rId4"/>
    <p:sldLayoutId id="2147488989" r:id="rId5"/>
    <p:sldLayoutId id="2147488990" r:id="rId6"/>
    <p:sldLayoutId id="2147488991" r:id="rId7"/>
    <p:sldLayoutId id="2147488992" r:id="rId8"/>
    <p:sldLayoutId id="2147488993" r:id="rId9"/>
    <p:sldLayoutId id="2147488994" r:id="rId10"/>
    <p:sldLayoutId id="2147488995" r:id="rId11"/>
    <p:sldLayoutId id="2147488996" r:id="rId12"/>
    <p:sldLayoutId id="2147488997" r:id="rId13"/>
    <p:sldLayoutId id="2147488998" r:id="rId14"/>
    <p:sldLayoutId id="2147488999" r:id="rId15"/>
    <p:sldLayoutId id="2147489000" r:id="rId16"/>
    <p:sldLayoutId id="2147489001" r:id="rId17"/>
    <p:sldLayoutId id="2147489002" r:id="rId18"/>
    <p:sldLayoutId id="2147489003" r:id="rId19"/>
    <p:sldLayoutId id="2147489004" r:id="rId20"/>
    <p:sldLayoutId id="2147489005" r:id="rId21"/>
    <p:sldLayoutId id="2147489006" r:id="rId22"/>
    <p:sldLayoutId id="2147489007" r:id="rId23"/>
    <p:sldLayoutId id="2147489008" r:id="rId24"/>
    <p:sldLayoutId id="2147489009" r:id="rId25"/>
    <p:sldLayoutId id="2147489010" r:id="rId26"/>
    <p:sldLayoutId id="2147489011" r:id="rId27"/>
    <p:sldLayoutId id="2147489012" r:id="rId28"/>
    <p:sldLayoutId id="2147489013" r:id="rId29"/>
    <p:sldLayoutId id="2147489014" r:id="rId30"/>
    <p:sldLayoutId id="2147489015" r:id="rId31"/>
    <p:sldLayoutId id="2147489016" r:id="rId32"/>
    <p:sldLayoutId id="2147489017" r:id="rId33"/>
    <p:sldLayoutId id="2147489018" r:id="rId34"/>
    <p:sldLayoutId id="2147489019" r:id="rId35"/>
    <p:sldLayoutId id="2147489020" r:id="rId36"/>
    <p:sldLayoutId id="2147489021" r:id="rId37"/>
    <p:sldLayoutId id="2147489022" r:id="rId38"/>
    <p:sldLayoutId id="2147489023" r:id="rId39"/>
    <p:sldLayoutId id="2147489024" r:id="rId4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149.tiff"/></Relationships>
</file>

<file path=ppt/slides/_rels/slide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1.png"/></Relationships>
</file>

<file path=ppt/slides/_rels/slide1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55.png"/></Relationships>
</file>

<file path=ppt/slides/_rels/slide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2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11.xml"/><Relationship Id="rId4" Type="http://schemas.openxmlformats.org/officeDocument/2006/relationships/image" Target="../media/image1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31.xml"/><Relationship Id="rId4" Type="http://schemas.openxmlformats.org/officeDocument/2006/relationships/image" Target="../media/image175.png"/></Relationships>
</file>

<file path=ppt/slides/_rels/slide4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9.png"/><Relationship Id="rId21" Type="http://schemas.openxmlformats.org/officeDocument/2006/relationships/image" Target="../media/image114.png"/><Relationship Id="rId34" Type="http://schemas.openxmlformats.org/officeDocument/2006/relationships/image" Target="../media/image127.pn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0.png"/><Relationship Id="rId25" Type="http://schemas.openxmlformats.org/officeDocument/2006/relationships/image" Target="../media/image118.svg"/><Relationship Id="rId33" Type="http://schemas.openxmlformats.org/officeDocument/2006/relationships/image" Target="../media/image126.svg"/><Relationship Id="rId38" Type="http://schemas.openxmlformats.org/officeDocument/2006/relationships/image" Target="../media/image131.png"/><Relationship Id="rId2" Type="http://schemas.openxmlformats.org/officeDocument/2006/relationships/notesSlide" Target="../notesSlides/notesSlide5.xml"/><Relationship Id="rId16" Type="http://schemas.openxmlformats.org/officeDocument/2006/relationships/image" Target="../media/image109.svg"/><Relationship Id="rId20" Type="http://schemas.openxmlformats.org/officeDocument/2006/relationships/image" Target="../media/image113.png"/><Relationship Id="rId29" Type="http://schemas.openxmlformats.org/officeDocument/2006/relationships/image" Target="../media/image122.svg"/><Relationship Id="rId1" Type="http://schemas.openxmlformats.org/officeDocument/2006/relationships/slideLayout" Target="../slideLayouts/slideLayout35.xml"/><Relationship Id="rId6" Type="http://schemas.openxmlformats.org/officeDocument/2006/relationships/image" Target="../media/image99.svg"/><Relationship Id="rId11" Type="http://schemas.openxmlformats.org/officeDocument/2006/relationships/image" Target="../media/image104.png"/><Relationship Id="rId24" Type="http://schemas.openxmlformats.org/officeDocument/2006/relationships/image" Target="../media/image117.png"/><Relationship Id="rId32" Type="http://schemas.openxmlformats.org/officeDocument/2006/relationships/image" Target="../media/image125.png"/><Relationship Id="rId37" Type="http://schemas.openxmlformats.org/officeDocument/2006/relationships/image" Target="../media/image130.sv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1.png"/><Relationship Id="rId36" Type="http://schemas.openxmlformats.org/officeDocument/2006/relationships/image" Target="../media/image129.png"/><Relationship Id="rId10" Type="http://schemas.openxmlformats.org/officeDocument/2006/relationships/image" Target="../media/image103.svg"/><Relationship Id="rId19" Type="http://schemas.openxmlformats.org/officeDocument/2006/relationships/image" Target="../media/image112.svg"/><Relationship Id="rId31" Type="http://schemas.openxmlformats.org/officeDocument/2006/relationships/image" Target="../media/image124.sv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image" Target="../media/image107.svg"/><Relationship Id="rId22" Type="http://schemas.openxmlformats.org/officeDocument/2006/relationships/image" Target="../media/image115.png"/><Relationship Id="rId27" Type="http://schemas.openxmlformats.org/officeDocument/2006/relationships/image" Target="../media/image120.svg"/><Relationship Id="rId30" Type="http://schemas.openxmlformats.org/officeDocument/2006/relationships/image" Target="../media/image123.png"/><Relationship Id="rId35" Type="http://schemas.openxmlformats.org/officeDocument/2006/relationships/image" Target="../media/image128.svg"/><Relationship Id="rId8" Type="http://schemas.openxmlformats.org/officeDocument/2006/relationships/image" Target="../media/image101.svg"/><Relationship Id="rId3" Type="http://schemas.openxmlformats.org/officeDocument/2006/relationships/image" Target="../media/image96.png"/></Relationships>
</file>

<file path=ppt/slides/_rels/slide5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1.png"/><Relationship Id="rId26" Type="http://schemas.openxmlformats.org/officeDocument/2006/relationships/image" Target="../media/image209.png"/><Relationship Id="rId39" Type="http://schemas.openxmlformats.org/officeDocument/2006/relationships/image" Target="../media/image222.png"/><Relationship Id="rId21" Type="http://schemas.openxmlformats.org/officeDocument/2006/relationships/image" Target="../media/image204.png"/><Relationship Id="rId34" Type="http://schemas.openxmlformats.org/officeDocument/2006/relationships/image" Target="../media/image217.png"/><Relationship Id="rId7" Type="http://schemas.openxmlformats.org/officeDocument/2006/relationships/image" Target="../media/image190.png"/><Relationship Id="rId2" Type="http://schemas.openxmlformats.org/officeDocument/2006/relationships/image" Target="../media/image185.png"/><Relationship Id="rId16" Type="http://schemas.openxmlformats.org/officeDocument/2006/relationships/image" Target="../media/image199.png"/><Relationship Id="rId20" Type="http://schemas.openxmlformats.org/officeDocument/2006/relationships/image" Target="../media/image203.png"/><Relationship Id="rId29" Type="http://schemas.openxmlformats.org/officeDocument/2006/relationships/image" Target="../media/image212.png"/><Relationship Id="rId41" Type="http://schemas.openxmlformats.org/officeDocument/2006/relationships/image" Target="../media/image224.png"/><Relationship Id="rId1" Type="http://schemas.openxmlformats.org/officeDocument/2006/relationships/slideLayout" Target="../slideLayouts/slideLayout32.xml"/><Relationship Id="rId6" Type="http://schemas.openxmlformats.org/officeDocument/2006/relationships/image" Target="../media/image189.png"/><Relationship Id="rId11" Type="http://schemas.openxmlformats.org/officeDocument/2006/relationships/image" Target="../media/image194.png"/><Relationship Id="rId24" Type="http://schemas.openxmlformats.org/officeDocument/2006/relationships/image" Target="../media/image207.png"/><Relationship Id="rId32" Type="http://schemas.openxmlformats.org/officeDocument/2006/relationships/image" Target="../media/image215.png"/><Relationship Id="rId37" Type="http://schemas.openxmlformats.org/officeDocument/2006/relationships/image" Target="../media/image220.png"/><Relationship Id="rId40" Type="http://schemas.openxmlformats.org/officeDocument/2006/relationships/image" Target="../media/image223.png"/><Relationship Id="rId5" Type="http://schemas.openxmlformats.org/officeDocument/2006/relationships/image" Target="../media/image188.png"/><Relationship Id="rId15" Type="http://schemas.openxmlformats.org/officeDocument/2006/relationships/image" Target="../media/image198.png"/><Relationship Id="rId23" Type="http://schemas.openxmlformats.org/officeDocument/2006/relationships/image" Target="../media/image206.png"/><Relationship Id="rId28" Type="http://schemas.openxmlformats.org/officeDocument/2006/relationships/image" Target="../media/image211.png"/><Relationship Id="rId36" Type="http://schemas.openxmlformats.org/officeDocument/2006/relationships/image" Target="../media/image219.jpeg"/><Relationship Id="rId10" Type="http://schemas.openxmlformats.org/officeDocument/2006/relationships/image" Target="../media/image193.png"/><Relationship Id="rId19" Type="http://schemas.openxmlformats.org/officeDocument/2006/relationships/image" Target="../media/image202.png"/><Relationship Id="rId31" Type="http://schemas.openxmlformats.org/officeDocument/2006/relationships/image" Target="../media/image214.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97.png"/><Relationship Id="rId22" Type="http://schemas.openxmlformats.org/officeDocument/2006/relationships/image" Target="../media/image205.png"/><Relationship Id="rId27" Type="http://schemas.openxmlformats.org/officeDocument/2006/relationships/image" Target="../media/image210.png"/><Relationship Id="rId30" Type="http://schemas.openxmlformats.org/officeDocument/2006/relationships/image" Target="../media/image213.png"/><Relationship Id="rId35" Type="http://schemas.openxmlformats.org/officeDocument/2006/relationships/image" Target="../media/image218.png"/><Relationship Id="rId8" Type="http://schemas.openxmlformats.org/officeDocument/2006/relationships/image" Target="../media/image191.png"/><Relationship Id="rId3" Type="http://schemas.openxmlformats.org/officeDocument/2006/relationships/image" Target="../media/image186.jpeg"/><Relationship Id="rId12" Type="http://schemas.openxmlformats.org/officeDocument/2006/relationships/image" Target="../media/image195.png"/><Relationship Id="rId17" Type="http://schemas.openxmlformats.org/officeDocument/2006/relationships/image" Target="../media/image200.png"/><Relationship Id="rId25" Type="http://schemas.openxmlformats.org/officeDocument/2006/relationships/image" Target="../media/image208.png"/><Relationship Id="rId33" Type="http://schemas.openxmlformats.org/officeDocument/2006/relationships/image" Target="../media/image216.png"/><Relationship Id="rId38" Type="http://schemas.openxmlformats.org/officeDocument/2006/relationships/image" Target="../media/image221.png"/></Relationships>
</file>

<file path=ppt/slides/_rels/slide5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134.emf"/><Relationship Id="rId4" Type="http://schemas.openxmlformats.org/officeDocument/2006/relationships/image" Target="../media/image133.emf"/></Relationships>
</file>

<file path=ppt/slides/_rels/slide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png"/><Relationship Id="rId9"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14823" y="1905196"/>
            <a:ext cx="6751451" cy="1092699"/>
          </a:xfrm>
        </p:spPr>
        <p:txBody>
          <a:bodyPr>
            <a:normAutofit/>
          </a:bodyPr>
          <a:lstStyle/>
          <a:p>
            <a:r>
              <a:rPr lang="en-US" dirty="0"/>
              <a:t>University Workshop Series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14823" y="2841843"/>
            <a:ext cx="8801100" cy="416490"/>
          </a:xfrm>
        </p:spPr>
        <p:txBody>
          <a:bodyPr>
            <a:normAutofit lnSpcReduction="10000"/>
          </a:bodyPr>
          <a:lstStyle/>
          <a:p>
            <a:r>
              <a:rPr lang="en-US" dirty="0"/>
              <a:t>Power Platform and AI Builder</a:t>
            </a:r>
          </a:p>
        </p:txBody>
      </p:sp>
      <p:sp>
        <p:nvSpPr>
          <p:cNvPr id="4" name="Text Placeholder 2">
            <a:extLst>
              <a:ext uri="{FF2B5EF4-FFF2-40B4-BE49-F238E27FC236}">
                <a16:creationId xmlns:a16="http://schemas.microsoft.com/office/drawing/2014/main" id="{7070B6E7-1976-6F42-BCC5-EDAE8DE682B2}"/>
              </a:ext>
            </a:extLst>
          </p:cNvPr>
          <p:cNvSpPr txBox="1">
            <a:spLocks/>
          </p:cNvSpPr>
          <p:nvPr/>
        </p:nvSpPr>
        <p:spPr>
          <a:xfrm>
            <a:off x="714823" y="3288084"/>
            <a:ext cx="8801100" cy="41649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b="1" dirty="0"/>
              <a:t>Glendon Thaiw</a:t>
            </a:r>
            <a:r>
              <a:rPr lang="en-SG" sz="1800"/>
              <a:t>, Technology </a:t>
            </a:r>
            <a:r>
              <a:rPr lang="en-SG" sz="1800" dirty="0"/>
              <a:t>Specialist (Azure &amp; </a:t>
            </a:r>
            <a:r>
              <a:rPr lang="en-SG" sz="1800" dirty="0" err="1"/>
              <a:t>Bizapps</a:t>
            </a:r>
            <a:r>
              <a:rPr lang="en-SG" sz="1800" dirty="0"/>
              <a:t>)</a:t>
            </a:r>
          </a:p>
        </p:txBody>
      </p:sp>
    </p:spTree>
    <p:extLst>
      <p:ext uri="{BB962C8B-B14F-4D97-AF65-F5344CB8AC3E}">
        <p14:creationId xmlns:p14="http://schemas.microsoft.com/office/powerpoint/2010/main" val="27767458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8001A872-C733-4DAB-8B69-3D8CAAD03382}"/>
              </a:ext>
              <a:ext uri="{C183D7F6-B498-43B3-948B-1728B52AA6E4}">
                <adec:decorative xmlns:adec="http://schemas.microsoft.com/office/drawing/2017/decorative" val="1"/>
              </a:ext>
            </a:extLst>
          </p:cNvPr>
          <p:cNvCxnSpPr>
            <a:cxnSpLocks/>
          </p:cNvCxnSpPr>
          <p:nvPr/>
        </p:nvCxnSpPr>
        <p:spPr>
          <a:xfrm>
            <a:off x="865" y="5716747"/>
            <a:ext cx="11605137" cy="0"/>
          </a:xfrm>
          <a:prstGeom prst="line">
            <a:avLst/>
          </a:prstGeom>
          <a:noFill/>
          <a:ln w="25400" cap="rnd">
            <a:solidFill>
              <a:schemeClr val="tx1"/>
            </a:solidFill>
            <a:prstDash val="solid"/>
            <a:round/>
            <a:tailEnd type="arrow" w="lg" len="sm"/>
          </a:ln>
        </p:spPr>
      </p:cxnSp>
      <p:sp>
        <p:nvSpPr>
          <p:cNvPr id="5" name="Title 4">
            <a:extLst>
              <a:ext uri="{FF2B5EF4-FFF2-40B4-BE49-F238E27FC236}">
                <a16:creationId xmlns:a16="http://schemas.microsoft.com/office/drawing/2014/main" id="{04AE1215-4868-4AC0-9934-56D822EB2592}"/>
              </a:ext>
            </a:extLst>
          </p:cNvPr>
          <p:cNvSpPr>
            <a:spLocks noGrp="1"/>
          </p:cNvSpPr>
          <p:nvPr>
            <p:ph type="title"/>
          </p:nvPr>
        </p:nvSpPr>
        <p:spPr>
          <a:xfrm>
            <a:off x="589044" y="457622"/>
            <a:ext cx="11016957" cy="1169551"/>
          </a:xfrm>
        </p:spPr>
        <p:txBody>
          <a:bodyPr/>
          <a:lstStyle/>
          <a:p>
            <a:r>
              <a:rPr lang="en-US"/>
              <a:t>Unlock more with Microsoft Power Apps</a:t>
            </a:r>
            <a:br>
              <a:rPr lang="en-US"/>
            </a:br>
            <a:r>
              <a:rPr lang="en-US" sz="2000"/>
              <a:t>Power Apps combines a simple visual approach with advanced tools, making it easier for everyone </a:t>
            </a:r>
            <a:br>
              <a:rPr lang="en-US" sz="2000"/>
            </a:br>
            <a:r>
              <a:rPr lang="en-US" sz="2000"/>
              <a:t>to build better apps more efficiently</a:t>
            </a:r>
          </a:p>
        </p:txBody>
      </p:sp>
      <p:grpSp>
        <p:nvGrpSpPr>
          <p:cNvPr id="7" name="Group 6" descr="Get to better solutions faster&#10;Enable employees to build and launch &#10;their own apps to address their own business challenges – with nothing to &#10;slow them down&#10;">
            <a:extLst>
              <a:ext uri="{FF2B5EF4-FFF2-40B4-BE49-F238E27FC236}">
                <a16:creationId xmlns:a16="http://schemas.microsoft.com/office/drawing/2014/main" id="{9BECCD12-ACCC-40F5-895E-A15172B0A71B}"/>
              </a:ext>
            </a:extLst>
          </p:cNvPr>
          <p:cNvGrpSpPr/>
          <p:nvPr/>
        </p:nvGrpSpPr>
        <p:grpSpPr>
          <a:xfrm>
            <a:off x="941956" y="2094586"/>
            <a:ext cx="2925665" cy="2056831"/>
            <a:chOff x="941224" y="2094396"/>
            <a:chExt cx="2926080" cy="2057123"/>
          </a:xfrm>
        </p:grpSpPr>
        <p:sp>
          <p:nvSpPr>
            <p:cNvPr id="42" name="Oval 41">
              <a:extLst>
                <a:ext uri="{FF2B5EF4-FFF2-40B4-BE49-F238E27FC236}">
                  <a16:creationId xmlns:a16="http://schemas.microsoft.com/office/drawing/2014/main" id="{092A4A51-FEF8-4D6B-9A32-C95504EE04F2}"/>
                </a:ext>
              </a:extLst>
            </p:cNvPr>
            <p:cNvSpPr/>
            <p:nvPr/>
          </p:nvSpPr>
          <p:spPr bwMode="auto">
            <a:xfrm>
              <a:off x="1648820"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B6BE113-FDBD-45E8-96B0-EB7F2EFE74EC}"/>
                </a:ext>
              </a:extLst>
            </p:cNvPr>
            <p:cNvSpPr/>
            <p:nvPr/>
          </p:nvSpPr>
          <p:spPr bwMode="auto">
            <a:xfrm>
              <a:off x="941224"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777091">
                <a:spcAft>
                  <a:spcPts val="600"/>
                </a:spcAft>
                <a:defRPr/>
              </a:pPr>
              <a:r>
                <a:rPr lang="en-US" sz="1600" kern="0">
                  <a:solidFill>
                    <a:srgbClr val="000000"/>
                  </a:solidFill>
                  <a:latin typeface="Segoe UI Semibold"/>
                  <a:cs typeface="Segoe UI" pitchFamily="34" charset="0"/>
                </a:rPr>
                <a:t>Get to better solutions faster</a:t>
              </a:r>
            </a:p>
            <a:p>
              <a:pPr algn="ctr" defTabSz="777091">
                <a:spcAft>
                  <a:spcPts val="600"/>
                </a:spcAft>
                <a:defRPr/>
              </a:pPr>
              <a:r>
                <a:rPr lang="en-US" sz="1200" kern="0">
                  <a:gradFill>
                    <a:gsLst>
                      <a:gs pos="100000">
                        <a:srgbClr val="000000"/>
                      </a:gs>
                      <a:gs pos="0">
                        <a:srgbClr val="000000"/>
                      </a:gs>
                    </a:gsLst>
                    <a:lin ang="2700000" scaled="1"/>
                  </a:gradFill>
                  <a:latin typeface="Segoe UI"/>
                  <a:cs typeface="Segoe UI" pitchFamily="34" charset="0"/>
                </a:rPr>
                <a:t>Enable employees to build and launch </a:t>
              </a:r>
              <a:br>
                <a:rPr lang="en-US" sz="1200" kern="0">
                  <a:gradFill>
                    <a:gsLst>
                      <a:gs pos="100000">
                        <a:srgbClr val="000000"/>
                      </a:gs>
                      <a:gs pos="0">
                        <a:srgbClr val="000000"/>
                      </a:gs>
                    </a:gsLst>
                    <a:lin ang="2700000" scaled="1"/>
                  </a:gradFill>
                  <a:latin typeface="Segoe UI"/>
                  <a:cs typeface="Segoe UI" pitchFamily="34" charset="0"/>
                </a:rPr>
              </a:br>
              <a:r>
                <a:rPr lang="en-US" sz="1200" kern="0">
                  <a:gradFill>
                    <a:gsLst>
                      <a:gs pos="100000">
                        <a:srgbClr val="000000"/>
                      </a:gs>
                      <a:gs pos="0">
                        <a:srgbClr val="000000"/>
                      </a:gs>
                    </a:gsLst>
                    <a:lin ang="2700000" scaled="1"/>
                  </a:gradFill>
                  <a:latin typeface="Segoe UI"/>
                  <a:cs typeface="Segoe UI" pitchFamily="34" charset="0"/>
                </a:rPr>
                <a:t>their own apps to address their own business challenges – with nothing to </a:t>
              </a:r>
              <a:br>
                <a:rPr lang="en-US" sz="1200" kern="0">
                  <a:gradFill>
                    <a:gsLst>
                      <a:gs pos="100000">
                        <a:srgbClr val="000000"/>
                      </a:gs>
                      <a:gs pos="0">
                        <a:srgbClr val="000000"/>
                      </a:gs>
                    </a:gsLst>
                    <a:lin ang="2700000" scaled="1"/>
                  </a:gradFill>
                  <a:latin typeface="Segoe UI"/>
                  <a:cs typeface="Segoe UI" pitchFamily="34" charset="0"/>
                </a:rPr>
              </a:br>
              <a:r>
                <a:rPr lang="en-US" sz="1200" kern="0">
                  <a:gradFill>
                    <a:gsLst>
                      <a:gs pos="100000">
                        <a:srgbClr val="000000"/>
                      </a:gs>
                      <a:gs pos="0">
                        <a:srgbClr val="000000"/>
                      </a:gs>
                    </a:gsLst>
                    <a:lin ang="2700000" scaled="1"/>
                  </a:gradFill>
                  <a:latin typeface="Segoe UI"/>
                  <a:cs typeface="Segoe UI" pitchFamily="34" charset="0"/>
                </a:rPr>
                <a:t>slow them down</a:t>
              </a:r>
            </a:p>
            <a:p>
              <a:pPr algn="ctr" defTabSz="777091">
                <a:spcAft>
                  <a:spcPts val="600"/>
                </a:spcAft>
                <a:defRPr/>
              </a:pPr>
              <a:endParaRPr lang="en-US" sz="1600" kern="0">
                <a:gradFill>
                  <a:gsLst>
                    <a:gs pos="100000">
                      <a:srgbClr val="742774"/>
                    </a:gs>
                    <a:gs pos="0">
                      <a:srgbClr val="742774"/>
                    </a:gs>
                  </a:gsLst>
                  <a:lin ang="2700000" scaled="1"/>
                </a:gradFill>
                <a:latin typeface="Segoe UI Semibold"/>
                <a:cs typeface="Segoe UI" pitchFamily="34" charset="0"/>
              </a:endParaRPr>
            </a:p>
          </p:txBody>
        </p:sp>
        <p:grpSp>
          <p:nvGrpSpPr>
            <p:cNvPr id="49" name="Group 48">
              <a:extLst>
                <a:ext uri="{FF2B5EF4-FFF2-40B4-BE49-F238E27FC236}">
                  <a16:creationId xmlns:a16="http://schemas.microsoft.com/office/drawing/2014/main" id="{689CBE05-6E44-4CCF-87F1-B8AE11D9634E}"/>
                </a:ext>
              </a:extLst>
            </p:cNvPr>
            <p:cNvGrpSpPr/>
            <p:nvPr/>
          </p:nvGrpSpPr>
          <p:grpSpPr>
            <a:xfrm>
              <a:off x="2066011" y="2514902"/>
              <a:ext cx="676507" cy="669876"/>
              <a:chOff x="599902" y="4800950"/>
              <a:chExt cx="536745" cy="531484"/>
            </a:xfrm>
          </p:grpSpPr>
          <p:sp>
            <p:nvSpPr>
              <p:cNvPr id="50" name="Freeform 970">
                <a:extLst>
                  <a:ext uri="{FF2B5EF4-FFF2-40B4-BE49-F238E27FC236}">
                    <a16:creationId xmlns:a16="http://schemas.microsoft.com/office/drawing/2014/main" id="{A8A60BD5-BAB6-4881-8952-35C145C21868}"/>
                  </a:ext>
                </a:extLst>
              </p:cNvPr>
              <p:cNvSpPr>
                <a:spLocks/>
              </p:cNvSpPr>
              <p:nvPr/>
            </p:nvSpPr>
            <p:spPr bwMode="auto">
              <a:xfrm>
                <a:off x="726195" y="4853572"/>
                <a:ext cx="368354" cy="347305"/>
              </a:xfrm>
              <a:custGeom>
                <a:avLst/>
                <a:gdLst>
                  <a:gd name="T0" fmla="*/ 6 w 70"/>
                  <a:gd name="T1" fmla="*/ 66 h 66"/>
                  <a:gd name="T2" fmla="*/ 0 w 70"/>
                  <a:gd name="T3" fmla="*/ 63 h 66"/>
                  <a:gd name="T4" fmla="*/ 17 w 70"/>
                  <a:gd name="T5" fmla="*/ 25 h 66"/>
                  <a:gd name="T6" fmla="*/ 52 w 70"/>
                  <a:gd name="T7" fmla="*/ 35 h 66"/>
                  <a:gd name="T8" fmla="*/ 63 w 70"/>
                  <a:gd name="T9" fmla="*/ 0 h 66"/>
                  <a:gd name="T10" fmla="*/ 70 w 70"/>
                  <a:gd name="T11" fmla="*/ 2 h 66"/>
                  <a:gd name="T12" fmla="*/ 56 w 70"/>
                  <a:gd name="T13" fmla="*/ 43 h 66"/>
                  <a:gd name="T14" fmla="*/ 20 w 70"/>
                  <a:gd name="T15" fmla="*/ 33 h 66"/>
                  <a:gd name="T16" fmla="*/ 6 w 70"/>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6">
                    <a:moveTo>
                      <a:pt x="6" y="66"/>
                    </a:moveTo>
                    <a:lnTo>
                      <a:pt x="0" y="63"/>
                    </a:lnTo>
                    <a:lnTo>
                      <a:pt x="17" y="25"/>
                    </a:lnTo>
                    <a:lnTo>
                      <a:pt x="52" y="35"/>
                    </a:lnTo>
                    <a:lnTo>
                      <a:pt x="63" y="0"/>
                    </a:lnTo>
                    <a:lnTo>
                      <a:pt x="70" y="2"/>
                    </a:lnTo>
                    <a:lnTo>
                      <a:pt x="56" y="43"/>
                    </a:lnTo>
                    <a:lnTo>
                      <a:pt x="20" y="33"/>
                    </a:lnTo>
                    <a:lnTo>
                      <a:pt x="6" y="66"/>
                    </a:lnTo>
                    <a:close/>
                  </a:path>
                </a:pathLst>
              </a:custGeom>
              <a:solidFill>
                <a:srgbClr val="191919"/>
              </a:solidFill>
              <a:ln>
                <a:noFill/>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1" name="Oval 1029">
                <a:extLst>
                  <a:ext uri="{FF2B5EF4-FFF2-40B4-BE49-F238E27FC236}">
                    <a16:creationId xmlns:a16="http://schemas.microsoft.com/office/drawing/2014/main" id="{C9CF54FA-6DF8-4419-BB0C-176858207EAE}"/>
                  </a:ext>
                </a:extLst>
              </p:cNvPr>
              <p:cNvSpPr>
                <a:spLocks noChangeArrowheads="1"/>
              </p:cNvSpPr>
              <p:nvPr/>
            </p:nvSpPr>
            <p:spPr bwMode="auto">
              <a:xfrm>
                <a:off x="1026139" y="4806211"/>
                <a:ext cx="9998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2" name="Freeform 1041">
                <a:extLst>
                  <a:ext uri="{FF2B5EF4-FFF2-40B4-BE49-F238E27FC236}">
                    <a16:creationId xmlns:a16="http://schemas.microsoft.com/office/drawing/2014/main" id="{FB801BCF-00CD-4D65-AE43-67FCFF4823D6}"/>
                  </a:ext>
                </a:extLst>
              </p:cNvPr>
              <p:cNvSpPr>
                <a:spLocks/>
              </p:cNvSpPr>
              <p:nvPr/>
            </p:nvSpPr>
            <p:spPr bwMode="auto">
              <a:xfrm>
                <a:off x="599902" y="4800950"/>
                <a:ext cx="536745" cy="531484"/>
              </a:xfrm>
              <a:custGeom>
                <a:avLst/>
                <a:gdLst>
                  <a:gd name="T0" fmla="*/ 6 w 102"/>
                  <a:gd name="T1" fmla="*/ 95 h 101"/>
                  <a:gd name="T2" fmla="*/ 6 w 102"/>
                  <a:gd name="T3" fmla="*/ 0 h 101"/>
                  <a:gd name="T4" fmla="*/ 0 w 102"/>
                  <a:gd name="T5" fmla="*/ 0 h 101"/>
                  <a:gd name="T6" fmla="*/ 0 w 102"/>
                  <a:gd name="T7" fmla="*/ 101 h 101"/>
                  <a:gd name="T8" fmla="*/ 102 w 102"/>
                  <a:gd name="T9" fmla="*/ 101 h 101"/>
                  <a:gd name="T10" fmla="*/ 102 w 102"/>
                  <a:gd name="T11" fmla="*/ 95 h 101"/>
                  <a:gd name="T12" fmla="*/ 6 w 102"/>
                  <a:gd name="T13" fmla="*/ 95 h 101"/>
                </a:gdLst>
                <a:ahLst/>
                <a:cxnLst>
                  <a:cxn ang="0">
                    <a:pos x="T0" y="T1"/>
                  </a:cxn>
                  <a:cxn ang="0">
                    <a:pos x="T2" y="T3"/>
                  </a:cxn>
                  <a:cxn ang="0">
                    <a:pos x="T4" y="T5"/>
                  </a:cxn>
                  <a:cxn ang="0">
                    <a:pos x="T6" y="T7"/>
                  </a:cxn>
                  <a:cxn ang="0">
                    <a:pos x="T8" y="T9"/>
                  </a:cxn>
                  <a:cxn ang="0">
                    <a:pos x="T10" y="T11"/>
                  </a:cxn>
                  <a:cxn ang="0">
                    <a:pos x="T12" y="T13"/>
                  </a:cxn>
                </a:cxnLst>
                <a:rect l="0" t="0" r="r" b="b"/>
                <a:pathLst>
                  <a:path w="102" h="101">
                    <a:moveTo>
                      <a:pt x="6" y="95"/>
                    </a:moveTo>
                    <a:lnTo>
                      <a:pt x="6" y="0"/>
                    </a:lnTo>
                    <a:lnTo>
                      <a:pt x="0" y="0"/>
                    </a:lnTo>
                    <a:lnTo>
                      <a:pt x="0" y="101"/>
                    </a:lnTo>
                    <a:lnTo>
                      <a:pt x="102" y="101"/>
                    </a:lnTo>
                    <a:lnTo>
                      <a:pt x="102" y="95"/>
                    </a:lnTo>
                    <a:lnTo>
                      <a:pt x="6" y="95"/>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3" name="Oval 1048">
                <a:extLst>
                  <a:ext uri="{FF2B5EF4-FFF2-40B4-BE49-F238E27FC236}">
                    <a16:creationId xmlns:a16="http://schemas.microsoft.com/office/drawing/2014/main" id="{2344D020-22D4-4C63-AF5E-44724E662C69}"/>
                  </a:ext>
                </a:extLst>
              </p:cNvPr>
              <p:cNvSpPr>
                <a:spLocks noChangeArrowheads="1"/>
              </p:cNvSpPr>
              <p:nvPr/>
            </p:nvSpPr>
            <p:spPr bwMode="auto">
              <a:xfrm>
                <a:off x="689358" y="5142991"/>
                <a:ext cx="10524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4" name="Oval 1049">
                <a:extLst>
                  <a:ext uri="{FF2B5EF4-FFF2-40B4-BE49-F238E27FC236}">
                    <a16:creationId xmlns:a16="http://schemas.microsoft.com/office/drawing/2014/main" id="{8DDDD99B-C176-4C6F-9CEE-DD8CA768514E}"/>
                  </a:ext>
                </a:extLst>
              </p:cNvPr>
              <p:cNvSpPr>
                <a:spLocks noChangeArrowheads="1"/>
              </p:cNvSpPr>
              <p:nvPr/>
            </p:nvSpPr>
            <p:spPr bwMode="auto">
              <a:xfrm>
                <a:off x="773553" y="4958816"/>
                <a:ext cx="9998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5" name="Oval 1050">
                <a:extLst>
                  <a:ext uri="{FF2B5EF4-FFF2-40B4-BE49-F238E27FC236}">
                    <a16:creationId xmlns:a16="http://schemas.microsoft.com/office/drawing/2014/main" id="{E36E0383-257C-4A1A-A65F-05EE3C69E9F4}"/>
                  </a:ext>
                </a:extLst>
              </p:cNvPr>
              <p:cNvSpPr>
                <a:spLocks noChangeArrowheads="1"/>
              </p:cNvSpPr>
              <p:nvPr/>
            </p:nvSpPr>
            <p:spPr bwMode="auto">
              <a:xfrm>
                <a:off x="957732" y="5006174"/>
                <a:ext cx="9998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grpSp>
      </p:grpSp>
      <p:grpSp>
        <p:nvGrpSpPr>
          <p:cNvPr id="8" name="Group 7" descr="Make better use of resources&#10;Free up limited pro dev resources and enable them to work faster on mission critical apps and enterprise wide solutions&#10;">
            <a:extLst>
              <a:ext uri="{FF2B5EF4-FFF2-40B4-BE49-F238E27FC236}">
                <a16:creationId xmlns:a16="http://schemas.microsoft.com/office/drawing/2014/main" id="{C3C0EBBE-73E0-4C99-A83C-6162950B8112}"/>
              </a:ext>
            </a:extLst>
          </p:cNvPr>
          <p:cNvGrpSpPr/>
          <p:nvPr/>
        </p:nvGrpSpPr>
        <p:grpSpPr>
          <a:xfrm>
            <a:off x="4633168" y="2094586"/>
            <a:ext cx="2925665" cy="2056831"/>
            <a:chOff x="4632960" y="2094396"/>
            <a:chExt cx="2926080" cy="2057123"/>
          </a:xfrm>
        </p:grpSpPr>
        <p:sp>
          <p:nvSpPr>
            <p:cNvPr id="46" name="Oval 45">
              <a:extLst>
                <a:ext uri="{FF2B5EF4-FFF2-40B4-BE49-F238E27FC236}">
                  <a16:creationId xmlns:a16="http://schemas.microsoft.com/office/drawing/2014/main" id="{137E92F9-1740-4845-98CC-3AFA6446A117}"/>
                </a:ext>
              </a:extLst>
            </p:cNvPr>
            <p:cNvSpPr/>
            <p:nvPr/>
          </p:nvSpPr>
          <p:spPr bwMode="auto">
            <a:xfrm>
              <a:off x="5340556"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A2E5CDA-CE6A-4EAE-BA12-2608ADE2ADF7}"/>
                </a:ext>
              </a:extLst>
            </p:cNvPr>
            <p:cNvSpPr/>
            <p:nvPr/>
          </p:nvSpPr>
          <p:spPr bwMode="auto">
            <a:xfrm>
              <a:off x="4632960"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777091">
                <a:spcAft>
                  <a:spcPts val="600"/>
                </a:spcAft>
                <a:defRPr/>
              </a:pPr>
              <a:r>
                <a:rPr lang="en-US" sz="1600" kern="0">
                  <a:solidFill>
                    <a:srgbClr val="000000"/>
                  </a:solidFill>
                  <a:latin typeface="Segoe UI Semibold"/>
                  <a:cs typeface="Segoe UI" pitchFamily="34" charset="0"/>
                </a:rPr>
                <a:t>Make better use of resources</a:t>
              </a:r>
            </a:p>
            <a:p>
              <a:pPr algn="ctr" defTabSz="777091">
                <a:spcAft>
                  <a:spcPts val="600"/>
                </a:spcAft>
                <a:defRPr/>
              </a:pPr>
              <a:r>
                <a:rPr lang="en-US" sz="1200" kern="0">
                  <a:gradFill>
                    <a:gsLst>
                      <a:gs pos="100000">
                        <a:srgbClr val="000000"/>
                      </a:gs>
                      <a:gs pos="0">
                        <a:srgbClr val="000000"/>
                      </a:gs>
                    </a:gsLst>
                    <a:lin ang="2700000" scaled="1"/>
                  </a:gradFill>
                  <a:latin typeface="Segoe UI"/>
                  <a:cs typeface="Segoe UI" pitchFamily="34" charset="0"/>
                </a:rPr>
                <a:t>Free up limited pro dev resources and enable them to work faster on mission critical apps and enterprise wide solutions</a:t>
              </a:r>
              <a:endParaRPr lang="en-US" sz="1600" kern="0">
                <a:gradFill>
                  <a:gsLst>
                    <a:gs pos="100000">
                      <a:srgbClr val="742774"/>
                    </a:gs>
                    <a:gs pos="0">
                      <a:srgbClr val="742774"/>
                    </a:gs>
                  </a:gsLst>
                  <a:lin ang="2700000" scaled="1"/>
                </a:gradFill>
                <a:latin typeface="Segoe UI Semibold"/>
                <a:cs typeface="Segoe UI" pitchFamily="34" charset="0"/>
              </a:endParaRPr>
            </a:p>
          </p:txBody>
        </p:sp>
        <p:grpSp>
          <p:nvGrpSpPr>
            <p:cNvPr id="56" name="Group 80">
              <a:extLst>
                <a:ext uri="{FF2B5EF4-FFF2-40B4-BE49-F238E27FC236}">
                  <a16:creationId xmlns:a16="http://schemas.microsoft.com/office/drawing/2014/main" id="{659D27D1-A413-4669-A3C0-47552D72DBDB}"/>
                </a:ext>
              </a:extLst>
            </p:cNvPr>
            <p:cNvGrpSpPr>
              <a:grpSpLocks noChangeAspect="1"/>
            </p:cNvGrpSpPr>
            <p:nvPr/>
          </p:nvGrpSpPr>
          <p:grpSpPr bwMode="auto">
            <a:xfrm>
              <a:off x="5651264" y="2587234"/>
              <a:ext cx="889473" cy="525213"/>
              <a:chOff x="695" y="1513"/>
              <a:chExt cx="210" cy="124"/>
            </a:xfrm>
            <a:solidFill>
              <a:srgbClr val="75757A"/>
            </a:solidFill>
          </p:grpSpPr>
          <p:sp>
            <p:nvSpPr>
              <p:cNvPr id="57" name="Freeform 81">
                <a:extLst>
                  <a:ext uri="{FF2B5EF4-FFF2-40B4-BE49-F238E27FC236}">
                    <a16:creationId xmlns:a16="http://schemas.microsoft.com/office/drawing/2014/main" id="{4977A937-161D-4157-9349-47725E890F8E}"/>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58" name="Freeform 82">
                <a:extLst>
                  <a:ext uri="{FF2B5EF4-FFF2-40B4-BE49-F238E27FC236}">
                    <a16:creationId xmlns:a16="http://schemas.microsoft.com/office/drawing/2014/main" id="{B30330C5-1ACC-4B0E-AD02-5889EDB39472}"/>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191919"/>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59" name="Freeform 83">
                <a:extLst>
                  <a:ext uri="{FF2B5EF4-FFF2-40B4-BE49-F238E27FC236}">
                    <a16:creationId xmlns:a16="http://schemas.microsoft.com/office/drawing/2014/main" id="{3264AB6D-262A-48D3-AF27-8F6901D92AC8}"/>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rgbClr val="D59DFF"/>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60" name="Freeform 84">
                <a:extLst>
                  <a:ext uri="{FF2B5EF4-FFF2-40B4-BE49-F238E27FC236}">
                    <a16:creationId xmlns:a16="http://schemas.microsoft.com/office/drawing/2014/main" id="{5662CC2B-B01B-4B9A-94CF-FF12FE0A75CA}"/>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rgbClr val="D59DFF"/>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61" name="Freeform 85">
                <a:extLst>
                  <a:ext uri="{FF2B5EF4-FFF2-40B4-BE49-F238E27FC236}">
                    <a16:creationId xmlns:a16="http://schemas.microsoft.com/office/drawing/2014/main" id="{2989BDDF-85A9-457D-AD74-6C3B2C57E4F7}"/>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191919"/>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62" name="Freeform 86">
                <a:extLst>
                  <a:ext uri="{FF2B5EF4-FFF2-40B4-BE49-F238E27FC236}">
                    <a16:creationId xmlns:a16="http://schemas.microsoft.com/office/drawing/2014/main" id="{A3BE2049-30F8-4ACE-95B9-DADE9AD3A5F4}"/>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grpSp>
      </p:grpSp>
      <p:grpSp>
        <p:nvGrpSpPr>
          <p:cNvPr id="67" name="Group 66" descr="Optimize existing investments&#10;Build apps that integrate seamlessly with your Office 365, Dynamics 365 and Azure tools and data&#10;">
            <a:extLst>
              <a:ext uri="{FF2B5EF4-FFF2-40B4-BE49-F238E27FC236}">
                <a16:creationId xmlns:a16="http://schemas.microsoft.com/office/drawing/2014/main" id="{347C3CE7-2A95-49A7-9836-B913FD5E1227}"/>
              </a:ext>
            </a:extLst>
          </p:cNvPr>
          <p:cNvGrpSpPr/>
          <p:nvPr/>
        </p:nvGrpSpPr>
        <p:grpSpPr>
          <a:xfrm>
            <a:off x="8324380" y="2094586"/>
            <a:ext cx="2925665" cy="2056791"/>
            <a:chOff x="8324696" y="2094396"/>
            <a:chExt cx="2926080" cy="2057083"/>
          </a:xfrm>
        </p:grpSpPr>
        <p:sp>
          <p:nvSpPr>
            <p:cNvPr id="45" name="Oval 44">
              <a:extLst>
                <a:ext uri="{FF2B5EF4-FFF2-40B4-BE49-F238E27FC236}">
                  <a16:creationId xmlns:a16="http://schemas.microsoft.com/office/drawing/2014/main" id="{13EFC2CF-0BFB-4F27-BA44-3419DA893B5D}"/>
                </a:ext>
              </a:extLst>
            </p:cNvPr>
            <p:cNvSpPr/>
            <p:nvPr/>
          </p:nvSpPr>
          <p:spPr bwMode="auto">
            <a:xfrm>
              <a:off x="9032292"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AC0774C7-9261-467E-AACB-98E4E2351BB7}"/>
                </a:ext>
              </a:extLst>
            </p:cNvPr>
            <p:cNvSpPr/>
            <p:nvPr/>
          </p:nvSpPr>
          <p:spPr bwMode="auto">
            <a:xfrm>
              <a:off x="8324696" y="3876857"/>
              <a:ext cx="2926080" cy="2746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777091">
                <a:spcAft>
                  <a:spcPts val="600"/>
                </a:spcAft>
                <a:defRPr/>
              </a:pPr>
              <a:r>
                <a:rPr lang="en-US" sz="1600" kern="0">
                  <a:solidFill>
                    <a:srgbClr val="000000"/>
                  </a:solidFill>
                  <a:latin typeface="Segoe UI Semibold"/>
                  <a:cs typeface="Segoe UI" pitchFamily="34" charset="0"/>
                </a:rPr>
                <a:t>Optimize existing investments</a:t>
              </a:r>
            </a:p>
            <a:p>
              <a:pPr algn="ctr" defTabSz="777091">
                <a:spcAft>
                  <a:spcPts val="600"/>
                </a:spcAft>
                <a:defRPr/>
              </a:pPr>
              <a:r>
                <a:rPr lang="en-US" sz="1200" kern="0">
                  <a:gradFill>
                    <a:gsLst>
                      <a:gs pos="100000">
                        <a:srgbClr val="000000"/>
                      </a:gs>
                      <a:gs pos="0">
                        <a:srgbClr val="000000"/>
                      </a:gs>
                    </a:gsLst>
                    <a:lin ang="2700000" scaled="1"/>
                  </a:gradFill>
                  <a:latin typeface="Segoe UI"/>
                  <a:cs typeface="Segoe UI" pitchFamily="34" charset="0"/>
                </a:rPr>
                <a:t>Build apps that integrate seamlessly with your Office 365, Dynamics 365 and Azure tools and data</a:t>
              </a:r>
            </a:p>
          </p:txBody>
        </p:sp>
        <p:grpSp>
          <p:nvGrpSpPr>
            <p:cNvPr id="63" name="Group 62">
              <a:extLst>
                <a:ext uri="{FF2B5EF4-FFF2-40B4-BE49-F238E27FC236}">
                  <a16:creationId xmlns:a16="http://schemas.microsoft.com/office/drawing/2014/main" id="{7D29B01A-B40F-4E46-BD97-B9FE3DDC5C51}"/>
                </a:ext>
              </a:extLst>
            </p:cNvPr>
            <p:cNvGrpSpPr/>
            <p:nvPr/>
          </p:nvGrpSpPr>
          <p:grpSpPr>
            <a:xfrm>
              <a:off x="9383623" y="2518218"/>
              <a:ext cx="808226" cy="663245"/>
              <a:chOff x="736483" y="2209621"/>
              <a:chExt cx="472951" cy="388112"/>
            </a:xfrm>
          </p:grpSpPr>
          <p:sp>
            <p:nvSpPr>
              <p:cNvPr id="64" name="Freeform: Shape 63">
                <a:extLst>
                  <a:ext uri="{FF2B5EF4-FFF2-40B4-BE49-F238E27FC236}">
                    <a16:creationId xmlns:a16="http://schemas.microsoft.com/office/drawing/2014/main" id="{646269D3-7E8C-4DBF-A88E-A483390E7024}"/>
                  </a:ext>
                </a:extLst>
              </p:cNvPr>
              <p:cNvSpPr/>
              <p:nvPr/>
            </p:nvSpPr>
            <p:spPr bwMode="auto">
              <a:xfrm>
                <a:off x="736483" y="2231973"/>
                <a:ext cx="448018" cy="365760"/>
              </a:xfrm>
              <a:custGeom>
                <a:avLst/>
                <a:gdLst>
                  <a:gd name="connsiteX0" fmla="*/ 0 w 448018"/>
                  <a:gd name="connsiteY0" fmla="*/ 0 h 365760"/>
                  <a:gd name="connsiteX1" fmla="*/ 271666 w 448018"/>
                  <a:gd name="connsiteY1" fmla="*/ 0 h 365760"/>
                  <a:gd name="connsiteX2" fmla="*/ 271666 w 448018"/>
                  <a:gd name="connsiteY2" fmla="*/ 172693 h 365760"/>
                  <a:gd name="connsiteX3" fmla="*/ 448018 w 448018"/>
                  <a:gd name="connsiteY3" fmla="*/ 172693 h 365760"/>
                  <a:gd name="connsiteX4" fmla="*/ 448018 w 448018"/>
                  <a:gd name="connsiteY4" fmla="*/ 365760 h 365760"/>
                  <a:gd name="connsiteX5" fmla="*/ 228600 w 448018"/>
                  <a:gd name="connsiteY5" fmla="*/ 365760 h 365760"/>
                  <a:gd name="connsiteX6" fmla="*/ 228600 w 448018"/>
                  <a:gd name="connsiteY6" fmla="*/ 228600 h 365760"/>
                  <a:gd name="connsiteX7" fmla="*/ 0 w 448018"/>
                  <a:gd name="connsiteY7" fmla="*/ 22860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018" h="365760">
                    <a:moveTo>
                      <a:pt x="0" y="0"/>
                    </a:moveTo>
                    <a:lnTo>
                      <a:pt x="271666" y="0"/>
                    </a:lnTo>
                    <a:lnTo>
                      <a:pt x="271666" y="172693"/>
                    </a:lnTo>
                    <a:lnTo>
                      <a:pt x="448018" y="172693"/>
                    </a:lnTo>
                    <a:lnTo>
                      <a:pt x="448018" y="365760"/>
                    </a:lnTo>
                    <a:lnTo>
                      <a:pt x="228600" y="365760"/>
                    </a:lnTo>
                    <a:lnTo>
                      <a:pt x="228600" y="228600"/>
                    </a:lnTo>
                    <a:lnTo>
                      <a:pt x="0" y="228600"/>
                    </a:lnTo>
                    <a:close/>
                  </a:path>
                </a:pathLst>
              </a:cu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17">
                <a:extLst>
                  <a:ext uri="{FF2B5EF4-FFF2-40B4-BE49-F238E27FC236}">
                    <a16:creationId xmlns:a16="http://schemas.microsoft.com/office/drawing/2014/main" id="{2A3766D6-B9DB-45C0-B54F-2A5F9FCF8BD4}"/>
                  </a:ext>
                </a:extLst>
              </p:cNvPr>
              <p:cNvSpPr>
                <a:spLocks/>
              </p:cNvSpPr>
              <p:nvPr/>
            </p:nvSpPr>
            <p:spPr bwMode="auto">
              <a:xfrm rot="18900000" flipV="1">
                <a:off x="999024" y="2209621"/>
                <a:ext cx="210410" cy="187175"/>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66" name="Rectangle 65">
                <a:extLst>
                  <a:ext uri="{FF2B5EF4-FFF2-40B4-BE49-F238E27FC236}">
                    <a16:creationId xmlns:a16="http://schemas.microsoft.com/office/drawing/2014/main" id="{2A530D42-755C-4C5F-8759-C41E5C374DB4}"/>
                  </a:ext>
                </a:extLst>
              </p:cNvPr>
              <p:cNvSpPr/>
              <p:nvPr/>
            </p:nvSpPr>
            <p:spPr bwMode="auto">
              <a:xfrm>
                <a:off x="736483" y="2475262"/>
                <a:ext cx="207485" cy="122471"/>
              </a:xfrm>
              <a:prstGeom prst="rect">
                <a:avLst/>
              </a:prstGeom>
              <a:solidFill>
                <a:srgbClr val="D59D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91AC0A47-BA62-4852-B3AD-9346CFBCC9EF}"/>
              </a:ext>
            </a:extLst>
          </p:cNvPr>
          <p:cNvSpPr/>
          <p:nvPr/>
        </p:nvSpPr>
        <p:spPr>
          <a:xfrm>
            <a:off x="3997262" y="5531220"/>
            <a:ext cx="4197478" cy="374793"/>
          </a:xfrm>
          <a:prstGeom prst="rect">
            <a:avLst/>
          </a:prstGeom>
          <a:solidFill>
            <a:schemeClr val="bg1"/>
          </a:solidFill>
        </p:spPr>
        <p:txBody>
          <a:bodyPr wrap="none">
            <a:spAutoFit/>
          </a:bodyPr>
          <a:lstStyle/>
          <a:p>
            <a:pPr algn="ctr" defTabSz="914192">
              <a:defRPr/>
            </a:pPr>
            <a:r>
              <a:rPr lang="en-US" sz="1800" b="1">
                <a:gradFill>
                  <a:gsLst>
                    <a:gs pos="100000">
                      <a:srgbClr val="742774"/>
                    </a:gs>
                    <a:gs pos="0">
                      <a:srgbClr val="742774"/>
                    </a:gs>
                  </a:gsLst>
                  <a:lin ang="2700000" scaled="1"/>
                </a:gradFill>
                <a:latin typeface="Segoe UI Semibold" panose="020B0502040204020203" pitchFamily="34" charset="0"/>
                <a:cs typeface="Segoe UI Semibold" panose="020B0502040204020203" pitchFamily="34" charset="0"/>
              </a:rPr>
              <a:t>Drive business value and increase ROI</a:t>
            </a:r>
          </a:p>
        </p:txBody>
      </p:sp>
    </p:spTree>
    <p:extLst>
      <p:ext uri="{BB962C8B-B14F-4D97-AF65-F5344CB8AC3E}">
        <p14:creationId xmlns:p14="http://schemas.microsoft.com/office/powerpoint/2010/main" val="400430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4.375E-6 0 L 4.375E-6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250"/>
                                  </p:stCondLst>
                                  <p:childTnLst>
                                    <p:animMotion origin="layout" path="M 4.375E-6 0 L 4.375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42" presetClass="path" presetSubtype="0" decel="100000" fill="hold" nodeType="withEffect">
                                  <p:stCondLst>
                                    <p:cond delay="500"/>
                                  </p:stCondLst>
                                  <p:childTnLst>
                                    <p:animMotion origin="layout" path="M 4.375E-6 0 L 4.375E-6 0.03542 " pathEditMode="relative" rAng="0" ptsTypes="AA">
                                      <p:cBhvr>
                                        <p:cTn id="19" dur="700" spd="-100000" fill="hold"/>
                                        <p:tgtEl>
                                          <p:spTgt spid="67"/>
                                        </p:tgtEl>
                                        <p:attrNameLst>
                                          <p:attrName>ppt_x</p:attrName>
                                          <p:attrName>ppt_y</p:attrName>
                                        </p:attrNameLst>
                                      </p:cBhvr>
                                      <p:rCtr x="0" y="1759"/>
                                    </p:animMotion>
                                  </p:childTnLst>
                                </p:cTn>
                              </p:par>
                              <p:par>
                                <p:cTn id="20" presetID="22" presetClass="entr" presetSubtype="8"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0272EEB-BEF6-4154-A99A-9BB83035C34E}"/>
              </a:ext>
            </a:extLst>
          </p:cNvPr>
          <p:cNvSpPr txBox="1"/>
          <p:nvPr/>
        </p:nvSpPr>
        <p:spPr>
          <a:xfrm>
            <a:off x="7190840" y="2073967"/>
            <a:ext cx="4553530" cy="1303458"/>
          </a:xfrm>
          <a:prstGeom prst="rect">
            <a:avLst/>
          </a:prstGeom>
          <a:noFill/>
        </p:spPr>
        <p:txBody>
          <a:bodyPr wrap="square" lIns="0" tIns="0" rIns="0" bIns="0" rtlCol="0">
            <a:noAutofit/>
          </a:bodyPr>
          <a:lstStyle/>
          <a:p>
            <a:pPr>
              <a:lnSpc>
                <a:spcPct val="90000"/>
              </a:lnSpc>
              <a:spcAft>
                <a:spcPts val="588"/>
              </a:spcAft>
              <a:defRPr/>
            </a:pPr>
            <a:r>
              <a:rPr lang="en-US" sz="2353" dirty="0">
                <a:cs typeface="Segoe UI" panose="020B0502040204020203" pitchFamily="34" charset="0"/>
              </a:rPr>
              <a:t>Always updated with the latest builds and allows you to work in your browser</a:t>
            </a:r>
          </a:p>
        </p:txBody>
      </p:sp>
      <p:sp>
        <p:nvSpPr>
          <p:cNvPr id="21" name="Title 20">
            <a:extLst>
              <a:ext uri="{FF2B5EF4-FFF2-40B4-BE49-F238E27FC236}">
                <a16:creationId xmlns:a16="http://schemas.microsoft.com/office/drawing/2014/main" id="{E99CAF1F-E6F5-4DD0-AA53-A5C40274E026}"/>
              </a:ext>
            </a:extLst>
          </p:cNvPr>
          <p:cNvSpPr>
            <a:spLocks noGrp="1"/>
          </p:cNvSpPr>
          <p:nvPr>
            <p:ph type="title"/>
          </p:nvPr>
        </p:nvSpPr>
        <p:spPr>
          <a:xfrm>
            <a:off x="588263" y="457622"/>
            <a:ext cx="11018520" cy="553920"/>
          </a:xfrm>
        </p:spPr>
        <p:txBody>
          <a:bodyPr>
            <a:normAutofit fontScale="90000"/>
          </a:bodyPr>
          <a:lstStyle/>
          <a:p>
            <a:pPr lvl="0"/>
            <a:r>
              <a:rPr lang="en-US" dirty="0"/>
              <a:t>Power Apps Studio</a:t>
            </a:r>
          </a:p>
        </p:txBody>
      </p:sp>
      <p:sp>
        <p:nvSpPr>
          <p:cNvPr id="27" name="Text Placeholder 2">
            <a:extLst>
              <a:ext uri="{FF2B5EF4-FFF2-40B4-BE49-F238E27FC236}">
                <a16:creationId xmlns:a16="http://schemas.microsoft.com/office/drawing/2014/main" id="{CB637CD5-2B06-4B42-B76C-5CCA7C1BE1D2}"/>
              </a:ext>
            </a:extLst>
          </p:cNvPr>
          <p:cNvSpPr txBox="1">
            <a:spLocks/>
          </p:cNvSpPr>
          <p:nvPr/>
        </p:nvSpPr>
        <p:spPr>
          <a:xfrm>
            <a:off x="588264" y="1081960"/>
            <a:ext cx="11055906" cy="35803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4">
              <a:lnSpc>
                <a:spcPct val="100000"/>
              </a:lnSpc>
              <a:defRPr/>
            </a:pPr>
            <a:r>
              <a:rPr lang="en-US" sz="1765" dirty="0">
                <a:solidFill>
                  <a:schemeClr val="tx1"/>
                </a:solidFill>
                <a:cs typeface="Segoe UI Light" panose="020B0502040204020203" pitchFamily="34" charset="0"/>
              </a:rPr>
              <a:t>Authoring experience for creating Power Apps </a:t>
            </a:r>
          </a:p>
        </p:txBody>
      </p:sp>
      <p:grpSp>
        <p:nvGrpSpPr>
          <p:cNvPr id="5" name="Group 4">
            <a:extLst>
              <a:ext uri="{FF2B5EF4-FFF2-40B4-BE49-F238E27FC236}">
                <a16:creationId xmlns:a16="http://schemas.microsoft.com/office/drawing/2014/main" id="{400E5382-DED9-44F7-BB28-D35F996BACF7}"/>
              </a:ext>
            </a:extLst>
          </p:cNvPr>
          <p:cNvGrpSpPr/>
          <p:nvPr/>
        </p:nvGrpSpPr>
        <p:grpSpPr>
          <a:xfrm>
            <a:off x="-356867" y="1739072"/>
            <a:ext cx="7912559" cy="4456706"/>
            <a:chOff x="-364023" y="1773448"/>
            <a:chExt cx="8071222" cy="4546072"/>
          </a:xfrm>
        </p:grpSpPr>
        <p:pic>
          <p:nvPicPr>
            <p:cNvPr id="2" name="Picture 1">
              <a:extLst>
                <a:ext uri="{FF2B5EF4-FFF2-40B4-BE49-F238E27FC236}">
                  <a16:creationId xmlns:a16="http://schemas.microsoft.com/office/drawing/2014/main" id="{C9360BF4-1B77-447F-8FA0-2145B2AB84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4247" y="1948931"/>
              <a:ext cx="5702172" cy="3438409"/>
            </a:xfrm>
            <a:prstGeom prst="rect">
              <a:avLst/>
            </a:prstGeom>
          </p:spPr>
        </p:pic>
        <p:pic>
          <p:nvPicPr>
            <p:cNvPr id="13" name="Picture 12">
              <a:extLst>
                <a:ext uri="{FF2B5EF4-FFF2-40B4-BE49-F238E27FC236}">
                  <a16:creationId xmlns:a16="http://schemas.microsoft.com/office/drawing/2014/main" id="{002F57F7-E048-4C43-AFE4-AE8D1BD87F0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4023" y="1773448"/>
              <a:ext cx="8071222" cy="4546072"/>
            </a:xfrm>
            <a:custGeom>
              <a:avLst/>
              <a:gdLst>
                <a:gd name="connsiteX0" fmla="*/ 1158110 w 8071222"/>
                <a:gd name="connsiteY0" fmla="*/ 185642 h 4849876"/>
                <a:gd name="connsiteX1" fmla="*/ 1158110 w 8071222"/>
                <a:gd name="connsiteY1" fmla="*/ 3859002 h 4849876"/>
                <a:gd name="connsiteX2" fmla="*/ 6863966 w 8071222"/>
                <a:gd name="connsiteY2" fmla="*/ 3859002 h 4849876"/>
                <a:gd name="connsiteX3" fmla="*/ 6863966 w 8071222"/>
                <a:gd name="connsiteY3" fmla="*/ 185642 h 4849876"/>
                <a:gd name="connsiteX4" fmla="*/ 0 w 8071222"/>
                <a:gd name="connsiteY4" fmla="*/ 0 h 4849876"/>
                <a:gd name="connsiteX5" fmla="*/ 8071222 w 8071222"/>
                <a:gd name="connsiteY5" fmla="*/ 0 h 4849876"/>
                <a:gd name="connsiteX6" fmla="*/ 8071222 w 8071222"/>
                <a:gd name="connsiteY6" fmla="*/ 4849876 h 4849876"/>
                <a:gd name="connsiteX7" fmla="*/ 0 w 8071222"/>
                <a:gd name="connsiteY7" fmla="*/ 4849876 h 484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1222" h="4849876">
                  <a:moveTo>
                    <a:pt x="1158110" y="185642"/>
                  </a:moveTo>
                  <a:lnTo>
                    <a:pt x="1158110" y="3859002"/>
                  </a:lnTo>
                  <a:lnTo>
                    <a:pt x="6863966" y="3859002"/>
                  </a:lnTo>
                  <a:lnTo>
                    <a:pt x="6863966" y="185642"/>
                  </a:lnTo>
                  <a:close/>
                  <a:moveTo>
                    <a:pt x="0" y="0"/>
                  </a:moveTo>
                  <a:lnTo>
                    <a:pt x="8071222" y="0"/>
                  </a:lnTo>
                  <a:lnTo>
                    <a:pt x="8071222" y="4849876"/>
                  </a:lnTo>
                  <a:lnTo>
                    <a:pt x="0" y="4849876"/>
                  </a:lnTo>
                  <a:close/>
                </a:path>
              </a:pathLst>
            </a:custGeom>
          </p:spPr>
        </p:pic>
      </p:grpSp>
      <p:sp>
        <p:nvSpPr>
          <p:cNvPr id="3" name="Oval 2">
            <a:extLst>
              <a:ext uri="{FF2B5EF4-FFF2-40B4-BE49-F238E27FC236}">
                <a16:creationId xmlns:a16="http://schemas.microsoft.com/office/drawing/2014/main" id="{FEA5B516-A954-477B-AADF-56DD0F623B76}"/>
              </a:ext>
            </a:extLst>
          </p:cNvPr>
          <p:cNvSpPr/>
          <p:nvPr/>
        </p:nvSpPr>
        <p:spPr bwMode="auto">
          <a:xfrm>
            <a:off x="1323296" y="2775136"/>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4" name="Oval 3">
            <a:extLst>
              <a:ext uri="{FF2B5EF4-FFF2-40B4-BE49-F238E27FC236}">
                <a16:creationId xmlns:a16="http://schemas.microsoft.com/office/drawing/2014/main" id="{F9F02D77-6C61-4DED-B4C8-1F269675C13C}"/>
              </a:ext>
            </a:extLst>
          </p:cNvPr>
          <p:cNvSpPr/>
          <p:nvPr/>
        </p:nvSpPr>
        <p:spPr bwMode="auto">
          <a:xfrm>
            <a:off x="2561216" y="4237162"/>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6" name="Oval 5">
            <a:extLst>
              <a:ext uri="{FF2B5EF4-FFF2-40B4-BE49-F238E27FC236}">
                <a16:creationId xmlns:a16="http://schemas.microsoft.com/office/drawing/2014/main" id="{D41A6FA8-4B8F-4BCC-BE3E-65DAFFE039DC}"/>
              </a:ext>
            </a:extLst>
          </p:cNvPr>
          <p:cNvSpPr/>
          <p:nvPr/>
        </p:nvSpPr>
        <p:spPr bwMode="auto">
          <a:xfrm>
            <a:off x="5741390" y="4503955"/>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8" name="Oval 7">
            <a:extLst>
              <a:ext uri="{FF2B5EF4-FFF2-40B4-BE49-F238E27FC236}">
                <a16:creationId xmlns:a16="http://schemas.microsoft.com/office/drawing/2014/main" id="{21549CD3-7452-41B3-B012-858835350B87}"/>
              </a:ext>
            </a:extLst>
          </p:cNvPr>
          <p:cNvSpPr/>
          <p:nvPr/>
        </p:nvSpPr>
        <p:spPr bwMode="auto">
          <a:xfrm>
            <a:off x="2106679" y="2171197"/>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6</a:t>
            </a:r>
          </a:p>
        </p:txBody>
      </p:sp>
      <p:sp>
        <p:nvSpPr>
          <p:cNvPr id="10" name="Oval 9">
            <a:extLst>
              <a:ext uri="{FF2B5EF4-FFF2-40B4-BE49-F238E27FC236}">
                <a16:creationId xmlns:a16="http://schemas.microsoft.com/office/drawing/2014/main" id="{8B1C26ED-9D8D-458C-87F3-C0990974BF3D}"/>
              </a:ext>
            </a:extLst>
          </p:cNvPr>
          <p:cNvSpPr/>
          <p:nvPr/>
        </p:nvSpPr>
        <p:spPr bwMode="auto">
          <a:xfrm>
            <a:off x="1600761" y="2305581"/>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12" name="Oval 11">
            <a:extLst>
              <a:ext uri="{FF2B5EF4-FFF2-40B4-BE49-F238E27FC236}">
                <a16:creationId xmlns:a16="http://schemas.microsoft.com/office/drawing/2014/main" id="{27B40E67-DAB9-4ADA-9039-9487E9D630C3}"/>
              </a:ext>
            </a:extLst>
          </p:cNvPr>
          <p:cNvSpPr/>
          <p:nvPr/>
        </p:nvSpPr>
        <p:spPr bwMode="auto">
          <a:xfrm>
            <a:off x="4176993" y="2309929"/>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5</a:t>
            </a:r>
          </a:p>
        </p:txBody>
      </p:sp>
      <p:sp>
        <p:nvSpPr>
          <p:cNvPr id="16" name="Oval 15">
            <a:extLst>
              <a:ext uri="{FF2B5EF4-FFF2-40B4-BE49-F238E27FC236}">
                <a16:creationId xmlns:a16="http://schemas.microsoft.com/office/drawing/2014/main" id="{6683588A-E1EF-4B87-9E8E-41B94BF044E3}"/>
              </a:ext>
            </a:extLst>
          </p:cNvPr>
          <p:cNvSpPr/>
          <p:nvPr/>
        </p:nvSpPr>
        <p:spPr bwMode="auto">
          <a:xfrm>
            <a:off x="4988045" y="1957762"/>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7</a:t>
            </a:r>
          </a:p>
        </p:txBody>
      </p:sp>
      <p:sp>
        <p:nvSpPr>
          <p:cNvPr id="18" name="TextBox 17">
            <a:extLst>
              <a:ext uri="{FF2B5EF4-FFF2-40B4-BE49-F238E27FC236}">
                <a16:creationId xmlns:a16="http://schemas.microsoft.com/office/drawing/2014/main" id="{B09527EB-DBC4-4759-95CA-6B663E7DC074}"/>
              </a:ext>
            </a:extLst>
          </p:cNvPr>
          <p:cNvSpPr txBox="1"/>
          <p:nvPr/>
        </p:nvSpPr>
        <p:spPr>
          <a:xfrm>
            <a:off x="7190840" y="3501782"/>
            <a:ext cx="2137630" cy="2004345"/>
          </a:xfrm>
          <a:prstGeom prst="rect">
            <a:avLst/>
          </a:prstGeom>
          <a:noFill/>
        </p:spPr>
        <p:txBody>
          <a:bodyPr wrap="none" lIns="0" tIns="0" rIns="0" bIns="0" rtlCol="0">
            <a:noAutofit/>
          </a:bodyPr>
          <a:lstStyle/>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Left navigation bar</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Middle pane</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Right-hand pane</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Properties</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Formular bar</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Ribbon</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Additional items</a:t>
            </a:r>
          </a:p>
        </p:txBody>
      </p:sp>
    </p:spTree>
    <p:extLst>
      <p:ext uri="{BB962C8B-B14F-4D97-AF65-F5344CB8AC3E}">
        <p14:creationId xmlns:p14="http://schemas.microsoft.com/office/powerpoint/2010/main" val="3229569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10" grpId="0" animBg="1"/>
      <p:bldP spid="12" grpId="0" animBg="1"/>
      <p:bldP spid="16"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SG" dirty="0"/>
              <a:t>Workshop Resources </a:t>
            </a:r>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4054" y="711062"/>
            <a:ext cx="10941050" cy="388938"/>
          </a:xfrm>
        </p:spPr>
        <p:txBody>
          <a:bodyPr>
            <a:normAutofit fontScale="92500" lnSpcReduction="20000"/>
          </a:bodyPr>
          <a:lstStyle/>
          <a:p>
            <a:r>
              <a:rPr lang="en-SG" sz="2800" dirty="0"/>
              <a:t>Hands-on Training Lab Overview</a:t>
            </a:r>
          </a:p>
        </p:txBody>
      </p:sp>
      <p:pic>
        <p:nvPicPr>
          <p:cNvPr id="6" name="Picture 5">
            <a:extLst>
              <a:ext uri="{FF2B5EF4-FFF2-40B4-BE49-F238E27FC236}">
                <a16:creationId xmlns:a16="http://schemas.microsoft.com/office/drawing/2014/main" id="{90158106-0E55-4642-8EA2-621F64CA052F}"/>
              </a:ext>
            </a:extLst>
          </p:cNvPr>
          <p:cNvPicPr>
            <a:picLocks noChangeAspect="1"/>
          </p:cNvPicPr>
          <p:nvPr/>
        </p:nvPicPr>
        <p:blipFill rotWithShape="1">
          <a:blip r:embed="rId3"/>
          <a:srcRect t="7128"/>
          <a:stretch/>
        </p:blipFill>
        <p:spPr>
          <a:xfrm>
            <a:off x="1574145" y="1100000"/>
            <a:ext cx="3709416" cy="4900181"/>
          </a:xfrm>
          <a:prstGeom prst="rect">
            <a:avLst/>
          </a:prstGeom>
        </p:spPr>
      </p:pic>
      <p:pic>
        <p:nvPicPr>
          <p:cNvPr id="9" name="Picture 8">
            <a:extLst>
              <a:ext uri="{FF2B5EF4-FFF2-40B4-BE49-F238E27FC236}">
                <a16:creationId xmlns:a16="http://schemas.microsoft.com/office/drawing/2014/main" id="{6456E9A0-D1D5-0545-84B4-625824D1E644}"/>
              </a:ext>
            </a:extLst>
          </p:cNvPr>
          <p:cNvPicPr>
            <a:picLocks noChangeAspect="1"/>
          </p:cNvPicPr>
          <p:nvPr/>
        </p:nvPicPr>
        <p:blipFill>
          <a:blip r:embed="rId4"/>
          <a:stretch>
            <a:fillRect/>
          </a:stretch>
        </p:blipFill>
        <p:spPr>
          <a:xfrm>
            <a:off x="5660014" y="1200648"/>
            <a:ext cx="5855004" cy="4624605"/>
          </a:xfrm>
          <a:prstGeom prst="rect">
            <a:avLst/>
          </a:prstGeom>
        </p:spPr>
      </p:pic>
    </p:spTree>
    <p:extLst>
      <p:ext uri="{BB962C8B-B14F-4D97-AF65-F5344CB8AC3E}">
        <p14:creationId xmlns:p14="http://schemas.microsoft.com/office/powerpoint/2010/main" val="2365776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a:bodyPr>
          <a:lstStyle/>
          <a:p>
            <a:r>
              <a:rPr lang="en-US" sz="2800" dirty="0"/>
              <a:t>Introduction to D365 Omnichannel for Customer Service </a:t>
            </a:r>
            <a:endParaRPr lang="en-SG" sz="2800" dirty="0"/>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4054" y="711062"/>
            <a:ext cx="10941050" cy="388938"/>
          </a:xfrm>
        </p:spPr>
        <p:txBody>
          <a:bodyPr/>
          <a:lstStyle/>
          <a:p>
            <a:r>
              <a:rPr lang="en-SG"/>
              <a:t>Enabling customer breaking silos and accelerating digital transformation </a:t>
            </a:r>
            <a:endParaRPr lang="en-SG" dirty="0"/>
          </a:p>
        </p:txBody>
      </p:sp>
      <p:pic>
        <p:nvPicPr>
          <p:cNvPr id="2" name="Picture 1">
            <a:extLst>
              <a:ext uri="{FF2B5EF4-FFF2-40B4-BE49-F238E27FC236}">
                <a16:creationId xmlns:a16="http://schemas.microsoft.com/office/drawing/2014/main" id="{5FB64C16-A1F5-3C4D-8D26-5DBEF1BD20F9}"/>
              </a:ext>
            </a:extLst>
          </p:cNvPr>
          <p:cNvPicPr>
            <a:picLocks noChangeAspect="1"/>
          </p:cNvPicPr>
          <p:nvPr/>
        </p:nvPicPr>
        <p:blipFill rotWithShape="1">
          <a:blip r:embed="rId3"/>
          <a:srcRect t="10633"/>
          <a:stretch/>
        </p:blipFill>
        <p:spPr>
          <a:xfrm>
            <a:off x="0" y="1186074"/>
            <a:ext cx="12192000" cy="4655521"/>
          </a:xfrm>
          <a:prstGeom prst="rect">
            <a:avLst/>
          </a:prstGeom>
        </p:spPr>
      </p:pic>
    </p:spTree>
    <p:extLst>
      <p:ext uri="{BB962C8B-B14F-4D97-AF65-F5344CB8AC3E}">
        <p14:creationId xmlns:p14="http://schemas.microsoft.com/office/powerpoint/2010/main" val="4261378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a:bodyPr>
          <a:lstStyle/>
          <a:p>
            <a:r>
              <a:rPr lang="en-US" sz="2800" dirty="0"/>
              <a:t>Introduction to D365 Omnichannel for Customer Service </a:t>
            </a:r>
            <a:endParaRPr lang="en-SG" sz="2800" dirty="0"/>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4054" y="711062"/>
            <a:ext cx="10941050" cy="388938"/>
          </a:xfrm>
        </p:spPr>
        <p:txBody>
          <a:bodyPr/>
          <a:lstStyle/>
          <a:p>
            <a:r>
              <a:rPr lang="en-SG"/>
              <a:t>Enabling customer breaking silos and accelerating digital transformation </a:t>
            </a:r>
            <a:endParaRPr lang="en-SG" dirty="0"/>
          </a:p>
        </p:txBody>
      </p:sp>
      <p:pic>
        <p:nvPicPr>
          <p:cNvPr id="5" name="Picture 4" descr="Diagram, radar chart&#10;&#10;Description automatically generated">
            <a:extLst>
              <a:ext uri="{FF2B5EF4-FFF2-40B4-BE49-F238E27FC236}">
                <a16:creationId xmlns:a16="http://schemas.microsoft.com/office/drawing/2014/main" id="{7FCCDD3C-C86C-4545-B0EB-CAC255E91910}"/>
              </a:ext>
            </a:extLst>
          </p:cNvPr>
          <p:cNvPicPr>
            <a:picLocks noChangeAspect="1"/>
          </p:cNvPicPr>
          <p:nvPr/>
        </p:nvPicPr>
        <p:blipFill>
          <a:blip r:embed="rId3"/>
          <a:stretch>
            <a:fillRect/>
          </a:stretch>
        </p:blipFill>
        <p:spPr>
          <a:xfrm>
            <a:off x="3603366" y="1265061"/>
            <a:ext cx="4636740" cy="4781497"/>
          </a:xfrm>
          <a:prstGeom prst="rect">
            <a:avLst/>
          </a:prstGeom>
        </p:spPr>
      </p:pic>
    </p:spTree>
    <p:extLst>
      <p:ext uri="{BB962C8B-B14F-4D97-AF65-F5344CB8AC3E}">
        <p14:creationId xmlns:p14="http://schemas.microsoft.com/office/powerpoint/2010/main" val="140859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a:bodyPr>
          <a:lstStyle/>
          <a:p>
            <a:r>
              <a:rPr lang="en-US" sz="2800" dirty="0"/>
              <a:t>Introduction to D365 Omnichannel for Customer Service </a:t>
            </a:r>
            <a:endParaRPr lang="en-SG" sz="2800" dirty="0"/>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4054" y="711062"/>
            <a:ext cx="10941050" cy="388938"/>
          </a:xfrm>
        </p:spPr>
        <p:txBody>
          <a:bodyPr/>
          <a:lstStyle/>
          <a:p>
            <a:r>
              <a:rPr lang="en-SG" dirty="0"/>
              <a:t>Enabling customer breaking silos and accelerating digital transformation </a:t>
            </a:r>
          </a:p>
        </p:txBody>
      </p:sp>
      <p:sp>
        <p:nvSpPr>
          <p:cNvPr id="5" name="Rectangle 36">
            <a:extLst>
              <a:ext uri="{FF2B5EF4-FFF2-40B4-BE49-F238E27FC236}">
                <a16:creationId xmlns:a16="http://schemas.microsoft.com/office/drawing/2014/main" id="{C5BB30EC-825A-1441-9B65-B104B2EEC2BD}"/>
              </a:ext>
            </a:extLst>
          </p:cNvPr>
          <p:cNvSpPr/>
          <p:nvPr/>
        </p:nvSpPr>
        <p:spPr bwMode="auto">
          <a:xfrm>
            <a:off x="672207" y="1239421"/>
            <a:ext cx="8900391" cy="392488"/>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sz="2400" b="1" i="1" kern="0" dirty="0">
                <a:solidFill>
                  <a:srgbClr val="353535"/>
                </a:solidFill>
                <a:latin typeface="Segoe UI Semilight"/>
                <a:cs typeface="Segoe UI Semibold" panose="020B0702040204020203" pitchFamily="34" charset="0"/>
              </a:rPr>
              <a:t>Key Features</a:t>
            </a:r>
            <a:endParaRPr kumimoji="0" lang="en-US" sz="2000" b="1" i="1"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7" name="Rectangle 36">
            <a:extLst>
              <a:ext uri="{FF2B5EF4-FFF2-40B4-BE49-F238E27FC236}">
                <a16:creationId xmlns:a16="http://schemas.microsoft.com/office/drawing/2014/main" id="{DE6F5FD3-9A2F-DC45-9DB4-9F35567E273C}"/>
              </a:ext>
            </a:extLst>
          </p:cNvPr>
          <p:cNvSpPr/>
          <p:nvPr/>
        </p:nvSpPr>
        <p:spPr bwMode="auto">
          <a:xfrm>
            <a:off x="672207" y="1923612"/>
            <a:ext cx="10941050" cy="3962838"/>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R="0" lvl="0" algn="l" defTabSz="932418" rtl="0" eaLnBrk="1" fontAlgn="auto" latinLnBrk="0" hangingPunct="1">
              <a:lnSpc>
                <a:spcPct val="100000"/>
              </a:lnSpc>
              <a:spcBef>
                <a:spcPts val="1599"/>
              </a:spcBef>
              <a:spcAft>
                <a:spcPts val="0"/>
              </a:spcAft>
              <a:buClrTx/>
              <a:buSzTx/>
              <a:tabLst/>
              <a:defRPr/>
            </a:pPr>
            <a:endParaRPr lang="en-US" sz="2200" kern="0" dirty="0">
              <a:solidFill>
                <a:srgbClr val="353535"/>
              </a:solidFill>
              <a:latin typeface="Segoe UI Semilight"/>
              <a:cs typeface="Segoe UI Semibold" panose="020B0702040204020203" pitchFamily="34" charset="0"/>
            </a:endParaRPr>
          </a:p>
          <a:p>
            <a:pPr marL="457200" marR="0" lvl="0" indent="-457200" algn="l" defTabSz="932418" rtl="0" eaLnBrk="1" fontAlgn="auto" latinLnBrk="0" hangingPunct="1">
              <a:lnSpc>
                <a:spcPct val="100000"/>
              </a:lnSpc>
              <a:spcBef>
                <a:spcPts val="1599"/>
              </a:spcBef>
              <a:spcAft>
                <a:spcPts val="0"/>
              </a:spcAft>
              <a:buClrTx/>
              <a:buSzTx/>
              <a:buFontTx/>
              <a:buAutoNum type="arabicPeriod"/>
              <a:tabLst/>
              <a:defRPr/>
            </a:pPr>
            <a:endPar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6" name="Text Placeholder 3">
            <a:extLst>
              <a:ext uri="{FF2B5EF4-FFF2-40B4-BE49-F238E27FC236}">
                <a16:creationId xmlns:a16="http://schemas.microsoft.com/office/drawing/2014/main" id="{D46F9E3C-DED1-DE46-B90E-44639A57FD85}"/>
              </a:ext>
            </a:extLst>
          </p:cNvPr>
          <p:cNvSpPr txBox="1">
            <a:spLocks/>
          </p:cNvSpPr>
          <p:nvPr/>
        </p:nvSpPr>
        <p:spPr>
          <a:xfrm>
            <a:off x="573968" y="1750408"/>
            <a:ext cx="10941050" cy="39628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SG" sz="1800" b="1" dirty="0">
                <a:solidFill>
                  <a:srgbClr val="FF9F52"/>
                </a:solidFill>
              </a:rPr>
              <a:t>Session Management</a:t>
            </a:r>
            <a:r>
              <a:rPr lang="en-SG" sz="1800" dirty="0"/>
              <a:t>: </a:t>
            </a:r>
            <a:r>
              <a:rPr lang="en-SG" sz="1600" dirty="0"/>
              <a:t>Session panel allows agents to work with multiple customer sessions simultaneously</a:t>
            </a:r>
          </a:p>
          <a:p>
            <a:pPr>
              <a:lnSpc>
                <a:spcPct val="100000"/>
              </a:lnSpc>
            </a:pPr>
            <a:r>
              <a:rPr lang="en-SG" sz="1800" b="1" dirty="0">
                <a:solidFill>
                  <a:srgbClr val="FF9F52"/>
                </a:solidFill>
              </a:rPr>
              <a:t>Customer Interaction</a:t>
            </a:r>
            <a:r>
              <a:rPr lang="en-SG" sz="1800" dirty="0"/>
              <a:t>: </a:t>
            </a:r>
            <a:r>
              <a:rPr lang="en-SG" sz="1600" dirty="0"/>
              <a:t>Conversation panel allows agents to communicate with customers across multiple channels</a:t>
            </a:r>
          </a:p>
          <a:p>
            <a:pPr>
              <a:lnSpc>
                <a:spcPct val="100000"/>
              </a:lnSpc>
            </a:pPr>
            <a:r>
              <a:rPr lang="en-SG" sz="1800" b="1" dirty="0">
                <a:solidFill>
                  <a:srgbClr val="FF9F52"/>
                </a:solidFill>
              </a:rPr>
              <a:t>Multiple applications</a:t>
            </a:r>
            <a:r>
              <a:rPr lang="en-SG" sz="1800" dirty="0"/>
              <a:t>: </a:t>
            </a:r>
            <a:r>
              <a:rPr lang="en-SG" sz="1600" dirty="0"/>
              <a:t>Agents have access to relevant supporting applications in the context of the session</a:t>
            </a:r>
          </a:p>
          <a:p>
            <a:pPr>
              <a:lnSpc>
                <a:spcPct val="100000"/>
              </a:lnSpc>
            </a:pPr>
            <a:r>
              <a:rPr lang="en-SG" sz="1800" b="1" dirty="0">
                <a:solidFill>
                  <a:srgbClr val="FF9F52"/>
                </a:solidFill>
              </a:rPr>
              <a:t>Customer Summary</a:t>
            </a:r>
            <a:r>
              <a:rPr lang="en-SG" sz="1800" dirty="0"/>
              <a:t>: </a:t>
            </a:r>
            <a:r>
              <a:rPr lang="en-SG" sz="1600" dirty="0"/>
              <a:t>Provides a single contextual view of the customer based on the current conversation</a:t>
            </a:r>
          </a:p>
          <a:p>
            <a:pPr>
              <a:lnSpc>
                <a:spcPct val="100000"/>
              </a:lnSpc>
            </a:pPr>
            <a:r>
              <a:rPr lang="en-SG" sz="1800" b="1" dirty="0">
                <a:solidFill>
                  <a:srgbClr val="FF9F52"/>
                </a:solidFill>
              </a:rPr>
              <a:t>Quick access to familiar Dynamics 365 tools</a:t>
            </a:r>
            <a:r>
              <a:rPr lang="en-SG" sz="1800" dirty="0"/>
              <a:t>: </a:t>
            </a:r>
            <a:r>
              <a:rPr lang="en-SG" sz="1600" dirty="0"/>
              <a:t>Leverages existing D365 functionality, by providing agents access to record searching, quick record creation, and agent presence information</a:t>
            </a:r>
          </a:p>
          <a:p>
            <a:pPr>
              <a:lnSpc>
                <a:spcPct val="100000"/>
              </a:lnSpc>
            </a:pPr>
            <a:r>
              <a:rPr lang="en-SG" sz="1800" b="1" dirty="0">
                <a:solidFill>
                  <a:srgbClr val="FF9F52"/>
                </a:solidFill>
              </a:rPr>
              <a:t>Real-Time notification</a:t>
            </a:r>
            <a:r>
              <a:rPr lang="en-SG" sz="1800" dirty="0"/>
              <a:t>: </a:t>
            </a:r>
            <a:r>
              <a:rPr lang="en-SG" sz="1600" dirty="0"/>
              <a:t>Agents review real-time notification messages of incoming communication from customers </a:t>
            </a:r>
          </a:p>
        </p:txBody>
      </p:sp>
    </p:spTree>
    <p:extLst>
      <p:ext uri="{BB962C8B-B14F-4D97-AF65-F5344CB8AC3E}">
        <p14:creationId xmlns:p14="http://schemas.microsoft.com/office/powerpoint/2010/main" val="2517466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SG" dirty="0"/>
              <a:t>D365 Omnichannel for Customer Service</a:t>
            </a:r>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4054" y="711062"/>
            <a:ext cx="10941050" cy="388938"/>
          </a:xfrm>
        </p:spPr>
        <p:txBody>
          <a:bodyPr>
            <a:normAutofit fontScale="92500" lnSpcReduction="20000"/>
          </a:bodyPr>
          <a:lstStyle/>
          <a:p>
            <a:r>
              <a:rPr lang="en-SG" sz="2800" dirty="0"/>
              <a:t>Hands-on Training Lab Overview</a:t>
            </a:r>
          </a:p>
        </p:txBody>
      </p:sp>
      <p:pic>
        <p:nvPicPr>
          <p:cNvPr id="2" name="Picture 1">
            <a:extLst>
              <a:ext uri="{FF2B5EF4-FFF2-40B4-BE49-F238E27FC236}">
                <a16:creationId xmlns:a16="http://schemas.microsoft.com/office/drawing/2014/main" id="{8B8C1AE6-987F-314D-BD97-2B4BAEADB9A5}"/>
              </a:ext>
            </a:extLst>
          </p:cNvPr>
          <p:cNvPicPr>
            <a:picLocks noChangeAspect="1"/>
          </p:cNvPicPr>
          <p:nvPr/>
        </p:nvPicPr>
        <p:blipFill>
          <a:blip r:embed="rId3"/>
          <a:stretch>
            <a:fillRect/>
          </a:stretch>
        </p:blipFill>
        <p:spPr>
          <a:xfrm>
            <a:off x="1977309" y="1142327"/>
            <a:ext cx="3750173" cy="4809299"/>
          </a:xfrm>
          <a:prstGeom prst="rect">
            <a:avLst/>
          </a:prstGeom>
        </p:spPr>
      </p:pic>
      <p:pic>
        <p:nvPicPr>
          <p:cNvPr id="5" name="Picture 4">
            <a:extLst>
              <a:ext uri="{FF2B5EF4-FFF2-40B4-BE49-F238E27FC236}">
                <a16:creationId xmlns:a16="http://schemas.microsoft.com/office/drawing/2014/main" id="{FA4BD0E9-C214-A843-93F3-9D6EED628771}"/>
              </a:ext>
            </a:extLst>
          </p:cNvPr>
          <p:cNvPicPr>
            <a:picLocks noChangeAspect="1"/>
          </p:cNvPicPr>
          <p:nvPr/>
        </p:nvPicPr>
        <p:blipFill>
          <a:blip r:embed="rId4"/>
          <a:stretch>
            <a:fillRect/>
          </a:stretch>
        </p:blipFill>
        <p:spPr>
          <a:xfrm>
            <a:off x="6464520" y="885872"/>
            <a:ext cx="4083740" cy="5065754"/>
          </a:xfrm>
          <a:prstGeom prst="rect">
            <a:avLst/>
          </a:prstGeom>
        </p:spPr>
      </p:pic>
    </p:spTree>
    <p:extLst>
      <p:ext uri="{BB962C8B-B14F-4D97-AF65-F5344CB8AC3E}">
        <p14:creationId xmlns:p14="http://schemas.microsoft.com/office/powerpoint/2010/main" val="163094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SG" dirty="0"/>
              <a:t>D365 Omnichannel for Customer Service</a:t>
            </a:r>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4054" y="711062"/>
            <a:ext cx="10941050" cy="388938"/>
          </a:xfrm>
        </p:spPr>
        <p:txBody>
          <a:bodyPr>
            <a:normAutofit fontScale="92500" lnSpcReduction="20000"/>
          </a:bodyPr>
          <a:lstStyle/>
          <a:p>
            <a:r>
              <a:rPr lang="en-SG" sz="2800" dirty="0"/>
              <a:t>Hands-on Training Lab Overview</a:t>
            </a:r>
          </a:p>
        </p:txBody>
      </p:sp>
      <p:sp>
        <p:nvSpPr>
          <p:cNvPr id="7" name="Rectangle 36">
            <a:extLst>
              <a:ext uri="{FF2B5EF4-FFF2-40B4-BE49-F238E27FC236}">
                <a16:creationId xmlns:a16="http://schemas.microsoft.com/office/drawing/2014/main" id="{20424E7A-329B-284B-81A6-21EFBC895BA8}"/>
              </a:ext>
            </a:extLst>
          </p:cNvPr>
          <p:cNvSpPr/>
          <p:nvPr/>
        </p:nvSpPr>
        <p:spPr bwMode="auto">
          <a:xfrm>
            <a:off x="1367558" y="1163313"/>
            <a:ext cx="8900391" cy="392488"/>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sz="2200" b="1" kern="0" dirty="0">
                <a:solidFill>
                  <a:srgbClr val="353535"/>
                </a:solidFill>
                <a:latin typeface="Segoe UI Semilight"/>
                <a:cs typeface="Segoe UI Semibold" panose="020B0702040204020203" pitchFamily="34" charset="0"/>
              </a:rPr>
              <a:t>Curriculum </a:t>
            </a:r>
            <a:endParaRPr kumimoji="0" lang="en-US" sz="2200" b="1"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pic>
        <p:nvPicPr>
          <p:cNvPr id="2" name="Picture 1">
            <a:extLst>
              <a:ext uri="{FF2B5EF4-FFF2-40B4-BE49-F238E27FC236}">
                <a16:creationId xmlns:a16="http://schemas.microsoft.com/office/drawing/2014/main" id="{8B8C1AE6-987F-314D-BD97-2B4BAEADB9A5}"/>
              </a:ext>
            </a:extLst>
          </p:cNvPr>
          <p:cNvPicPr>
            <a:picLocks noChangeAspect="1"/>
          </p:cNvPicPr>
          <p:nvPr/>
        </p:nvPicPr>
        <p:blipFill>
          <a:blip r:embed="rId3"/>
          <a:stretch>
            <a:fillRect/>
          </a:stretch>
        </p:blipFill>
        <p:spPr>
          <a:xfrm>
            <a:off x="7638034" y="905531"/>
            <a:ext cx="3732248" cy="4786312"/>
          </a:xfrm>
          <a:prstGeom prst="rect">
            <a:avLst/>
          </a:prstGeom>
        </p:spPr>
      </p:pic>
      <p:sp>
        <p:nvSpPr>
          <p:cNvPr id="8" name="Right Bracket 7">
            <a:extLst>
              <a:ext uri="{FF2B5EF4-FFF2-40B4-BE49-F238E27FC236}">
                <a16:creationId xmlns:a16="http://schemas.microsoft.com/office/drawing/2014/main" id="{A1743918-9CB6-7142-ACB1-B526A4776BF5}"/>
              </a:ext>
            </a:extLst>
          </p:cNvPr>
          <p:cNvSpPr/>
          <p:nvPr/>
        </p:nvSpPr>
        <p:spPr>
          <a:xfrm>
            <a:off x="492350" y="1096562"/>
            <a:ext cx="492355" cy="5635437"/>
          </a:xfrm>
          <a:prstGeom prst="rightBracket">
            <a:avLst>
              <a:gd name="adj" fmla="val 81295"/>
            </a:avLst>
          </a:prstGeom>
          <a:noFill/>
          <a:ln w="15875" cap="flat" cmpd="sng" algn="ctr">
            <a:solidFill>
              <a:schemeClr val="accent2"/>
            </a:solidFill>
            <a:prstDash val="solid"/>
            <a:headEnd type="oval"/>
            <a:tailEnd type="oval"/>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9" name="Rectangle 36">
            <a:extLst>
              <a:ext uri="{FF2B5EF4-FFF2-40B4-BE49-F238E27FC236}">
                <a16:creationId xmlns:a16="http://schemas.microsoft.com/office/drawing/2014/main" id="{4E2322CB-6A54-954D-B18B-E1DF4D3CE964}"/>
              </a:ext>
            </a:extLst>
          </p:cNvPr>
          <p:cNvSpPr/>
          <p:nvPr/>
        </p:nvSpPr>
        <p:spPr bwMode="auto">
          <a:xfrm>
            <a:off x="1367559" y="2602391"/>
            <a:ext cx="5654154" cy="565347"/>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0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3. Configure Omnichannel for Facebook messenger integration </a:t>
            </a:r>
          </a:p>
        </p:txBody>
      </p:sp>
      <p:sp>
        <p:nvSpPr>
          <p:cNvPr id="10" name="Rectangle 36">
            <a:extLst>
              <a:ext uri="{FF2B5EF4-FFF2-40B4-BE49-F238E27FC236}">
                <a16:creationId xmlns:a16="http://schemas.microsoft.com/office/drawing/2014/main" id="{896A9E5C-FD15-5B45-ADE6-0F2F5B002D64}"/>
              </a:ext>
            </a:extLst>
          </p:cNvPr>
          <p:cNvSpPr/>
          <p:nvPr/>
        </p:nvSpPr>
        <p:spPr bwMode="auto">
          <a:xfrm>
            <a:off x="1367559" y="2091024"/>
            <a:ext cx="5880620" cy="358275"/>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0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2. Configure Omnichannel for Live Chat</a:t>
            </a:r>
          </a:p>
        </p:txBody>
      </p:sp>
      <p:sp>
        <p:nvSpPr>
          <p:cNvPr id="11" name="Rectangle 36">
            <a:extLst>
              <a:ext uri="{FF2B5EF4-FFF2-40B4-BE49-F238E27FC236}">
                <a16:creationId xmlns:a16="http://schemas.microsoft.com/office/drawing/2014/main" id="{2D20EEFC-89EF-1A45-B484-AD81D48FD1FD}"/>
              </a:ext>
            </a:extLst>
          </p:cNvPr>
          <p:cNvSpPr/>
          <p:nvPr/>
        </p:nvSpPr>
        <p:spPr bwMode="auto">
          <a:xfrm>
            <a:off x="1367559" y="1592180"/>
            <a:ext cx="5880620" cy="358275"/>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0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1. Provision trial environments</a:t>
            </a:r>
          </a:p>
        </p:txBody>
      </p:sp>
      <p:grpSp>
        <p:nvGrpSpPr>
          <p:cNvPr id="12" name="Group 11">
            <a:extLst>
              <a:ext uri="{FF2B5EF4-FFF2-40B4-BE49-F238E27FC236}">
                <a16:creationId xmlns:a16="http://schemas.microsoft.com/office/drawing/2014/main" id="{9792D688-0AFD-8542-8B22-95C3DF301BBD}"/>
              </a:ext>
            </a:extLst>
          </p:cNvPr>
          <p:cNvGrpSpPr/>
          <p:nvPr/>
        </p:nvGrpSpPr>
        <p:grpSpPr>
          <a:xfrm>
            <a:off x="821718" y="1607662"/>
            <a:ext cx="342793" cy="342793"/>
            <a:chOff x="7062918" y="2009230"/>
            <a:chExt cx="427542" cy="427542"/>
          </a:xfrm>
        </p:grpSpPr>
        <p:sp>
          <p:nvSpPr>
            <p:cNvPr id="13" name="Oval 12">
              <a:extLst>
                <a:ext uri="{FF2B5EF4-FFF2-40B4-BE49-F238E27FC236}">
                  <a16:creationId xmlns:a16="http://schemas.microsoft.com/office/drawing/2014/main" id="{AD35B28F-5447-6849-BB63-F5CA9CEBEB61}"/>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14" name="Rectangle 87">
              <a:extLst>
                <a:ext uri="{FF2B5EF4-FFF2-40B4-BE49-F238E27FC236}">
                  <a16:creationId xmlns:a16="http://schemas.microsoft.com/office/drawing/2014/main" id="{36895C0C-A155-A443-B844-BA1C78687ABB}"/>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F882A2E8-23E7-1247-831E-EACB0625DFEF}"/>
              </a:ext>
            </a:extLst>
          </p:cNvPr>
          <p:cNvGrpSpPr/>
          <p:nvPr/>
        </p:nvGrpSpPr>
        <p:grpSpPr>
          <a:xfrm>
            <a:off x="821718" y="2087855"/>
            <a:ext cx="342793" cy="342793"/>
            <a:chOff x="7062918" y="2009230"/>
            <a:chExt cx="427542" cy="427542"/>
          </a:xfrm>
        </p:grpSpPr>
        <p:sp>
          <p:nvSpPr>
            <p:cNvPr id="16" name="Oval 15">
              <a:extLst>
                <a:ext uri="{FF2B5EF4-FFF2-40B4-BE49-F238E27FC236}">
                  <a16:creationId xmlns:a16="http://schemas.microsoft.com/office/drawing/2014/main" id="{DF2409C0-BD58-824D-B83C-A87B5D87D64E}"/>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7" name="Rectangle 87">
              <a:extLst>
                <a:ext uri="{FF2B5EF4-FFF2-40B4-BE49-F238E27FC236}">
                  <a16:creationId xmlns:a16="http://schemas.microsoft.com/office/drawing/2014/main" id="{A1EAD225-90AA-7747-BF43-88189BE735CC}"/>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69913A3E-49BD-214C-AA61-CD0227C69C4C}"/>
              </a:ext>
            </a:extLst>
          </p:cNvPr>
          <p:cNvGrpSpPr/>
          <p:nvPr/>
        </p:nvGrpSpPr>
        <p:grpSpPr>
          <a:xfrm>
            <a:off x="821718" y="2715008"/>
            <a:ext cx="342793" cy="342793"/>
            <a:chOff x="7062918" y="2009230"/>
            <a:chExt cx="427542" cy="427542"/>
          </a:xfrm>
        </p:grpSpPr>
        <p:sp>
          <p:nvSpPr>
            <p:cNvPr id="19" name="Oval 18">
              <a:extLst>
                <a:ext uri="{FF2B5EF4-FFF2-40B4-BE49-F238E27FC236}">
                  <a16:creationId xmlns:a16="http://schemas.microsoft.com/office/drawing/2014/main" id="{58074CD6-EFFD-244A-BC53-D03F9F373261}"/>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20" name="Rectangle 87">
              <a:extLst>
                <a:ext uri="{FF2B5EF4-FFF2-40B4-BE49-F238E27FC236}">
                  <a16:creationId xmlns:a16="http://schemas.microsoft.com/office/drawing/2014/main" id="{1CAD0115-4FDD-3A44-97FC-9CF2A27DB3ED}"/>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1" name="Rectangle 36">
            <a:extLst>
              <a:ext uri="{FF2B5EF4-FFF2-40B4-BE49-F238E27FC236}">
                <a16:creationId xmlns:a16="http://schemas.microsoft.com/office/drawing/2014/main" id="{AC580B33-71C7-FF4B-9BEF-232EC0B20287}"/>
              </a:ext>
            </a:extLst>
          </p:cNvPr>
          <p:cNvSpPr/>
          <p:nvPr/>
        </p:nvSpPr>
        <p:spPr bwMode="auto">
          <a:xfrm>
            <a:off x="1367558" y="3360902"/>
            <a:ext cx="5654155" cy="565347"/>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0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4. Configure Omnichannel for Voice/SMS/</a:t>
            </a:r>
            <a:r>
              <a:rPr kumimoji="0" lang="en-US" sz="2000" b="0" i="0" u="none" strike="noStrike" kern="0" cap="none" spc="0" normalizeH="0" baseline="0" noProof="0" dirty="0" err="1">
                <a:ln>
                  <a:noFill/>
                </a:ln>
                <a:solidFill>
                  <a:srgbClr val="353535"/>
                </a:solidFill>
                <a:effectLst/>
                <a:uLnTx/>
                <a:uFillTx/>
                <a:latin typeface="Segoe UI Semilight"/>
                <a:ea typeface="+mn-ea"/>
                <a:cs typeface="Segoe UI Semibold" panose="020B0702040204020203" pitchFamily="34" charset="0"/>
              </a:rPr>
              <a:t>Whatsapp</a:t>
            </a:r>
            <a:r>
              <a:rPr kumimoji="0" lang="en-US" sz="20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 Integration with Twilio</a:t>
            </a:r>
          </a:p>
        </p:txBody>
      </p:sp>
      <p:grpSp>
        <p:nvGrpSpPr>
          <p:cNvPr id="22" name="Group 21">
            <a:extLst>
              <a:ext uri="{FF2B5EF4-FFF2-40B4-BE49-F238E27FC236}">
                <a16:creationId xmlns:a16="http://schemas.microsoft.com/office/drawing/2014/main" id="{DB0AB757-D36D-314A-B694-D07DD0457549}"/>
              </a:ext>
            </a:extLst>
          </p:cNvPr>
          <p:cNvGrpSpPr/>
          <p:nvPr/>
        </p:nvGrpSpPr>
        <p:grpSpPr>
          <a:xfrm>
            <a:off x="821718" y="3473519"/>
            <a:ext cx="342793" cy="342793"/>
            <a:chOff x="7062918" y="2009230"/>
            <a:chExt cx="427542" cy="427542"/>
          </a:xfrm>
        </p:grpSpPr>
        <p:sp>
          <p:nvSpPr>
            <p:cNvPr id="23" name="Oval 22">
              <a:extLst>
                <a:ext uri="{FF2B5EF4-FFF2-40B4-BE49-F238E27FC236}">
                  <a16:creationId xmlns:a16="http://schemas.microsoft.com/office/drawing/2014/main" id="{A38CFD48-A56F-5349-9667-2F2AFE8868D0}"/>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24" name="Rectangle 87">
              <a:extLst>
                <a:ext uri="{FF2B5EF4-FFF2-40B4-BE49-F238E27FC236}">
                  <a16:creationId xmlns:a16="http://schemas.microsoft.com/office/drawing/2014/main" id="{8A946457-85DF-244F-A0AD-98C6AB5C3A37}"/>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 name="Rectangle 36">
            <a:extLst>
              <a:ext uri="{FF2B5EF4-FFF2-40B4-BE49-F238E27FC236}">
                <a16:creationId xmlns:a16="http://schemas.microsoft.com/office/drawing/2014/main" id="{6FE8F1A2-8D4A-0C4C-ABCB-25606488133D}"/>
              </a:ext>
            </a:extLst>
          </p:cNvPr>
          <p:cNvSpPr/>
          <p:nvPr/>
        </p:nvSpPr>
        <p:spPr bwMode="auto">
          <a:xfrm>
            <a:off x="1367559" y="4152734"/>
            <a:ext cx="4984255" cy="565347"/>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0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5. Configure Smart Assist Bot</a:t>
            </a:r>
          </a:p>
        </p:txBody>
      </p:sp>
      <p:grpSp>
        <p:nvGrpSpPr>
          <p:cNvPr id="26" name="Group 25">
            <a:extLst>
              <a:ext uri="{FF2B5EF4-FFF2-40B4-BE49-F238E27FC236}">
                <a16:creationId xmlns:a16="http://schemas.microsoft.com/office/drawing/2014/main" id="{880E2B16-D84F-3849-B168-80E684DB336B}"/>
              </a:ext>
            </a:extLst>
          </p:cNvPr>
          <p:cNvGrpSpPr/>
          <p:nvPr/>
        </p:nvGrpSpPr>
        <p:grpSpPr>
          <a:xfrm>
            <a:off x="821718" y="4134719"/>
            <a:ext cx="342793" cy="342793"/>
            <a:chOff x="7062918" y="2009230"/>
            <a:chExt cx="427542" cy="427542"/>
          </a:xfrm>
        </p:grpSpPr>
        <p:sp>
          <p:nvSpPr>
            <p:cNvPr id="27" name="Oval 26">
              <a:extLst>
                <a:ext uri="{FF2B5EF4-FFF2-40B4-BE49-F238E27FC236}">
                  <a16:creationId xmlns:a16="http://schemas.microsoft.com/office/drawing/2014/main" id="{A11B1A65-3B86-4A45-92FA-71AFB8C4AAB4}"/>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28" name="Rectangle 87">
              <a:extLst>
                <a:ext uri="{FF2B5EF4-FFF2-40B4-BE49-F238E27FC236}">
                  <a16:creationId xmlns:a16="http://schemas.microsoft.com/office/drawing/2014/main" id="{A1E4FBD4-7328-BF49-9829-B792F043A58E}"/>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9" name="Rectangle 36">
            <a:extLst>
              <a:ext uri="{FF2B5EF4-FFF2-40B4-BE49-F238E27FC236}">
                <a16:creationId xmlns:a16="http://schemas.microsoft.com/office/drawing/2014/main" id="{1400E412-DABD-784E-859D-E5618A6C0B8E}"/>
              </a:ext>
            </a:extLst>
          </p:cNvPr>
          <p:cNvSpPr/>
          <p:nvPr/>
        </p:nvSpPr>
        <p:spPr bwMode="auto">
          <a:xfrm>
            <a:off x="1367559" y="4778149"/>
            <a:ext cx="4984255" cy="565347"/>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sz="2000" kern="0" dirty="0">
                <a:solidFill>
                  <a:srgbClr val="353535"/>
                </a:solidFill>
                <a:latin typeface="Segoe UI Semilight"/>
                <a:cs typeface="Segoe UI Semibold" panose="020B0702040204020203" pitchFamily="34" charset="0"/>
              </a:rPr>
              <a:t>5. A</a:t>
            </a:r>
            <a:r>
              <a:rPr kumimoji="0" lang="en-US" sz="2000" b="0" i="0" u="none" strike="noStrike" kern="0" cap="none" spc="0" normalizeH="0" baseline="0" noProof="0" dirty="0" err="1">
                <a:ln>
                  <a:noFill/>
                </a:ln>
                <a:solidFill>
                  <a:srgbClr val="353535"/>
                </a:solidFill>
                <a:effectLst/>
                <a:uLnTx/>
                <a:uFillTx/>
                <a:latin typeface="Segoe UI Semilight"/>
                <a:ea typeface="+mn-ea"/>
                <a:cs typeface="Segoe UI Semibold" panose="020B0702040204020203" pitchFamily="34" charset="0"/>
              </a:rPr>
              <a:t>dding</a:t>
            </a:r>
            <a:r>
              <a:rPr kumimoji="0" lang="en-US" sz="20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 </a:t>
            </a:r>
            <a:r>
              <a:rPr kumimoji="0" lang="en-US" sz="2000" b="0" i="0" u="none" strike="noStrike" kern="0" cap="none" spc="0" normalizeH="0" baseline="0" noProof="0" dirty="0" err="1">
                <a:ln>
                  <a:noFill/>
                </a:ln>
                <a:solidFill>
                  <a:srgbClr val="353535"/>
                </a:solidFill>
                <a:effectLst/>
                <a:uLnTx/>
                <a:uFillTx/>
                <a:latin typeface="Segoe UI Semilight"/>
                <a:ea typeface="+mn-ea"/>
                <a:cs typeface="Segoe UI Semibold" panose="020B0702040204020203" pitchFamily="34" charset="0"/>
              </a:rPr>
              <a:t>PowerBI</a:t>
            </a:r>
            <a:r>
              <a:rPr kumimoji="0" lang="en-US" sz="20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 dashboards to D365*</a:t>
            </a:r>
          </a:p>
        </p:txBody>
      </p:sp>
      <p:grpSp>
        <p:nvGrpSpPr>
          <p:cNvPr id="30" name="Group 29">
            <a:extLst>
              <a:ext uri="{FF2B5EF4-FFF2-40B4-BE49-F238E27FC236}">
                <a16:creationId xmlns:a16="http://schemas.microsoft.com/office/drawing/2014/main" id="{A53FE157-B977-D844-AB43-5F4B51D21133}"/>
              </a:ext>
            </a:extLst>
          </p:cNvPr>
          <p:cNvGrpSpPr/>
          <p:nvPr/>
        </p:nvGrpSpPr>
        <p:grpSpPr>
          <a:xfrm>
            <a:off x="821718" y="4743806"/>
            <a:ext cx="342793" cy="342793"/>
            <a:chOff x="7062918" y="2009230"/>
            <a:chExt cx="427542" cy="427542"/>
          </a:xfrm>
        </p:grpSpPr>
        <p:sp>
          <p:nvSpPr>
            <p:cNvPr id="31" name="Oval 30">
              <a:extLst>
                <a:ext uri="{FF2B5EF4-FFF2-40B4-BE49-F238E27FC236}">
                  <a16:creationId xmlns:a16="http://schemas.microsoft.com/office/drawing/2014/main" id="{7FA21D03-D695-AE4F-B270-3C90E06DED53}"/>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32" name="Rectangle 87">
              <a:extLst>
                <a:ext uri="{FF2B5EF4-FFF2-40B4-BE49-F238E27FC236}">
                  <a16:creationId xmlns:a16="http://schemas.microsoft.com/office/drawing/2014/main" id="{13248237-FD3D-D14E-A07C-70F3A27899C1}"/>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3" name="Rectangle 36">
            <a:extLst>
              <a:ext uri="{FF2B5EF4-FFF2-40B4-BE49-F238E27FC236}">
                <a16:creationId xmlns:a16="http://schemas.microsoft.com/office/drawing/2014/main" id="{6511069C-BF5C-CF4C-B5A3-CE6B4395E376}"/>
              </a:ext>
            </a:extLst>
          </p:cNvPr>
          <p:cNvSpPr/>
          <p:nvPr/>
        </p:nvSpPr>
        <p:spPr bwMode="auto">
          <a:xfrm>
            <a:off x="1367559" y="5308524"/>
            <a:ext cx="5654154" cy="565347"/>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0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6. Enable Real-time Translation with Azure Translator integration*</a:t>
            </a:r>
          </a:p>
        </p:txBody>
      </p:sp>
      <p:grpSp>
        <p:nvGrpSpPr>
          <p:cNvPr id="34" name="Group 33">
            <a:extLst>
              <a:ext uri="{FF2B5EF4-FFF2-40B4-BE49-F238E27FC236}">
                <a16:creationId xmlns:a16="http://schemas.microsoft.com/office/drawing/2014/main" id="{A6DD9BE4-E64A-F546-8E74-2687B82495D5}"/>
              </a:ext>
            </a:extLst>
          </p:cNvPr>
          <p:cNvGrpSpPr/>
          <p:nvPr/>
        </p:nvGrpSpPr>
        <p:grpSpPr>
          <a:xfrm>
            <a:off x="821718" y="5323168"/>
            <a:ext cx="342793" cy="342793"/>
            <a:chOff x="7062918" y="2009230"/>
            <a:chExt cx="427542" cy="427542"/>
          </a:xfrm>
        </p:grpSpPr>
        <p:sp>
          <p:nvSpPr>
            <p:cNvPr id="35" name="Oval 34">
              <a:extLst>
                <a:ext uri="{FF2B5EF4-FFF2-40B4-BE49-F238E27FC236}">
                  <a16:creationId xmlns:a16="http://schemas.microsoft.com/office/drawing/2014/main" id="{32C4E701-50C3-1A45-A85E-50CE121A6AD6}"/>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36" name="Rectangle 87">
              <a:extLst>
                <a:ext uri="{FF2B5EF4-FFF2-40B4-BE49-F238E27FC236}">
                  <a16:creationId xmlns:a16="http://schemas.microsoft.com/office/drawing/2014/main" id="{EF7E01BD-48FD-C148-B739-C2606489A2E2}"/>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947575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SG" dirty="0"/>
              <a:t>End-Product Feature Demo</a:t>
            </a:r>
          </a:p>
        </p:txBody>
      </p:sp>
      <p:pic>
        <p:nvPicPr>
          <p:cNvPr id="2" name="Picture 1">
            <a:extLst>
              <a:ext uri="{FF2B5EF4-FFF2-40B4-BE49-F238E27FC236}">
                <a16:creationId xmlns:a16="http://schemas.microsoft.com/office/drawing/2014/main" id="{951BD9D3-CA81-4F48-8124-B2811052B282}"/>
              </a:ext>
            </a:extLst>
          </p:cNvPr>
          <p:cNvPicPr>
            <a:picLocks noChangeAspect="1"/>
          </p:cNvPicPr>
          <p:nvPr/>
        </p:nvPicPr>
        <p:blipFill>
          <a:blip r:embed="rId3"/>
          <a:stretch>
            <a:fillRect/>
          </a:stretch>
        </p:blipFill>
        <p:spPr>
          <a:xfrm>
            <a:off x="1812010" y="1132658"/>
            <a:ext cx="8464349" cy="4780702"/>
          </a:xfrm>
          <a:prstGeom prst="rect">
            <a:avLst/>
          </a:prstGeom>
        </p:spPr>
      </p:pic>
      <p:sp>
        <p:nvSpPr>
          <p:cNvPr id="8" name="Text Placeholder 3">
            <a:extLst>
              <a:ext uri="{FF2B5EF4-FFF2-40B4-BE49-F238E27FC236}">
                <a16:creationId xmlns:a16="http://schemas.microsoft.com/office/drawing/2014/main" id="{DAFACEDD-F8C0-0446-A685-22940604144A}"/>
              </a:ext>
            </a:extLst>
          </p:cNvPr>
          <p:cNvSpPr txBox="1">
            <a:spLocks/>
          </p:cNvSpPr>
          <p:nvPr/>
        </p:nvSpPr>
        <p:spPr>
          <a:xfrm>
            <a:off x="574054" y="711062"/>
            <a:ext cx="10941050" cy="388938"/>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800"/>
              <a:t>Hands-on Training Lab Overview</a:t>
            </a:r>
            <a:endParaRPr lang="en-SG" sz="2800" dirty="0"/>
          </a:p>
        </p:txBody>
      </p:sp>
    </p:spTree>
    <p:extLst>
      <p:ext uri="{BB962C8B-B14F-4D97-AF65-F5344CB8AC3E}">
        <p14:creationId xmlns:p14="http://schemas.microsoft.com/office/powerpoint/2010/main" val="219628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A3DADC-F08D-4C08-8163-C157F14B42D1}"/>
              </a:ext>
            </a:extLst>
          </p:cNvPr>
          <p:cNvSpPr>
            <a:spLocks noGrp="1"/>
          </p:cNvSpPr>
          <p:nvPr>
            <p:ph type="title"/>
          </p:nvPr>
        </p:nvSpPr>
        <p:spPr>
          <a:xfrm>
            <a:off x="2143806" y="2835905"/>
            <a:ext cx="6924675" cy="593095"/>
          </a:xfrm>
        </p:spPr>
        <p:txBody>
          <a:bodyPr/>
          <a:lstStyle/>
          <a:p>
            <a:r>
              <a:rPr lang="en-US"/>
              <a:t>Questions and Answers</a:t>
            </a:r>
          </a:p>
        </p:txBody>
      </p:sp>
    </p:spTree>
    <p:extLst>
      <p:ext uri="{BB962C8B-B14F-4D97-AF65-F5344CB8AC3E}">
        <p14:creationId xmlns:p14="http://schemas.microsoft.com/office/powerpoint/2010/main" val="2794033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7F45-3E8F-4539-8D7C-EA224FEC8D9E}"/>
              </a:ext>
            </a:extLst>
          </p:cNvPr>
          <p:cNvSpPr>
            <a:spLocks noGrp="1"/>
          </p:cNvSpPr>
          <p:nvPr>
            <p:ph type="title"/>
          </p:nvPr>
        </p:nvSpPr>
        <p:spPr>
          <a:xfrm>
            <a:off x="155687" y="50792"/>
            <a:ext cx="11655840" cy="899665"/>
          </a:xfrm>
        </p:spPr>
        <p:txBody>
          <a:bodyPr vert="horz" lIns="91440" tIns="45720" rIns="91440" bIns="45720" rtlCol="0" anchor="ctr">
            <a:normAutofit/>
          </a:bodyPr>
          <a:lstStyle/>
          <a:p>
            <a:r>
              <a:rPr lang="en-AU" sz="3200" spc="-50" dirty="0">
                <a:ln w="3175">
                  <a:noFill/>
                </a:ln>
                <a:solidFill>
                  <a:srgbClr val="FF9F53"/>
                </a:solidFill>
                <a:latin typeface="Segoe UI Semibold"/>
                <a:ea typeface="+mn-ea"/>
                <a:cs typeface="Segoe UI" pitchFamily="34" charset="0"/>
              </a:rPr>
              <a:t>Agenda </a:t>
            </a:r>
            <a:endParaRPr lang="en-US" sz="3200" spc="-50" dirty="0">
              <a:ln w="3175">
                <a:noFill/>
              </a:ln>
              <a:solidFill>
                <a:srgbClr val="FF9F53"/>
              </a:solidFill>
              <a:latin typeface="Segoe UI Semibold"/>
              <a:ea typeface="+mn-ea"/>
              <a:cs typeface="Segoe UI" pitchFamily="34" charset="0"/>
            </a:endParaRPr>
          </a:p>
        </p:txBody>
      </p:sp>
      <p:sp>
        <p:nvSpPr>
          <p:cNvPr id="3" name="Right Bracket 2">
            <a:extLst>
              <a:ext uri="{FF2B5EF4-FFF2-40B4-BE49-F238E27FC236}">
                <a16:creationId xmlns:a16="http://schemas.microsoft.com/office/drawing/2014/main" id="{0C20EB75-CC2C-4DE4-AC24-FF43204BE083}"/>
              </a:ext>
            </a:extLst>
          </p:cNvPr>
          <p:cNvSpPr/>
          <p:nvPr/>
        </p:nvSpPr>
        <p:spPr>
          <a:xfrm>
            <a:off x="492350" y="1096562"/>
            <a:ext cx="492355" cy="5635437"/>
          </a:xfrm>
          <a:prstGeom prst="rightBracket">
            <a:avLst>
              <a:gd name="adj" fmla="val 81295"/>
            </a:avLst>
          </a:prstGeom>
          <a:noFill/>
          <a:ln w="15875" cap="flat" cmpd="sng" algn="ctr">
            <a:solidFill>
              <a:schemeClr val="accent2"/>
            </a:solidFill>
            <a:prstDash val="solid"/>
            <a:headEnd type="oval"/>
            <a:tailEnd type="oval"/>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1028AEE4-BDE5-4252-AD10-700B049A6943}"/>
              </a:ext>
            </a:extLst>
          </p:cNvPr>
          <p:cNvGrpSpPr/>
          <p:nvPr/>
        </p:nvGrpSpPr>
        <p:grpSpPr>
          <a:xfrm>
            <a:off x="821718" y="1852597"/>
            <a:ext cx="342793" cy="342793"/>
            <a:chOff x="7062918" y="2009230"/>
            <a:chExt cx="427542" cy="427542"/>
          </a:xfrm>
        </p:grpSpPr>
        <p:sp>
          <p:nvSpPr>
            <p:cNvPr id="5" name="Oval 4">
              <a:extLst>
                <a:ext uri="{FF2B5EF4-FFF2-40B4-BE49-F238E27FC236}">
                  <a16:creationId xmlns:a16="http://schemas.microsoft.com/office/drawing/2014/main" id="{3BA6B0D0-3495-462D-88AC-31E3BFEDD02A}"/>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6" name="Rectangle 87">
              <a:extLst>
                <a:ext uri="{FF2B5EF4-FFF2-40B4-BE49-F238E27FC236}">
                  <a16:creationId xmlns:a16="http://schemas.microsoft.com/office/drawing/2014/main" id="{B447DADB-893D-4545-A040-6A42CBD031A8}"/>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A8A368FD-8482-4C36-933F-1972AE83C603}"/>
              </a:ext>
            </a:extLst>
          </p:cNvPr>
          <p:cNvGrpSpPr/>
          <p:nvPr/>
        </p:nvGrpSpPr>
        <p:grpSpPr>
          <a:xfrm>
            <a:off x="821717" y="2515782"/>
            <a:ext cx="342793" cy="342793"/>
            <a:chOff x="7062918" y="2009230"/>
            <a:chExt cx="427542" cy="427542"/>
          </a:xfrm>
        </p:grpSpPr>
        <p:sp>
          <p:nvSpPr>
            <p:cNvPr id="8" name="Oval 7">
              <a:extLst>
                <a:ext uri="{FF2B5EF4-FFF2-40B4-BE49-F238E27FC236}">
                  <a16:creationId xmlns:a16="http://schemas.microsoft.com/office/drawing/2014/main" id="{41F74A9F-3CC2-4694-9202-A54BF465E4B5}"/>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9" name="Rectangle 87">
              <a:extLst>
                <a:ext uri="{FF2B5EF4-FFF2-40B4-BE49-F238E27FC236}">
                  <a16:creationId xmlns:a16="http://schemas.microsoft.com/office/drawing/2014/main" id="{D2A4DA1B-ACEC-4CC4-ACD7-A4E879E19C2D}"/>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E2ED6C6C-49CC-47FB-B41C-E4EFD9CD74C7}"/>
              </a:ext>
            </a:extLst>
          </p:cNvPr>
          <p:cNvGrpSpPr/>
          <p:nvPr/>
        </p:nvGrpSpPr>
        <p:grpSpPr>
          <a:xfrm>
            <a:off x="821717" y="3913616"/>
            <a:ext cx="342793" cy="342793"/>
            <a:chOff x="7062918" y="2009230"/>
            <a:chExt cx="427542" cy="427542"/>
          </a:xfrm>
        </p:grpSpPr>
        <p:sp>
          <p:nvSpPr>
            <p:cNvPr id="11" name="Oval 10">
              <a:extLst>
                <a:ext uri="{FF2B5EF4-FFF2-40B4-BE49-F238E27FC236}">
                  <a16:creationId xmlns:a16="http://schemas.microsoft.com/office/drawing/2014/main" id="{E938CFB7-7D79-45AA-9C61-70B3EA814461}"/>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2" name="Rectangle 87">
              <a:extLst>
                <a:ext uri="{FF2B5EF4-FFF2-40B4-BE49-F238E27FC236}">
                  <a16:creationId xmlns:a16="http://schemas.microsoft.com/office/drawing/2014/main" id="{105F7E02-042D-4A31-8DD7-9D67ACA0C5FB}"/>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1" name="Rectangle 36">
            <a:extLst>
              <a:ext uri="{FF2B5EF4-FFF2-40B4-BE49-F238E27FC236}">
                <a16:creationId xmlns:a16="http://schemas.microsoft.com/office/drawing/2014/main" id="{C43343EC-63D9-49CE-BE93-A02578B3B7FC}"/>
              </a:ext>
            </a:extLst>
          </p:cNvPr>
          <p:cNvSpPr/>
          <p:nvPr/>
        </p:nvSpPr>
        <p:spPr bwMode="auto">
          <a:xfrm>
            <a:off x="1367558" y="3898974"/>
            <a:ext cx="4381196"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Building Canvas Apps</a:t>
            </a:r>
          </a:p>
        </p:txBody>
      </p:sp>
      <p:sp>
        <p:nvSpPr>
          <p:cNvPr id="45" name="Rectangle 36">
            <a:extLst>
              <a:ext uri="{FF2B5EF4-FFF2-40B4-BE49-F238E27FC236}">
                <a16:creationId xmlns:a16="http://schemas.microsoft.com/office/drawing/2014/main" id="{1C00A691-82FF-4D1A-B4B8-952728135427}"/>
              </a:ext>
            </a:extLst>
          </p:cNvPr>
          <p:cNvSpPr/>
          <p:nvPr/>
        </p:nvSpPr>
        <p:spPr bwMode="auto">
          <a:xfrm>
            <a:off x="1367558" y="2518951"/>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Building Models with AI Builder</a:t>
            </a:r>
          </a:p>
        </p:txBody>
      </p:sp>
      <p:sp>
        <p:nvSpPr>
          <p:cNvPr id="47" name="Rectangle 36">
            <a:extLst>
              <a:ext uri="{FF2B5EF4-FFF2-40B4-BE49-F238E27FC236}">
                <a16:creationId xmlns:a16="http://schemas.microsoft.com/office/drawing/2014/main" id="{A289F48F-7804-4001-9BDE-F6B8F9B7DDAA}"/>
              </a:ext>
            </a:extLst>
          </p:cNvPr>
          <p:cNvSpPr/>
          <p:nvPr/>
        </p:nvSpPr>
        <p:spPr bwMode="auto">
          <a:xfrm>
            <a:off x="1367558" y="1837115"/>
            <a:ext cx="8900391" cy="392488"/>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Introduction to Microsoft Power Platform</a:t>
            </a:r>
            <a:r>
              <a:rPr lang="en-US" sz="2200" b="1" kern="0" dirty="0">
                <a:solidFill>
                  <a:srgbClr val="353535"/>
                </a:solidFill>
                <a:latin typeface="Segoe UI Semilight"/>
                <a:cs typeface="Segoe UI Semibold" panose="020B0702040204020203" pitchFamily="34" charset="0"/>
              </a:rPr>
              <a:t> and AI Builder </a:t>
            </a:r>
            <a:endPar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60" name="Rectangle 59">
            <a:extLst>
              <a:ext uri="{FF2B5EF4-FFF2-40B4-BE49-F238E27FC236}">
                <a16:creationId xmlns:a16="http://schemas.microsoft.com/office/drawing/2014/main" id="{35E68652-55B1-4BDB-8250-7937517BE9F4}"/>
              </a:ext>
            </a:extLst>
          </p:cNvPr>
          <p:cNvSpPr/>
          <p:nvPr/>
        </p:nvSpPr>
        <p:spPr bwMode="auto">
          <a:xfrm>
            <a:off x="1139063" y="1097893"/>
            <a:ext cx="4956937" cy="486676"/>
          </a:xfrm>
          <a:prstGeom prst="rect">
            <a:avLst/>
          </a:prstGeom>
          <a:solidFill>
            <a:srgbClr val="FF9F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TRANSFORMATION ENABLERS</a:t>
            </a:r>
          </a:p>
        </p:txBody>
      </p:sp>
      <p:sp>
        <p:nvSpPr>
          <p:cNvPr id="21" name="Rectangle 36">
            <a:extLst>
              <a:ext uri="{FF2B5EF4-FFF2-40B4-BE49-F238E27FC236}">
                <a16:creationId xmlns:a16="http://schemas.microsoft.com/office/drawing/2014/main" id="{8C48468B-44B8-334D-A2FC-73101D3503CF}"/>
              </a:ext>
            </a:extLst>
          </p:cNvPr>
          <p:cNvSpPr/>
          <p:nvPr/>
        </p:nvSpPr>
        <p:spPr bwMode="auto">
          <a:xfrm>
            <a:off x="1359607" y="2964592"/>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Object Detection Model</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2" name="Rectangle 36">
            <a:extLst>
              <a:ext uri="{FF2B5EF4-FFF2-40B4-BE49-F238E27FC236}">
                <a16:creationId xmlns:a16="http://schemas.microsoft.com/office/drawing/2014/main" id="{1E8A1CFB-67A9-AE49-B965-58A8E6D14B66}"/>
              </a:ext>
            </a:extLst>
          </p:cNvPr>
          <p:cNvSpPr/>
          <p:nvPr/>
        </p:nvSpPr>
        <p:spPr bwMode="auto">
          <a:xfrm>
            <a:off x="1359607" y="3401178"/>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Form Processing Model </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3" name="Rectangle 36">
            <a:extLst>
              <a:ext uri="{FF2B5EF4-FFF2-40B4-BE49-F238E27FC236}">
                <a16:creationId xmlns:a16="http://schemas.microsoft.com/office/drawing/2014/main" id="{1E8276CC-D010-BF47-BB88-46695B88ED77}"/>
              </a:ext>
            </a:extLst>
          </p:cNvPr>
          <p:cNvSpPr/>
          <p:nvPr/>
        </p:nvSpPr>
        <p:spPr bwMode="auto">
          <a:xfrm>
            <a:off x="1359607" y="4322515"/>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Online Shopping Assistant Application</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4" name="Rectangle 36">
            <a:extLst>
              <a:ext uri="{FF2B5EF4-FFF2-40B4-BE49-F238E27FC236}">
                <a16:creationId xmlns:a16="http://schemas.microsoft.com/office/drawing/2014/main" id="{3DF9A3CE-AF72-4D4D-8FA4-46A2674E7B62}"/>
              </a:ext>
            </a:extLst>
          </p:cNvPr>
          <p:cNvSpPr/>
          <p:nvPr/>
        </p:nvSpPr>
        <p:spPr bwMode="auto">
          <a:xfrm>
            <a:off x="1359607" y="4759101"/>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Form Processing Automation Application </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grpSp>
        <p:nvGrpSpPr>
          <p:cNvPr id="25" name="Group 24">
            <a:extLst>
              <a:ext uri="{FF2B5EF4-FFF2-40B4-BE49-F238E27FC236}">
                <a16:creationId xmlns:a16="http://schemas.microsoft.com/office/drawing/2014/main" id="{ED9A4BFA-687F-094F-82AF-21497C708E91}"/>
              </a:ext>
            </a:extLst>
          </p:cNvPr>
          <p:cNvGrpSpPr/>
          <p:nvPr/>
        </p:nvGrpSpPr>
        <p:grpSpPr>
          <a:xfrm>
            <a:off x="821718" y="5313442"/>
            <a:ext cx="342793" cy="342793"/>
            <a:chOff x="7062918" y="2009230"/>
            <a:chExt cx="427542" cy="427542"/>
          </a:xfrm>
        </p:grpSpPr>
        <p:sp>
          <p:nvSpPr>
            <p:cNvPr id="26" name="Oval 25">
              <a:extLst>
                <a:ext uri="{FF2B5EF4-FFF2-40B4-BE49-F238E27FC236}">
                  <a16:creationId xmlns:a16="http://schemas.microsoft.com/office/drawing/2014/main" id="{B34DDF3C-D7B6-B84B-A9B0-02106660F598}"/>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27" name="Rectangle 87">
              <a:extLst>
                <a:ext uri="{FF2B5EF4-FFF2-40B4-BE49-F238E27FC236}">
                  <a16:creationId xmlns:a16="http://schemas.microsoft.com/office/drawing/2014/main" id="{8378FB70-2868-EC4C-BC3B-E430BA25DA1E}"/>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8" name="Rectangle 36">
            <a:extLst>
              <a:ext uri="{FF2B5EF4-FFF2-40B4-BE49-F238E27FC236}">
                <a16:creationId xmlns:a16="http://schemas.microsoft.com/office/drawing/2014/main" id="{DA19AEC8-18FB-5F43-9952-CBC8C59A5E25}"/>
              </a:ext>
            </a:extLst>
          </p:cNvPr>
          <p:cNvSpPr/>
          <p:nvPr/>
        </p:nvSpPr>
        <p:spPr bwMode="auto">
          <a:xfrm>
            <a:off x="1367558" y="5297960"/>
            <a:ext cx="8900391" cy="392488"/>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sz="2200" b="1" kern="0" dirty="0">
                <a:solidFill>
                  <a:srgbClr val="353535"/>
                </a:solidFill>
                <a:latin typeface="Segoe UI Semilight"/>
                <a:cs typeface="Segoe UI Semibold" panose="020B0702040204020203" pitchFamily="34" charset="0"/>
              </a:rPr>
              <a:t>Workshop Resources</a:t>
            </a:r>
            <a:endPar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Tree>
    <p:extLst>
      <p:ext uri="{BB962C8B-B14F-4D97-AF65-F5344CB8AC3E}">
        <p14:creationId xmlns:p14="http://schemas.microsoft.com/office/powerpoint/2010/main" val="32661616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999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US" dirty="0"/>
              <a:t>End-Product Feature Showcase</a:t>
            </a:r>
            <a:endParaRPr lang="en-SG" dirty="0"/>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4054" y="711062"/>
            <a:ext cx="10941050" cy="388938"/>
          </a:xfrm>
        </p:spPr>
        <p:txBody>
          <a:bodyPr/>
          <a:lstStyle/>
          <a:p>
            <a:r>
              <a:rPr lang="en-SG"/>
              <a:t>Enabling customer breaking silos and accelerating digital transformation </a:t>
            </a:r>
          </a:p>
        </p:txBody>
      </p:sp>
      <p:sp>
        <p:nvSpPr>
          <p:cNvPr id="5" name="Rectangle 36">
            <a:extLst>
              <a:ext uri="{FF2B5EF4-FFF2-40B4-BE49-F238E27FC236}">
                <a16:creationId xmlns:a16="http://schemas.microsoft.com/office/drawing/2014/main" id="{C5BB30EC-825A-1441-9B65-B104B2EEC2BD}"/>
              </a:ext>
            </a:extLst>
          </p:cNvPr>
          <p:cNvSpPr/>
          <p:nvPr/>
        </p:nvSpPr>
        <p:spPr bwMode="auto">
          <a:xfrm>
            <a:off x="672207" y="1315562"/>
            <a:ext cx="8900391" cy="392488"/>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sz="2800" b="1" kern="0" dirty="0">
                <a:solidFill>
                  <a:srgbClr val="353535"/>
                </a:solidFill>
                <a:latin typeface="Segoe UI Semilight"/>
                <a:cs typeface="Segoe UI Semibold" panose="020B0702040204020203" pitchFamily="34" charset="0"/>
              </a:rPr>
              <a:t>Resources</a:t>
            </a:r>
            <a:endPar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7" name="Rectangle 36">
            <a:extLst>
              <a:ext uri="{FF2B5EF4-FFF2-40B4-BE49-F238E27FC236}">
                <a16:creationId xmlns:a16="http://schemas.microsoft.com/office/drawing/2014/main" id="{DE6F5FD3-9A2F-DC45-9DB4-9F35567E273C}"/>
              </a:ext>
            </a:extLst>
          </p:cNvPr>
          <p:cNvSpPr/>
          <p:nvPr/>
        </p:nvSpPr>
        <p:spPr bwMode="auto">
          <a:xfrm>
            <a:off x="672207" y="1923612"/>
            <a:ext cx="10941050" cy="3962838"/>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457200" marR="0" lvl="0" indent="-457200" algn="l" defTabSz="932418" rtl="0" eaLnBrk="1" fontAlgn="auto" latinLnBrk="0" hangingPunct="1">
              <a:lnSpc>
                <a:spcPct val="100000"/>
              </a:lnSpc>
              <a:spcBef>
                <a:spcPts val="1599"/>
              </a:spcBef>
              <a:spcAft>
                <a:spcPts val="0"/>
              </a:spcAft>
              <a:buClrTx/>
              <a:buSzTx/>
              <a:buFontTx/>
              <a:buAutoNum type="arabicPeriod"/>
              <a:tabLst/>
              <a:defRPr/>
            </a:pPr>
            <a:r>
              <a:rPr lang="en-US" sz="2200" b="1" kern="0" dirty="0">
                <a:solidFill>
                  <a:srgbClr val="353535"/>
                </a:solidFill>
                <a:latin typeface="Segoe UI Semilight"/>
                <a:cs typeface="Segoe UI Semibold" panose="020B0702040204020203" pitchFamily="34" charset="0"/>
              </a:rPr>
              <a:t>Self-service Customer Service Portal (Portal App)</a:t>
            </a:r>
          </a:p>
          <a:p>
            <a:pPr marL="457200" marR="0" lvl="0" indent="-457200" algn="l" defTabSz="932418" rtl="0" eaLnBrk="1" fontAlgn="auto" latinLnBrk="0" hangingPunct="1">
              <a:lnSpc>
                <a:spcPct val="100000"/>
              </a:lnSpc>
              <a:spcBef>
                <a:spcPts val="1599"/>
              </a:spcBef>
              <a:spcAft>
                <a:spcPts val="0"/>
              </a:spcAft>
              <a:buClrTx/>
              <a:buSzTx/>
              <a:buFontTx/>
              <a:buAutoNum type="arabicPeriod"/>
              <a:tabLst/>
              <a:defRPr/>
            </a:pPr>
            <a:r>
              <a:rPr lang="en-US" sz="2200" b="1" kern="0" dirty="0">
                <a:solidFill>
                  <a:srgbClr val="353535"/>
                </a:solidFill>
                <a:latin typeface="Segoe UI Semilight"/>
                <a:cs typeface="Segoe UI Semibold" panose="020B0702040204020203" pitchFamily="34" charset="0"/>
              </a:rPr>
              <a:t>Dynamics 365 Omnichannel for Customer Service Apps </a:t>
            </a:r>
            <a:br>
              <a:rPr lang="en-US" sz="2200" b="1" kern="0" dirty="0">
                <a:solidFill>
                  <a:srgbClr val="353535"/>
                </a:solidFill>
                <a:latin typeface="Segoe UI Semilight"/>
                <a:cs typeface="Segoe UI Semibold" panose="020B0702040204020203" pitchFamily="34" charset="0"/>
              </a:rPr>
            </a:br>
            <a:r>
              <a:rPr lang="en-US" sz="2200" kern="0" dirty="0">
                <a:solidFill>
                  <a:srgbClr val="353535"/>
                </a:solidFill>
                <a:latin typeface="Segoe UI Semilight"/>
                <a:cs typeface="Segoe UI Semibold" panose="020B0702040204020203" pitchFamily="34" charset="0"/>
              </a:rPr>
              <a:t>- Live chat capability integration with Portal, Facebook, </a:t>
            </a:r>
            <a:r>
              <a:rPr lang="en-US" sz="2200" kern="0" dirty="0" err="1">
                <a:solidFill>
                  <a:srgbClr val="353535"/>
                </a:solidFill>
                <a:latin typeface="Segoe UI Semilight"/>
                <a:cs typeface="Segoe UI Semibold" panose="020B0702040204020203" pitchFamily="34" charset="0"/>
              </a:rPr>
              <a:t>Whatsapp</a:t>
            </a:r>
            <a:r>
              <a:rPr lang="en-US" sz="2200" kern="0" dirty="0">
                <a:solidFill>
                  <a:srgbClr val="353535"/>
                </a:solidFill>
                <a:latin typeface="Segoe UI Semilight"/>
                <a:cs typeface="Segoe UI Semibold" panose="020B0702040204020203" pitchFamily="34" charset="0"/>
              </a:rPr>
              <a:t>, Voice Call and more</a:t>
            </a:r>
            <a:br>
              <a:rPr lang="en-US" sz="2200" kern="0" dirty="0">
                <a:solidFill>
                  <a:srgbClr val="353535"/>
                </a:solidFill>
                <a:latin typeface="Segoe UI Semilight"/>
                <a:cs typeface="Segoe UI Semibold" panose="020B0702040204020203" pitchFamily="34" charset="0"/>
              </a:rPr>
            </a:br>
            <a:r>
              <a:rPr lang="en-US" sz="2200" kern="0" dirty="0">
                <a:solidFill>
                  <a:srgbClr val="353535"/>
                </a:solidFill>
                <a:latin typeface="Segoe UI Semilight"/>
                <a:cs typeface="Segoe UI Semibold" panose="020B0702040204020203" pitchFamily="34" charset="0"/>
              </a:rPr>
              <a:t>- Agent session management </a:t>
            </a:r>
            <a:br>
              <a:rPr lang="en-US" sz="2200" kern="0" dirty="0">
                <a:solidFill>
                  <a:srgbClr val="353535"/>
                </a:solidFill>
                <a:latin typeface="Segoe UI Semilight"/>
                <a:cs typeface="Segoe UI Semibold" panose="020B0702040204020203" pitchFamily="34" charset="0"/>
              </a:rPr>
            </a:br>
            <a:r>
              <a:rPr lang="en-US" sz="2200" kern="0" dirty="0">
                <a:solidFill>
                  <a:srgbClr val="353535"/>
                </a:solidFill>
                <a:latin typeface="Segoe UI Semilight"/>
                <a:cs typeface="Segoe UI Semibold" panose="020B0702040204020203" pitchFamily="34" charset="0"/>
              </a:rPr>
              <a:t>- Customer 360 Overview through Unified interface panel and Dashboards</a:t>
            </a:r>
          </a:p>
          <a:p>
            <a:pPr marL="457200" marR="0" lvl="0" indent="-457200" algn="l" defTabSz="932418" rtl="0" eaLnBrk="1" fontAlgn="auto" latinLnBrk="0" hangingPunct="1">
              <a:lnSpc>
                <a:spcPct val="100000"/>
              </a:lnSpc>
              <a:spcBef>
                <a:spcPts val="1599"/>
              </a:spcBef>
              <a:spcAft>
                <a:spcPts val="0"/>
              </a:spcAft>
              <a:buClrTx/>
              <a:buSzTx/>
              <a:buFontTx/>
              <a:buAutoNum type="arabicPeriod"/>
              <a:tabLst/>
              <a:defRPr/>
            </a:pPr>
            <a:r>
              <a:rPr lang="en-US" sz="2200" b="1" kern="0" dirty="0">
                <a:solidFill>
                  <a:srgbClr val="353535"/>
                </a:solidFill>
                <a:latin typeface="Segoe UI Semilight"/>
                <a:cs typeface="Segoe UI Semibold" panose="020B0702040204020203" pitchFamily="34" charset="0"/>
              </a:rPr>
              <a:t>Power Virtual Agent </a:t>
            </a:r>
            <a:br>
              <a:rPr lang="en-US" sz="2200" b="1" kern="0" dirty="0">
                <a:solidFill>
                  <a:srgbClr val="353535"/>
                </a:solidFill>
                <a:latin typeface="Segoe UI Semilight"/>
                <a:cs typeface="Segoe UI Semibold" panose="020B0702040204020203" pitchFamily="34" charset="0"/>
              </a:rPr>
            </a:br>
            <a:r>
              <a:rPr lang="en-US" sz="2200" kern="0" dirty="0">
                <a:solidFill>
                  <a:srgbClr val="353535"/>
                </a:solidFill>
                <a:latin typeface="Segoe UI Semilight"/>
                <a:cs typeface="Segoe UI Semibold" panose="020B0702040204020203" pitchFamily="34" charset="0"/>
              </a:rPr>
              <a:t>- Integrates virtual agent for effective First Contact Resolution (FCR) </a:t>
            </a:r>
            <a:endParaRPr lang="en-US" sz="2200" b="1" kern="0" dirty="0">
              <a:solidFill>
                <a:srgbClr val="353535"/>
              </a:solidFill>
              <a:latin typeface="Segoe UI Semilight"/>
              <a:cs typeface="Segoe UI Semibold" panose="020B0702040204020203" pitchFamily="34" charset="0"/>
            </a:endParaRPr>
          </a:p>
          <a:p>
            <a:pPr marR="0" lvl="0" algn="l" defTabSz="932418" rtl="0" eaLnBrk="1" fontAlgn="auto" latinLnBrk="0" hangingPunct="1">
              <a:lnSpc>
                <a:spcPct val="100000"/>
              </a:lnSpc>
              <a:spcBef>
                <a:spcPts val="1599"/>
              </a:spcBef>
              <a:spcAft>
                <a:spcPts val="0"/>
              </a:spcAft>
              <a:buClrTx/>
              <a:buSzTx/>
              <a:tabLst/>
              <a:defRPr/>
            </a:pPr>
            <a:endParaRPr lang="en-US" sz="2200" kern="0" dirty="0">
              <a:solidFill>
                <a:srgbClr val="353535"/>
              </a:solidFill>
              <a:latin typeface="Segoe UI Semilight"/>
              <a:cs typeface="Segoe UI Semibold" panose="020B0702040204020203" pitchFamily="34" charset="0"/>
            </a:endParaRPr>
          </a:p>
          <a:p>
            <a:pPr marL="457200" marR="0" lvl="0" indent="-457200" algn="l" defTabSz="932418" rtl="0" eaLnBrk="1" fontAlgn="auto" latinLnBrk="0" hangingPunct="1">
              <a:lnSpc>
                <a:spcPct val="100000"/>
              </a:lnSpc>
              <a:spcBef>
                <a:spcPts val="1599"/>
              </a:spcBef>
              <a:spcAft>
                <a:spcPts val="0"/>
              </a:spcAft>
              <a:buClrTx/>
              <a:buSzTx/>
              <a:buFontTx/>
              <a:buAutoNum type="arabicPeriod"/>
              <a:tabLst/>
              <a:defRPr/>
            </a:pPr>
            <a:endPar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Tree>
    <p:extLst>
      <p:ext uri="{BB962C8B-B14F-4D97-AF65-F5344CB8AC3E}">
        <p14:creationId xmlns:p14="http://schemas.microsoft.com/office/powerpoint/2010/main" val="2714440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picture containing monitor, electronics, indoor, computer&#10;&#10;Description automatically generated">
            <a:extLst>
              <a:ext uri="{FF2B5EF4-FFF2-40B4-BE49-F238E27FC236}">
                <a16:creationId xmlns:a16="http://schemas.microsoft.com/office/drawing/2014/main" id="{8EA26945-5CD9-4AA6-810D-FDE888FF1AC8}"/>
              </a:ext>
            </a:extLst>
          </p:cNvPr>
          <p:cNvPicPr>
            <a:picLocks noChangeAspect="1"/>
          </p:cNvPicPr>
          <p:nvPr/>
        </p:nvPicPr>
        <p:blipFill rotWithShape="1">
          <a:blip r:embed="rId2">
            <a:extLst>
              <a:ext uri="{28A0092B-C50C-407E-A947-70E740481C1C}">
                <a14:useLocalDpi xmlns:a14="http://schemas.microsoft.com/office/drawing/2010/main" val="0"/>
              </a:ext>
            </a:extLst>
          </a:blip>
          <a:srcRect l="1158" b="11531"/>
          <a:stretch/>
        </p:blipFill>
        <p:spPr>
          <a:xfrm>
            <a:off x="276045" y="1408112"/>
            <a:ext cx="11588151" cy="5027193"/>
          </a:xfrm>
          <a:prstGeom prst="rect">
            <a:avLst/>
          </a:prstGeom>
        </p:spPr>
      </p:pic>
      <p:sp>
        <p:nvSpPr>
          <p:cNvPr id="6" name="Text Placeholder 5">
            <a:extLst>
              <a:ext uri="{FF2B5EF4-FFF2-40B4-BE49-F238E27FC236}">
                <a16:creationId xmlns:a16="http://schemas.microsoft.com/office/drawing/2014/main" id="{A98DEA3D-73CA-4618-9160-1E9288DBDA4D}"/>
              </a:ext>
            </a:extLst>
          </p:cNvPr>
          <p:cNvSpPr>
            <a:spLocks noGrp="1"/>
          </p:cNvSpPr>
          <p:nvPr>
            <p:ph type="body" sz="quarter" idx="13"/>
          </p:nvPr>
        </p:nvSpPr>
        <p:spPr>
          <a:xfrm>
            <a:off x="1127865" y="1792147"/>
            <a:ext cx="9862457" cy="3485597"/>
          </a:xfrm>
        </p:spPr>
        <p:txBody>
          <a:bodyPr>
            <a:noAutofit/>
          </a:bodyPr>
          <a:lstStyle/>
          <a:p>
            <a:pPr marL="457200" indent="-457200">
              <a:lnSpc>
                <a:spcPct val="120000"/>
              </a:lnSpc>
              <a:buFont typeface="+mj-lt"/>
              <a:buAutoNum type="arabicPeriod"/>
            </a:pPr>
            <a:r>
              <a:rPr lang="en-US" sz="1800" b="1" dirty="0">
                <a:solidFill>
                  <a:schemeClr val="bg1"/>
                </a:solidFill>
                <a:latin typeface="squeaky chalk sound" pitchFamily="2" charset="0"/>
              </a:rPr>
              <a:t>Introduction</a:t>
            </a:r>
          </a:p>
          <a:p>
            <a:pPr marL="457200" indent="-457200">
              <a:lnSpc>
                <a:spcPct val="120000"/>
              </a:lnSpc>
              <a:buFont typeface="+mj-lt"/>
              <a:buAutoNum type="arabicPeriod"/>
            </a:pPr>
            <a:r>
              <a:rPr lang="en-US" sz="1800" b="1" dirty="0">
                <a:solidFill>
                  <a:schemeClr val="bg1"/>
                </a:solidFill>
                <a:latin typeface="squeaky chalk sound" pitchFamily="2" charset="0"/>
              </a:rPr>
              <a:t>Customer Engagement Challenges and New Approaches </a:t>
            </a:r>
          </a:p>
          <a:p>
            <a:pPr marL="457200" indent="-457200">
              <a:lnSpc>
                <a:spcPct val="120000"/>
              </a:lnSpc>
              <a:buFont typeface="+mj-lt"/>
              <a:buAutoNum type="arabicPeriod"/>
            </a:pPr>
            <a:r>
              <a:rPr lang="en-US" sz="1800" b="1" dirty="0">
                <a:solidFill>
                  <a:schemeClr val="bg1"/>
                </a:solidFill>
                <a:latin typeface="squeaky chalk sound" pitchFamily="2" charset="0"/>
              </a:rPr>
              <a:t>Microsoft Business Applications</a:t>
            </a:r>
          </a:p>
          <a:p>
            <a:pPr marL="457200" indent="-457200">
              <a:lnSpc>
                <a:spcPct val="120000"/>
              </a:lnSpc>
              <a:buFont typeface="+mj-lt"/>
              <a:buAutoNum type="arabicPeriod"/>
            </a:pPr>
            <a:r>
              <a:rPr lang="en-US" sz="1800" b="1" dirty="0">
                <a:solidFill>
                  <a:schemeClr val="bg1"/>
                </a:solidFill>
                <a:latin typeface="squeaky chalk sound" pitchFamily="2" charset="0"/>
              </a:rPr>
              <a:t>The Art of Possible</a:t>
            </a:r>
          </a:p>
          <a:p>
            <a:pPr lvl="1">
              <a:lnSpc>
                <a:spcPct val="120000"/>
              </a:lnSpc>
            </a:pPr>
            <a:r>
              <a:rPr lang="en-US" sz="1800" b="1" dirty="0">
                <a:solidFill>
                  <a:schemeClr val="bg1"/>
                </a:solidFill>
                <a:latin typeface="squeaky chalk sound" pitchFamily="2" charset="0"/>
              </a:rPr>
              <a:t>Intelligent Marketing engagement </a:t>
            </a:r>
          </a:p>
          <a:p>
            <a:pPr lvl="1">
              <a:lnSpc>
                <a:spcPct val="120000"/>
              </a:lnSpc>
            </a:pPr>
            <a:r>
              <a:rPr lang="en-US" sz="1800" b="1" dirty="0">
                <a:solidFill>
                  <a:schemeClr val="bg1"/>
                </a:solidFill>
                <a:latin typeface="squeaky chalk sound" pitchFamily="2" charset="0"/>
              </a:rPr>
              <a:t>Proactive sales engagement </a:t>
            </a:r>
          </a:p>
          <a:p>
            <a:pPr lvl="1">
              <a:lnSpc>
                <a:spcPct val="120000"/>
              </a:lnSpc>
            </a:pPr>
            <a:r>
              <a:rPr lang="en-US" sz="1800" b="1" dirty="0">
                <a:solidFill>
                  <a:schemeClr val="bg1"/>
                </a:solidFill>
                <a:latin typeface="squeaky chalk sound" pitchFamily="2" charset="0"/>
              </a:rPr>
              <a:t>Omni customer care engagement </a:t>
            </a:r>
          </a:p>
          <a:p>
            <a:pPr marL="457200" indent="-457200">
              <a:lnSpc>
                <a:spcPct val="120000"/>
              </a:lnSpc>
              <a:buFont typeface="+mj-lt"/>
              <a:buAutoNum type="arabicPeriod"/>
            </a:pPr>
            <a:r>
              <a:rPr lang="en-US" sz="1800" b="1" dirty="0">
                <a:solidFill>
                  <a:schemeClr val="bg1"/>
                </a:solidFill>
                <a:latin typeface="squeaky chalk sound" pitchFamily="2" charset="0"/>
              </a:rPr>
              <a:t>Customer Success Manager Involvement</a:t>
            </a:r>
          </a:p>
          <a:p>
            <a:pPr marL="457200" indent="-457200">
              <a:lnSpc>
                <a:spcPct val="120000"/>
              </a:lnSpc>
              <a:buFont typeface="+mj-lt"/>
              <a:buAutoNum type="arabicPeriod"/>
            </a:pPr>
            <a:r>
              <a:rPr lang="en-US" sz="1800" b="1" dirty="0">
                <a:solidFill>
                  <a:schemeClr val="bg1"/>
                </a:solidFill>
                <a:latin typeface="squeaky chalk sound" pitchFamily="2" charset="0"/>
              </a:rPr>
              <a:t>References</a:t>
            </a:r>
          </a:p>
          <a:p>
            <a:pPr marL="457200" indent="-457200">
              <a:lnSpc>
                <a:spcPct val="120000"/>
              </a:lnSpc>
              <a:buFont typeface="+mj-lt"/>
              <a:buAutoNum type="arabicPeriod"/>
            </a:pPr>
            <a:r>
              <a:rPr lang="en-US" sz="1800" b="1" dirty="0">
                <a:solidFill>
                  <a:schemeClr val="bg1"/>
                </a:solidFill>
                <a:latin typeface="squeaky chalk sound" pitchFamily="2" charset="0"/>
              </a:rPr>
              <a:t>Q&amp;A</a:t>
            </a:r>
          </a:p>
        </p:txBody>
      </p:sp>
      <p:sp>
        <p:nvSpPr>
          <p:cNvPr id="4" name="Title 3">
            <a:extLst>
              <a:ext uri="{FF2B5EF4-FFF2-40B4-BE49-F238E27FC236}">
                <a16:creationId xmlns:a16="http://schemas.microsoft.com/office/drawing/2014/main" id="{62705CAB-9F24-4122-B88D-D45ED1D048FA}"/>
              </a:ext>
            </a:extLst>
          </p:cNvPr>
          <p:cNvSpPr>
            <a:spLocks noGrp="1"/>
          </p:cNvSpPr>
          <p:nvPr>
            <p:ph type="title"/>
          </p:nvPr>
        </p:nvSpPr>
        <p:spPr/>
        <p:txBody>
          <a:bodyPr>
            <a:normAutofit fontScale="90000"/>
          </a:bodyPr>
          <a:lstStyle/>
          <a:p>
            <a:r>
              <a:rPr lang="en-US"/>
              <a:t>Agenda</a:t>
            </a:r>
          </a:p>
        </p:txBody>
      </p:sp>
    </p:spTree>
    <p:extLst>
      <p:ext uri="{BB962C8B-B14F-4D97-AF65-F5344CB8AC3E}">
        <p14:creationId xmlns:p14="http://schemas.microsoft.com/office/powerpoint/2010/main" val="2185765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DE56-92DE-453E-8100-ABF10B9F6F57}"/>
              </a:ext>
            </a:extLst>
          </p:cNvPr>
          <p:cNvSpPr>
            <a:spLocks noGrp="1"/>
          </p:cNvSpPr>
          <p:nvPr>
            <p:ph type="title"/>
          </p:nvPr>
        </p:nvSpPr>
        <p:spPr>
          <a:xfrm>
            <a:off x="268080" y="71439"/>
            <a:ext cx="11655840" cy="899665"/>
          </a:xfrm>
        </p:spPr>
        <p:txBody>
          <a:bodyPr vert="horz" lIns="91440" tIns="45720" rIns="91440" bIns="45720" rtlCol="0" anchor="ctr">
            <a:normAutofit/>
          </a:bodyPr>
          <a:lstStyle/>
          <a:p>
            <a:r>
              <a:rPr lang="en-AU" sz="3200" spc="-50">
                <a:ln w="3175">
                  <a:noFill/>
                </a:ln>
                <a:solidFill>
                  <a:srgbClr val="FF9F53"/>
                </a:solidFill>
                <a:latin typeface="Segoe UI Semibold"/>
                <a:ea typeface="+mn-ea"/>
                <a:cs typeface="Segoe UI" pitchFamily="34" charset="0"/>
              </a:rPr>
              <a:t>Transformation Requirements</a:t>
            </a:r>
            <a:endParaRPr lang="en-US" sz="3200" spc="-50">
              <a:ln w="3175">
                <a:noFill/>
              </a:ln>
              <a:solidFill>
                <a:srgbClr val="FF9F53"/>
              </a:solidFill>
              <a:latin typeface="Segoe UI Semibold"/>
              <a:ea typeface="+mn-ea"/>
              <a:cs typeface="Segoe UI" pitchFamily="34" charset="0"/>
            </a:endParaRPr>
          </a:p>
        </p:txBody>
      </p:sp>
      <p:cxnSp>
        <p:nvCxnSpPr>
          <p:cNvPr id="3" name="Straight Connector 2">
            <a:extLst>
              <a:ext uri="{FF2B5EF4-FFF2-40B4-BE49-F238E27FC236}">
                <a16:creationId xmlns:a16="http://schemas.microsoft.com/office/drawing/2014/main" id="{D77AB456-C507-4591-93F5-D9A92DD945D6}"/>
              </a:ext>
            </a:extLst>
          </p:cNvPr>
          <p:cNvCxnSpPr>
            <a:cxnSpLocks/>
          </p:cNvCxnSpPr>
          <p:nvPr/>
        </p:nvCxnSpPr>
        <p:spPr>
          <a:xfrm flipV="1">
            <a:off x="1549080" y="2023146"/>
            <a:ext cx="217017" cy="24975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75F15D6-7FAA-4CF9-8ED0-49C61A0C43EA}"/>
              </a:ext>
            </a:extLst>
          </p:cNvPr>
          <p:cNvCxnSpPr>
            <a:cxnSpLocks/>
          </p:cNvCxnSpPr>
          <p:nvPr/>
        </p:nvCxnSpPr>
        <p:spPr>
          <a:xfrm>
            <a:off x="1602731" y="4581202"/>
            <a:ext cx="2557392" cy="4506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7C40195-10D1-4B57-8E12-2BCC54CD4E4C}"/>
              </a:ext>
            </a:extLst>
          </p:cNvPr>
          <p:cNvGrpSpPr/>
          <p:nvPr/>
        </p:nvGrpSpPr>
        <p:grpSpPr>
          <a:xfrm>
            <a:off x="1781936" y="1941873"/>
            <a:ext cx="8960821" cy="3195103"/>
            <a:chOff x="1665822" y="2544216"/>
            <a:chExt cx="8960821" cy="3195103"/>
          </a:xfrm>
        </p:grpSpPr>
        <p:cxnSp>
          <p:nvCxnSpPr>
            <p:cNvPr id="6" name="Straight Connector 5">
              <a:extLst>
                <a:ext uri="{FF2B5EF4-FFF2-40B4-BE49-F238E27FC236}">
                  <a16:creationId xmlns:a16="http://schemas.microsoft.com/office/drawing/2014/main" id="{CDED08BA-C4F6-4666-89C2-7F565331ECED}"/>
                </a:ext>
              </a:extLst>
            </p:cNvPr>
            <p:cNvCxnSpPr>
              <a:cxnSpLocks/>
            </p:cNvCxnSpPr>
            <p:nvPr/>
          </p:nvCxnSpPr>
          <p:spPr>
            <a:xfrm>
              <a:off x="1665822" y="2544216"/>
              <a:ext cx="2433035" cy="3195103"/>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1D799DC-74C3-49E7-B59D-5AB1781688A8}"/>
                </a:ext>
              </a:extLst>
            </p:cNvPr>
            <p:cNvCxnSpPr>
              <a:cxnSpLocks/>
            </p:cNvCxnSpPr>
            <p:nvPr/>
          </p:nvCxnSpPr>
          <p:spPr>
            <a:xfrm>
              <a:off x="1665822" y="2581789"/>
              <a:ext cx="2839654" cy="62793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848ED64-0B02-478A-A988-6A3527941DFB}"/>
                </a:ext>
              </a:extLst>
            </p:cNvPr>
            <p:cNvCxnSpPr>
              <a:stCxn id="29" idx="6"/>
              <a:endCxn id="22" idx="2"/>
            </p:cNvCxnSpPr>
            <p:nvPr/>
          </p:nvCxnSpPr>
          <p:spPr>
            <a:xfrm flipV="1">
              <a:off x="5078617" y="5501243"/>
              <a:ext cx="1244797" cy="15398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DC656CA-5D65-4731-BD5B-AE40D8B347CC}"/>
                </a:ext>
              </a:extLst>
            </p:cNvPr>
            <p:cNvCxnSpPr>
              <a:cxnSpLocks/>
              <a:endCxn id="22" idx="1"/>
            </p:cNvCxnSpPr>
            <p:nvPr/>
          </p:nvCxnSpPr>
          <p:spPr>
            <a:xfrm>
              <a:off x="5471095" y="3191618"/>
              <a:ext cx="1146881" cy="159849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D75BCA-9AFA-4B9F-BAC2-7209A326CFBF}"/>
                </a:ext>
              </a:extLst>
            </p:cNvPr>
            <p:cNvCxnSpPr>
              <a:cxnSpLocks/>
            </p:cNvCxnSpPr>
            <p:nvPr/>
          </p:nvCxnSpPr>
          <p:spPr>
            <a:xfrm flipH="1">
              <a:off x="4775200" y="2995031"/>
              <a:ext cx="3297141" cy="181004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DDA21A-246D-4347-9A9C-704E2AA8BBA0}"/>
                </a:ext>
              </a:extLst>
            </p:cNvPr>
            <p:cNvCxnSpPr>
              <a:stCxn id="18" idx="5"/>
              <a:endCxn id="23" idx="1"/>
            </p:cNvCxnSpPr>
            <p:nvPr/>
          </p:nvCxnSpPr>
          <p:spPr>
            <a:xfrm>
              <a:off x="8644427" y="3793960"/>
              <a:ext cx="560409" cy="80011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4FCB04-669C-4121-A6B6-75E57BFE3B4F}"/>
                </a:ext>
              </a:extLst>
            </p:cNvPr>
            <p:cNvCxnSpPr/>
            <p:nvPr/>
          </p:nvCxnSpPr>
          <p:spPr>
            <a:xfrm flipH="1">
              <a:off x="8910274" y="2656354"/>
              <a:ext cx="710671" cy="16208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C8ECD4-C182-4B68-A1B6-F429CD332FAC}"/>
                </a:ext>
              </a:extLst>
            </p:cNvPr>
            <p:cNvCxnSpPr/>
            <p:nvPr/>
          </p:nvCxnSpPr>
          <p:spPr>
            <a:xfrm flipH="1">
              <a:off x="7693049" y="4088523"/>
              <a:ext cx="160522" cy="42198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8ECC5B-DDA1-4F26-B9C0-3766210DB977}"/>
                </a:ext>
              </a:extLst>
            </p:cNvPr>
            <p:cNvCxnSpPr>
              <a:stCxn id="21" idx="4"/>
              <a:endCxn id="23" idx="0"/>
            </p:cNvCxnSpPr>
            <p:nvPr/>
          </p:nvCxnSpPr>
          <p:spPr>
            <a:xfrm flipH="1">
              <a:off x="9915971" y="3451117"/>
              <a:ext cx="710672" cy="84839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BD50AC-A34B-4577-8BE2-218AF746089B}"/>
                </a:ext>
              </a:extLst>
            </p:cNvPr>
            <p:cNvCxnSpPr>
              <a:cxnSpLocks/>
              <a:stCxn id="23" idx="2"/>
              <a:endCxn id="22" idx="6"/>
            </p:cNvCxnSpPr>
            <p:nvPr/>
          </p:nvCxnSpPr>
          <p:spPr>
            <a:xfrm flipH="1">
              <a:off x="8334808" y="5305213"/>
              <a:ext cx="575466" cy="19603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13BDC9-1853-4B01-AA2E-4A0A60E4D89A}"/>
                </a:ext>
              </a:extLst>
            </p:cNvPr>
            <p:cNvCxnSpPr>
              <a:cxnSpLocks/>
              <a:stCxn id="20" idx="6"/>
              <a:endCxn id="18" idx="2"/>
            </p:cNvCxnSpPr>
            <p:nvPr/>
          </p:nvCxnSpPr>
          <p:spPr>
            <a:xfrm flipV="1">
              <a:off x="5495126" y="3082825"/>
              <a:ext cx="1432469" cy="126899"/>
            </a:xfrm>
            <a:prstGeom prst="line">
              <a:avLst/>
            </a:prstGeom>
            <a:solidFill>
              <a:schemeClr val="bg1">
                <a:alpha val="86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95EA0A0B-9C3A-4159-826E-EC64DBE0E3DB}"/>
                </a:ext>
              </a:extLst>
            </p:cNvPr>
            <p:cNvCxnSpPr>
              <a:cxnSpLocks/>
            </p:cNvCxnSpPr>
            <p:nvPr/>
          </p:nvCxnSpPr>
          <p:spPr>
            <a:xfrm flipH="1">
              <a:off x="4097660" y="3247297"/>
              <a:ext cx="384274" cy="241741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7A86E128-A9CE-4856-97D5-DBA293319F28}"/>
              </a:ext>
            </a:extLst>
          </p:cNvPr>
          <p:cNvSpPr/>
          <p:nvPr/>
        </p:nvSpPr>
        <p:spPr>
          <a:xfrm>
            <a:off x="7043709" y="1474785"/>
            <a:ext cx="2011394" cy="2011394"/>
          </a:xfrm>
          <a:prstGeom prst="ellipse">
            <a:avLst/>
          </a:prstGeom>
          <a:solidFill>
            <a:srgbClr val="FF9F53"/>
          </a:solidFill>
          <a:ln w="133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ctr" defTabSz="914320" rtl="0" eaLnBrk="1" fontAlgn="auto" latinLnBrk="0" hangingPunct="1">
              <a:lnSpc>
                <a:spcPts val="172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19" name="Oval 18">
            <a:extLst>
              <a:ext uri="{FF2B5EF4-FFF2-40B4-BE49-F238E27FC236}">
                <a16:creationId xmlns:a16="http://schemas.microsoft.com/office/drawing/2014/main" id="{EB7EE976-BA81-4392-95F4-BC6589881D44}"/>
              </a:ext>
            </a:extLst>
          </p:cNvPr>
          <p:cNvSpPr/>
          <p:nvPr/>
        </p:nvSpPr>
        <p:spPr>
          <a:xfrm>
            <a:off x="776240" y="973749"/>
            <a:ext cx="2011394" cy="2011394"/>
          </a:xfrm>
          <a:prstGeom prst="ellipse">
            <a:avLst/>
          </a:prstGeom>
          <a:solidFill>
            <a:srgbClr val="FF9F53"/>
          </a:solidFill>
          <a:ln w="133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ctr" defTabSz="914320" rtl="0" eaLnBrk="1" fontAlgn="auto" latinLnBrk="0" hangingPunct="1">
              <a:lnSpc>
                <a:spcPts val="172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 name="Oval 19">
            <a:extLst>
              <a:ext uri="{FF2B5EF4-FFF2-40B4-BE49-F238E27FC236}">
                <a16:creationId xmlns:a16="http://schemas.microsoft.com/office/drawing/2014/main" id="{B4125E2E-B9F0-49D5-8A40-AC4EDA15A42E}"/>
              </a:ext>
            </a:extLst>
          </p:cNvPr>
          <p:cNvSpPr/>
          <p:nvPr/>
        </p:nvSpPr>
        <p:spPr>
          <a:xfrm>
            <a:off x="3599846" y="1601684"/>
            <a:ext cx="2011394" cy="2011394"/>
          </a:xfrm>
          <a:prstGeom prst="ellipse">
            <a:avLst/>
          </a:prstGeom>
          <a:solidFill>
            <a:srgbClr val="FF9F53"/>
          </a:solidFill>
          <a:ln w="133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ctr" defTabSz="914320" rtl="0" eaLnBrk="1" fontAlgn="auto" latinLnBrk="0" hangingPunct="1">
              <a:lnSpc>
                <a:spcPts val="172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21" name="Oval 20">
            <a:extLst>
              <a:ext uri="{FF2B5EF4-FFF2-40B4-BE49-F238E27FC236}">
                <a16:creationId xmlns:a16="http://schemas.microsoft.com/office/drawing/2014/main" id="{AD81E688-D1CB-48C2-A1D8-B3CF2266DA88}"/>
              </a:ext>
            </a:extLst>
          </p:cNvPr>
          <p:cNvSpPr/>
          <p:nvPr/>
        </p:nvSpPr>
        <p:spPr>
          <a:xfrm>
            <a:off x="9737060" y="837380"/>
            <a:ext cx="2011394" cy="2011394"/>
          </a:xfrm>
          <a:prstGeom prst="ellipse">
            <a:avLst/>
          </a:prstGeom>
          <a:solidFill>
            <a:srgbClr val="FF9F53"/>
          </a:solidFill>
          <a:ln w="133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ctr" defTabSz="914320" rtl="0" eaLnBrk="1" fontAlgn="auto" latinLnBrk="0" hangingPunct="1">
              <a:lnSpc>
                <a:spcPts val="172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22" name="Oval 21">
            <a:extLst>
              <a:ext uri="{FF2B5EF4-FFF2-40B4-BE49-F238E27FC236}">
                <a16:creationId xmlns:a16="http://schemas.microsoft.com/office/drawing/2014/main" id="{55B80B24-A8EA-4CE9-8336-34ED70698417}"/>
              </a:ext>
            </a:extLst>
          </p:cNvPr>
          <p:cNvSpPr/>
          <p:nvPr/>
        </p:nvSpPr>
        <p:spPr>
          <a:xfrm>
            <a:off x="6439528" y="3893203"/>
            <a:ext cx="2011394" cy="2011394"/>
          </a:xfrm>
          <a:prstGeom prst="ellipse">
            <a:avLst/>
          </a:prstGeom>
          <a:solidFill>
            <a:srgbClr val="FF9F53"/>
          </a:solidFill>
          <a:ln w="133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ctr" defTabSz="914320" rtl="0" eaLnBrk="1" fontAlgn="auto" latinLnBrk="0" hangingPunct="1">
              <a:lnSpc>
                <a:spcPts val="172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23" name="Oval 22">
            <a:extLst>
              <a:ext uri="{FF2B5EF4-FFF2-40B4-BE49-F238E27FC236}">
                <a16:creationId xmlns:a16="http://schemas.microsoft.com/office/drawing/2014/main" id="{B79DD4E8-C9B5-4121-9160-EAFC23F56B8F}"/>
              </a:ext>
            </a:extLst>
          </p:cNvPr>
          <p:cNvSpPr/>
          <p:nvPr/>
        </p:nvSpPr>
        <p:spPr>
          <a:xfrm>
            <a:off x="9026388" y="3697173"/>
            <a:ext cx="2011394" cy="2011394"/>
          </a:xfrm>
          <a:prstGeom prst="ellipse">
            <a:avLst/>
          </a:prstGeom>
          <a:solidFill>
            <a:srgbClr val="FF9F53"/>
          </a:solidFill>
          <a:ln w="133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ctr" defTabSz="914320" rtl="0" eaLnBrk="1" fontAlgn="auto" latinLnBrk="0" hangingPunct="1">
              <a:lnSpc>
                <a:spcPts val="1720"/>
              </a:lnSpc>
              <a:spcBef>
                <a:spcPts val="0"/>
              </a:spcBef>
              <a:spcAft>
                <a:spcPts val="0"/>
              </a:spcAft>
              <a:buClrTx/>
              <a:buSzTx/>
              <a:buFontTx/>
              <a:buNone/>
              <a:tabLst/>
              <a:defRPr/>
            </a:pPr>
            <a:endParaRPr kumimoji="0" lang="sv-SE" sz="16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24" name="Rectangle 23">
            <a:extLst>
              <a:ext uri="{FF2B5EF4-FFF2-40B4-BE49-F238E27FC236}">
                <a16:creationId xmlns:a16="http://schemas.microsoft.com/office/drawing/2014/main" id="{262C8BEC-A381-42F0-BDC2-BA635BB66AB0}"/>
              </a:ext>
            </a:extLst>
          </p:cNvPr>
          <p:cNvSpPr/>
          <p:nvPr/>
        </p:nvSpPr>
        <p:spPr>
          <a:xfrm>
            <a:off x="921771" y="1230980"/>
            <a:ext cx="1707621" cy="1569660"/>
          </a:xfrm>
          <a:prstGeom prst="rect">
            <a:avLst/>
          </a:prstGeom>
        </p:spPr>
        <p:txBody>
          <a:bodyPr wrap="square">
            <a:spAutoFit/>
          </a:bodyPr>
          <a:lstStyle/>
          <a:p>
            <a:pPr marL="0" marR="0" lvl="0" indent="0" algn="ctr" defTabSz="91432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Customer expectations of </a:t>
            </a:r>
            <a:r>
              <a:rPr kumimoji="0" lang="en-US" sz="1600" b="1"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digital service delivery </a:t>
            </a: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in a consistent manner</a:t>
            </a:r>
          </a:p>
        </p:txBody>
      </p:sp>
      <p:sp>
        <p:nvSpPr>
          <p:cNvPr id="25" name="Rectangle 24">
            <a:extLst>
              <a:ext uri="{FF2B5EF4-FFF2-40B4-BE49-F238E27FC236}">
                <a16:creationId xmlns:a16="http://schemas.microsoft.com/office/drawing/2014/main" id="{EB212CE3-001F-4F0F-83F7-B71E804ABAA6}"/>
              </a:ext>
            </a:extLst>
          </p:cNvPr>
          <p:cNvSpPr/>
          <p:nvPr/>
        </p:nvSpPr>
        <p:spPr>
          <a:xfrm>
            <a:off x="3735673" y="2074246"/>
            <a:ext cx="1738941" cy="1077218"/>
          </a:xfrm>
          <a:prstGeom prst="rect">
            <a:avLst/>
          </a:prstGeom>
        </p:spPr>
        <p:txBody>
          <a:bodyPr wrap="square">
            <a:spAutoFit/>
          </a:bodyPr>
          <a:lstStyle/>
          <a:p>
            <a:pPr marL="0" marR="0" lvl="0" indent="0" algn="ctr" defTabSz="91432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Expanding </a:t>
            </a:r>
            <a:r>
              <a:rPr kumimoji="0" lang="en-US" sz="1600" b="1"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volume and complexity </a:t>
            </a: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in data</a:t>
            </a:r>
          </a:p>
        </p:txBody>
      </p:sp>
      <p:sp>
        <p:nvSpPr>
          <p:cNvPr id="26" name="Rectangle 25">
            <a:extLst>
              <a:ext uri="{FF2B5EF4-FFF2-40B4-BE49-F238E27FC236}">
                <a16:creationId xmlns:a16="http://schemas.microsoft.com/office/drawing/2014/main" id="{2C271F93-DB2F-4489-930A-8C93E861E9EE}"/>
              </a:ext>
            </a:extLst>
          </p:cNvPr>
          <p:cNvSpPr/>
          <p:nvPr/>
        </p:nvSpPr>
        <p:spPr>
          <a:xfrm>
            <a:off x="7176386" y="1941873"/>
            <a:ext cx="1738941" cy="1077218"/>
          </a:xfrm>
          <a:prstGeom prst="rect">
            <a:avLst/>
          </a:prstGeom>
        </p:spPr>
        <p:txBody>
          <a:bodyPr wrap="square">
            <a:spAutoFit/>
          </a:bodyPr>
          <a:lstStyle/>
          <a:p>
            <a:pPr marL="0" marR="0" lvl="0" indent="0" algn="ctr" defTabSz="91432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Demand for </a:t>
            </a:r>
            <a:r>
              <a:rPr kumimoji="0" lang="en-US" sz="1600" b="1"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omni-channel</a:t>
            </a: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 Customer engagement</a:t>
            </a:r>
          </a:p>
        </p:txBody>
      </p:sp>
      <p:sp>
        <p:nvSpPr>
          <p:cNvPr id="27" name="Rectangle 26">
            <a:extLst>
              <a:ext uri="{FF2B5EF4-FFF2-40B4-BE49-F238E27FC236}">
                <a16:creationId xmlns:a16="http://schemas.microsoft.com/office/drawing/2014/main" id="{02141655-BCEC-4138-B7F1-4568DD0C6F8F}"/>
              </a:ext>
            </a:extLst>
          </p:cNvPr>
          <p:cNvSpPr/>
          <p:nvPr/>
        </p:nvSpPr>
        <p:spPr>
          <a:xfrm>
            <a:off x="9873286" y="1249203"/>
            <a:ext cx="1738941" cy="1077218"/>
          </a:xfrm>
          <a:prstGeom prst="rect">
            <a:avLst/>
          </a:prstGeom>
        </p:spPr>
        <p:txBody>
          <a:bodyPr wrap="square">
            <a:spAutoFit/>
          </a:bodyPr>
          <a:lstStyle/>
          <a:p>
            <a:pPr marL="0" marR="0" lvl="0" indent="0" algn="ctr" defTabSz="91432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Cross-department </a:t>
            </a:r>
            <a:r>
              <a:rPr kumimoji="0" lang="en-US" sz="1600" b="1"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collaboration</a:t>
            </a: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 for better service</a:t>
            </a:r>
          </a:p>
        </p:txBody>
      </p:sp>
      <p:sp>
        <p:nvSpPr>
          <p:cNvPr id="29" name="Oval 28">
            <a:extLst>
              <a:ext uri="{FF2B5EF4-FFF2-40B4-BE49-F238E27FC236}">
                <a16:creationId xmlns:a16="http://schemas.microsoft.com/office/drawing/2014/main" id="{4A1EF76F-2EAB-4DF3-8620-4DD822EA7338}"/>
              </a:ext>
            </a:extLst>
          </p:cNvPr>
          <p:cNvSpPr/>
          <p:nvPr/>
        </p:nvSpPr>
        <p:spPr>
          <a:xfrm>
            <a:off x="3183337" y="4047192"/>
            <a:ext cx="2011394" cy="2011394"/>
          </a:xfrm>
          <a:prstGeom prst="ellipse">
            <a:avLst/>
          </a:prstGeom>
          <a:solidFill>
            <a:srgbClr val="FF9F53"/>
          </a:solidFill>
          <a:ln w="133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20" rtl="0" eaLnBrk="1" fontAlgn="auto" latinLnBrk="0" hangingPunct="1">
              <a:lnSpc>
                <a:spcPts val="172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Security, privacy</a:t>
            </a: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 and </a:t>
            </a:r>
            <a:r>
              <a:rPr kumimoji="0" lang="en-US" sz="1600" b="1"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regulatory </a:t>
            </a: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requirements</a:t>
            </a:r>
          </a:p>
        </p:txBody>
      </p:sp>
      <p:sp>
        <p:nvSpPr>
          <p:cNvPr id="31" name="Rectangle 30">
            <a:extLst>
              <a:ext uri="{FF2B5EF4-FFF2-40B4-BE49-F238E27FC236}">
                <a16:creationId xmlns:a16="http://schemas.microsoft.com/office/drawing/2014/main" id="{125AC611-56E2-4E6F-AFD9-76CB6410BD73}"/>
              </a:ext>
            </a:extLst>
          </p:cNvPr>
          <p:cNvSpPr/>
          <p:nvPr/>
        </p:nvSpPr>
        <p:spPr>
          <a:xfrm>
            <a:off x="6609442" y="4237180"/>
            <a:ext cx="1738941" cy="1323439"/>
          </a:xfrm>
          <a:prstGeom prst="rect">
            <a:avLst/>
          </a:prstGeom>
        </p:spPr>
        <p:txBody>
          <a:bodyPr wrap="square">
            <a:spAutoFit/>
          </a:bodyPr>
          <a:lstStyle/>
          <a:p>
            <a:pPr marL="0" marR="0" lvl="0" indent="0" algn="ctr" defTabSz="91432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Leverage </a:t>
            </a:r>
            <a:r>
              <a:rPr kumimoji="0" lang="en-US" sz="1600" b="1"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existing investments </a:t>
            </a: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and manage </a:t>
            </a:r>
            <a:r>
              <a:rPr kumimoji="0" lang="en-US" sz="1600" b="1"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major risks</a:t>
            </a:r>
          </a:p>
        </p:txBody>
      </p:sp>
      <p:sp>
        <p:nvSpPr>
          <p:cNvPr id="32" name="Rectangle 31">
            <a:extLst>
              <a:ext uri="{FF2B5EF4-FFF2-40B4-BE49-F238E27FC236}">
                <a16:creationId xmlns:a16="http://schemas.microsoft.com/office/drawing/2014/main" id="{310A995A-D980-4A02-BFD4-B254FF2C102D}"/>
              </a:ext>
            </a:extLst>
          </p:cNvPr>
          <p:cNvSpPr/>
          <p:nvPr/>
        </p:nvSpPr>
        <p:spPr>
          <a:xfrm>
            <a:off x="9136207" y="4202729"/>
            <a:ext cx="1738941" cy="1077218"/>
          </a:xfrm>
          <a:prstGeom prst="rect">
            <a:avLst/>
          </a:prstGeom>
        </p:spPr>
        <p:txBody>
          <a:bodyPr wrap="square">
            <a:spAutoFit/>
          </a:bodyPr>
          <a:lstStyle/>
          <a:p>
            <a:pPr marL="0" marR="0" lvl="0" indent="0" algn="ctr" defTabSz="914320" rtl="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C</a:t>
            </a:r>
            <a:r>
              <a:rPr kumimoji="0" lang="en-US" sz="1600" b="0" i="0" u="none" strike="noStrike" kern="0" cap="none" spc="0" normalizeH="0" baseline="0" noProof="0" err="1">
                <a:ln>
                  <a:noFill/>
                </a:ln>
                <a:solidFill>
                  <a:srgbClr val="FFFFFF"/>
                </a:solidFill>
                <a:effectLst/>
                <a:uLnTx/>
                <a:uFillTx/>
                <a:latin typeface="Segoe UI "/>
                <a:ea typeface="+mn-ea"/>
                <a:cs typeface="Segoe UI Semilight" panose="020B0402040204020203" pitchFamily="34" charset="0"/>
              </a:rPr>
              <a:t>onstant</a:t>
            </a: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 pace of </a:t>
            </a:r>
            <a:r>
              <a:rPr kumimoji="0" lang="en-US" sz="1600" b="1"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change in technology </a:t>
            </a: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 AI/ML etc.</a:t>
            </a:r>
          </a:p>
        </p:txBody>
      </p:sp>
      <p:grpSp>
        <p:nvGrpSpPr>
          <p:cNvPr id="33" name="Group 32">
            <a:extLst>
              <a:ext uri="{FF2B5EF4-FFF2-40B4-BE49-F238E27FC236}">
                <a16:creationId xmlns:a16="http://schemas.microsoft.com/office/drawing/2014/main" id="{30CECC4F-5482-4018-BCB4-9C74264D8421}"/>
              </a:ext>
            </a:extLst>
          </p:cNvPr>
          <p:cNvGrpSpPr/>
          <p:nvPr/>
        </p:nvGrpSpPr>
        <p:grpSpPr>
          <a:xfrm>
            <a:off x="547227" y="3514998"/>
            <a:ext cx="2011394" cy="2011394"/>
            <a:chOff x="2097753" y="4489430"/>
            <a:chExt cx="2011394" cy="2011394"/>
          </a:xfrm>
          <a:solidFill>
            <a:schemeClr val="accent2"/>
          </a:solidFill>
        </p:grpSpPr>
        <p:sp>
          <p:nvSpPr>
            <p:cNvPr id="34" name="Oval 33">
              <a:extLst>
                <a:ext uri="{FF2B5EF4-FFF2-40B4-BE49-F238E27FC236}">
                  <a16:creationId xmlns:a16="http://schemas.microsoft.com/office/drawing/2014/main" id="{FC175081-748C-430C-9B9E-B58375A77192}"/>
                </a:ext>
              </a:extLst>
            </p:cNvPr>
            <p:cNvSpPr/>
            <p:nvPr/>
          </p:nvSpPr>
          <p:spPr>
            <a:xfrm>
              <a:off x="2097753" y="4489430"/>
              <a:ext cx="2011394" cy="2011394"/>
            </a:xfrm>
            <a:prstGeom prst="ellipse">
              <a:avLst/>
            </a:prstGeom>
            <a:solidFill>
              <a:srgbClr val="FF9F53"/>
            </a:solidFill>
            <a:ln w="133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ctr" defTabSz="914320" rtl="0" eaLnBrk="1" fontAlgn="auto" latinLnBrk="0" hangingPunct="1">
                <a:lnSpc>
                  <a:spcPts val="172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35" name="Rectangle 34">
              <a:extLst>
                <a:ext uri="{FF2B5EF4-FFF2-40B4-BE49-F238E27FC236}">
                  <a16:creationId xmlns:a16="http://schemas.microsoft.com/office/drawing/2014/main" id="{C95336DC-DDB0-4DDE-872E-BD1EB1B4755A}"/>
                </a:ext>
              </a:extLst>
            </p:cNvPr>
            <p:cNvSpPr/>
            <p:nvPr/>
          </p:nvSpPr>
          <p:spPr>
            <a:xfrm>
              <a:off x="2256961" y="4882601"/>
              <a:ext cx="1738941" cy="1077218"/>
            </a:xfrm>
            <a:prstGeom prst="rect">
              <a:avLst/>
            </a:prstGeom>
            <a:noFill/>
          </p:spPr>
          <p:txBody>
            <a:bodyPr wrap="square">
              <a:spAutoFit/>
            </a:bodyPr>
            <a:lstStyle/>
            <a:p>
              <a:pPr marL="0" marR="0" lvl="0" indent="0" algn="ctr" defTabSz="91432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Siloed applications with no </a:t>
              </a:r>
              <a:r>
                <a:rPr kumimoji="0" lang="en-US" sz="1600" b="1" i="0" u="none" strike="noStrike" kern="0" cap="none" spc="0" normalizeH="0" baseline="0" noProof="0">
                  <a:ln>
                    <a:noFill/>
                  </a:ln>
                  <a:solidFill>
                    <a:srgbClr val="FFFFFF"/>
                  </a:solidFill>
                  <a:effectLst/>
                  <a:uLnTx/>
                  <a:uFillTx/>
                  <a:latin typeface="Segoe UI "/>
                  <a:ea typeface="+mn-ea"/>
                  <a:cs typeface="Segoe UI Semilight" panose="020B0402040204020203" pitchFamily="34" charset="0"/>
                </a:rPr>
                <a:t>common data structures</a:t>
              </a:r>
            </a:p>
          </p:txBody>
        </p:sp>
      </p:grpSp>
      <p:pic>
        <p:nvPicPr>
          <p:cNvPr id="28" name="Picture 27">
            <a:extLst>
              <a:ext uri="{FF2B5EF4-FFF2-40B4-BE49-F238E27FC236}">
                <a16:creationId xmlns:a16="http://schemas.microsoft.com/office/drawing/2014/main" id="{798C01B4-9DBA-4F89-8681-BC90FB1EBE89}"/>
              </a:ext>
            </a:extLst>
          </p:cNvPr>
          <p:cNvPicPr>
            <a:picLocks noChangeAspect="1"/>
          </p:cNvPicPr>
          <p:nvPr/>
        </p:nvPicPr>
        <p:blipFill>
          <a:blip r:embed="rId3"/>
          <a:stretch>
            <a:fillRect/>
          </a:stretch>
        </p:blipFill>
        <p:spPr>
          <a:xfrm>
            <a:off x="0" y="6181682"/>
            <a:ext cx="12192000" cy="676318"/>
          </a:xfrm>
          <a:prstGeom prst="rect">
            <a:avLst/>
          </a:prstGeom>
        </p:spPr>
      </p:pic>
    </p:spTree>
    <p:extLst>
      <p:ext uri="{BB962C8B-B14F-4D97-AF65-F5344CB8AC3E}">
        <p14:creationId xmlns:p14="http://schemas.microsoft.com/office/powerpoint/2010/main" val="22768383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7F45-3E8F-4539-8D7C-EA224FEC8D9E}"/>
              </a:ext>
            </a:extLst>
          </p:cNvPr>
          <p:cNvSpPr>
            <a:spLocks noGrp="1"/>
          </p:cNvSpPr>
          <p:nvPr>
            <p:ph type="title"/>
          </p:nvPr>
        </p:nvSpPr>
        <p:spPr>
          <a:xfrm>
            <a:off x="155687" y="50792"/>
            <a:ext cx="11655840" cy="899665"/>
          </a:xfrm>
        </p:spPr>
        <p:txBody>
          <a:bodyPr vert="horz" lIns="91440" tIns="45720" rIns="91440" bIns="45720" rtlCol="0" anchor="ctr">
            <a:normAutofit/>
          </a:bodyPr>
          <a:lstStyle/>
          <a:p>
            <a:r>
              <a:rPr lang="en-AU" sz="3200" spc="-50">
                <a:ln w="3175">
                  <a:noFill/>
                </a:ln>
                <a:solidFill>
                  <a:srgbClr val="FF9F53"/>
                </a:solidFill>
                <a:latin typeface="Segoe UI Semibold"/>
                <a:ea typeface="+mn-ea"/>
                <a:cs typeface="Segoe UI" pitchFamily="34" charset="0"/>
              </a:rPr>
              <a:t>Envision Opportunities</a:t>
            </a:r>
            <a:endParaRPr lang="en-US" sz="3200" spc="-50">
              <a:ln w="3175">
                <a:noFill/>
              </a:ln>
              <a:solidFill>
                <a:srgbClr val="FF9F53"/>
              </a:solidFill>
              <a:latin typeface="Segoe UI Semibold"/>
              <a:ea typeface="+mn-ea"/>
              <a:cs typeface="Segoe UI" pitchFamily="34" charset="0"/>
            </a:endParaRPr>
          </a:p>
        </p:txBody>
      </p:sp>
      <p:sp>
        <p:nvSpPr>
          <p:cNvPr id="3" name="Right Bracket 2">
            <a:extLst>
              <a:ext uri="{FF2B5EF4-FFF2-40B4-BE49-F238E27FC236}">
                <a16:creationId xmlns:a16="http://schemas.microsoft.com/office/drawing/2014/main" id="{0C20EB75-CC2C-4DE4-AC24-FF43204BE083}"/>
              </a:ext>
            </a:extLst>
          </p:cNvPr>
          <p:cNvSpPr/>
          <p:nvPr/>
        </p:nvSpPr>
        <p:spPr>
          <a:xfrm>
            <a:off x="492350" y="1096562"/>
            <a:ext cx="492355" cy="5635437"/>
          </a:xfrm>
          <a:prstGeom prst="rightBracket">
            <a:avLst>
              <a:gd name="adj" fmla="val 81295"/>
            </a:avLst>
          </a:prstGeom>
          <a:noFill/>
          <a:ln w="15875" cap="flat" cmpd="sng" algn="ctr">
            <a:solidFill>
              <a:schemeClr val="accent2"/>
            </a:solidFill>
            <a:prstDash val="solid"/>
            <a:headEnd type="oval"/>
            <a:tailEnd type="oval"/>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1028AEE4-BDE5-4252-AD10-700B049A6943}"/>
              </a:ext>
            </a:extLst>
          </p:cNvPr>
          <p:cNvGrpSpPr/>
          <p:nvPr/>
        </p:nvGrpSpPr>
        <p:grpSpPr>
          <a:xfrm>
            <a:off x="821718" y="1852597"/>
            <a:ext cx="342793" cy="342793"/>
            <a:chOff x="7062918" y="2009230"/>
            <a:chExt cx="427542" cy="427542"/>
          </a:xfrm>
        </p:grpSpPr>
        <p:sp>
          <p:nvSpPr>
            <p:cNvPr id="5" name="Oval 4">
              <a:extLst>
                <a:ext uri="{FF2B5EF4-FFF2-40B4-BE49-F238E27FC236}">
                  <a16:creationId xmlns:a16="http://schemas.microsoft.com/office/drawing/2014/main" id="{3BA6B0D0-3495-462D-88AC-31E3BFEDD02A}"/>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 name="Rectangle 87">
              <a:extLst>
                <a:ext uri="{FF2B5EF4-FFF2-40B4-BE49-F238E27FC236}">
                  <a16:creationId xmlns:a16="http://schemas.microsoft.com/office/drawing/2014/main" id="{B447DADB-893D-4545-A040-6A42CBD031A8}"/>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A8A368FD-8482-4C36-933F-1972AE83C603}"/>
              </a:ext>
            </a:extLst>
          </p:cNvPr>
          <p:cNvGrpSpPr/>
          <p:nvPr/>
        </p:nvGrpSpPr>
        <p:grpSpPr>
          <a:xfrm>
            <a:off x="821718" y="2463417"/>
            <a:ext cx="342793" cy="342793"/>
            <a:chOff x="7062918" y="2009230"/>
            <a:chExt cx="427542" cy="427542"/>
          </a:xfrm>
        </p:grpSpPr>
        <p:sp>
          <p:nvSpPr>
            <p:cNvPr id="8" name="Oval 7">
              <a:extLst>
                <a:ext uri="{FF2B5EF4-FFF2-40B4-BE49-F238E27FC236}">
                  <a16:creationId xmlns:a16="http://schemas.microsoft.com/office/drawing/2014/main" id="{41F74A9F-3CC2-4694-9202-A54BF465E4B5}"/>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9" name="Rectangle 87">
              <a:extLst>
                <a:ext uri="{FF2B5EF4-FFF2-40B4-BE49-F238E27FC236}">
                  <a16:creationId xmlns:a16="http://schemas.microsoft.com/office/drawing/2014/main" id="{D2A4DA1B-ACEC-4CC4-ACD7-A4E879E19C2D}"/>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E2ED6C6C-49CC-47FB-B41C-E4EFD9CD74C7}"/>
              </a:ext>
            </a:extLst>
          </p:cNvPr>
          <p:cNvGrpSpPr/>
          <p:nvPr/>
        </p:nvGrpSpPr>
        <p:grpSpPr>
          <a:xfrm>
            <a:off x="821718" y="3074238"/>
            <a:ext cx="342793" cy="342793"/>
            <a:chOff x="7062918" y="2009230"/>
            <a:chExt cx="427542" cy="427542"/>
          </a:xfrm>
        </p:grpSpPr>
        <p:sp>
          <p:nvSpPr>
            <p:cNvPr id="11" name="Oval 10">
              <a:extLst>
                <a:ext uri="{FF2B5EF4-FFF2-40B4-BE49-F238E27FC236}">
                  <a16:creationId xmlns:a16="http://schemas.microsoft.com/office/drawing/2014/main" id="{E938CFB7-7D79-45AA-9C61-70B3EA814461}"/>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2" name="Rectangle 87">
              <a:extLst>
                <a:ext uri="{FF2B5EF4-FFF2-40B4-BE49-F238E27FC236}">
                  <a16:creationId xmlns:a16="http://schemas.microsoft.com/office/drawing/2014/main" id="{105F7E02-042D-4A31-8DD7-9D67ACA0C5FB}"/>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76552B72-66BA-48F6-A4A7-3F8E3A0A34DD}"/>
              </a:ext>
            </a:extLst>
          </p:cNvPr>
          <p:cNvGrpSpPr/>
          <p:nvPr/>
        </p:nvGrpSpPr>
        <p:grpSpPr>
          <a:xfrm>
            <a:off x="821718" y="3685058"/>
            <a:ext cx="342793" cy="342793"/>
            <a:chOff x="7062918" y="2009230"/>
            <a:chExt cx="427542" cy="427542"/>
          </a:xfrm>
        </p:grpSpPr>
        <p:sp>
          <p:nvSpPr>
            <p:cNvPr id="14" name="Oval 13">
              <a:extLst>
                <a:ext uri="{FF2B5EF4-FFF2-40B4-BE49-F238E27FC236}">
                  <a16:creationId xmlns:a16="http://schemas.microsoft.com/office/drawing/2014/main" id="{69E5FB6F-435A-4E66-912A-3E1963CCDDFC}"/>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5" name="Rectangle 87">
              <a:extLst>
                <a:ext uri="{FF2B5EF4-FFF2-40B4-BE49-F238E27FC236}">
                  <a16:creationId xmlns:a16="http://schemas.microsoft.com/office/drawing/2014/main" id="{BA78432F-1EE0-441E-96CB-A1C57BAD4F33}"/>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D35D4EBC-06E2-467A-B8BA-00DA46319C8D}"/>
              </a:ext>
            </a:extLst>
          </p:cNvPr>
          <p:cNvGrpSpPr/>
          <p:nvPr/>
        </p:nvGrpSpPr>
        <p:grpSpPr>
          <a:xfrm>
            <a:off x="821718" y="4295879"/>
            <a:ext cx="342793" cy="342793"/>
            <a:chOff x="7062918" y="2009230"/>
            <a:chExt cx="427542" cy="427542"/>
          </a:xfrm>
        </p:grpSpPr>
        <p:sp>
          <p:nvSpPr>
            <p:cNvPr id="17" name="Oval 16">
              <a:extLst>
                <a:ext uri="{FF2B5EF4-FFF2-40B4-BE49-F238E27FC236}">
                  <a16:creationId xmlns:a16="http://schemas.microsoft.com/office/drawing/2014/main" id="{C3516EBC-84EE-4915-81A4-10CBF1F3A810}"/>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8" name="Rectangle 87">
              <a:extLst>
                <a:ext uri="{FF2B5EF4-FFF2-40B4-BE49-F238E27FC236}">
                  <a16:creationId xmlns:a16="http://schemas.microsoft.com/office/drawing/2014/main" id="{3C39F4CA-F8A1-43F3-9318-780C155B1057}"/>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466D679B-6DDF-4818-A04D-54D2EBDE91EF}"/>
              </a:ext>
            </a:extLst>
          </p:cNvPr>
          <p:cNvGrpSpPr/>
          <p:nvPr/>
        </p:nvGrpSpPr>
        <p:grpSpPr>
          <a:xfrm>
            <a:off x="821718" y="4906699"/>
            <a:ext cx="342793" cy="342793"/>
            <a:chOff x="7062918" y="2009230"/>
            <a:chExt cx="427542" cy="427542"/>
          </a:xfrm>
        </p:grpSpPr>
        <p:sp>
          <p:nvSpPr>
            <p:cNvPr id="20" name="Oval 19">
              <a:extLst>
                <a:ext uri="{FF2B5EF4-FFF2-40B4-BE49-F238E27FC236}">
                  <a16:creationId xmlns:a16="http://schemas.microsoft.com/office/drawing/2014/main" id="{56C386A2-5E50-4EE2-99F7-9CF852055920}"/>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21" name="Rectangle 87">
              <a:extLst>
                <a:ext uri="{FF2B5EF4-FFF2-40B4-BE49-F238E27FC236}">
                  <a16:creationId xmlns:a16="http://schemas.microsoft.com/office/drawing/2014/main" id="{A94B957F-6AF8-4D88-BE53-5E5E89E6FEAA}"/>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6345B37F-44CE-4D0C-B18A-1146D44182F4}"/>
              </a:ext>
            </a:extLst>
          </p:cNvPr>
          <p:cNvGrpSpPr/>
          <p:nvPr/>
        </p:nvGrpSpPr>
        <p:grpSpPr>
          <a:xfrm>
            <a:off x="821718" y="5517518"/>
            <a:ext cx="342793" cy="342793"/>
            <a:chOff x="7062918" y="2009230"/>
            <a:chExt cx="427542" cy="427542"/>
          </a:xfrm>
        </p:grpSpPr>
        <p:sp>
          <p:nvSpPr>
            <p:cNvPr id="23" name="Oval 22">
              <a:extLst>
                <a:ext uri="{FF2B5EF4-FFF2-40B4-BE49-F238E27FC236}">
                  <a16:creationId xmlns:a16="http://schemas.microsoft.com/office/drawing/2014/main" id="{8CB73517-1976-4944-9E91-7D75FCEE4FC9}"/>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24" name="Rectangle 87">
              <a:extLst>
                <a:ext uri="{FF2B5EF4-FFF2-40B4-BE49-F238E27FC236}">
                  <a16:creationId xmlns:a16="http://schemas.microsoft.com/office/drawing/2014/main" id="{42C37AD2-A99D-4FDF-89CC-644A9D37F64B}"/>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1" name="Rectangle 36">
            <a:extLst>
              <a:ext uri="{FF2B5EF4-FFF2-40B4-BE49-F238E27FC236}">
                <a16:creationId xmlns:a16="http://schemas.microsoft.com/office/drawing/2014/main" id="{C43343EC-63D9-49CE-BE93-A02578B3B7FC}"/>
              </a:ext>
            </a:extLst>
          </p:cNvPr>
          <p:cNvSpPr/>
          <p:nvPr/>
        </p:nvSpPr>
        <p:spPr bwMode="auto">
          <a:xfrm>
            <a:off x="1367559" y="3059596"/>
            <a:ext cx="4381196"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Omni-channel Engagement</a:t>
            </a:r>
          </a:p>
        </p:txBody>
      </p:sp>
      <p:sp>
        <p:nvSpPr>
          <p:cNvPr id="42" name="Rectangle 36">
            <a:extLst>
              <a:ext uri="{FF2B5EF4-FFF2-40B4-BE49-F238E27FC236}">
                <a16:creationId xmlns:a16="http://schemas.microsoft.com/office/drawing/2014/main" id="{C09518CD-9C54-418B-BE94-CFFA2A172834}"/>
              </a:ext>
            </a:extLst>
          </p:cNvPr>
          <p:cNvSpPr/>
          <p:nvPr/>
        </p:nvSpPr>
        <p:spPr bwMode="auto">
          <a:xfrm>
            <a:off x="1367559" y="3669395"/>
            <a:ext cx="4381196"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Customer feedback management</a:t>
            </a:r>
          </a:p>
        </p:txBody>
      </p:sp>
      <p:sp>
        <p:nvSpPr>
          <p:cNvPr id="43" name="Rectangle 36">
            <a:extLst>
              <a:ext uri="{FF2B5EF4-FFF2-40B4-BE49-F238E27FC236}">
                <a16:creationId xmlns:a16="http://schemas.microsoft.com/office/drawing/2014/main" id="{EE7380EB-936B-44E5-9111-FBECDAE79839}"/>
              </a:ext>
            </a:extLst>
          </p:cNvPr>
          <p:cNvSpPr/>
          <p:nvPr/>
        </p:nvSpPr>
        <p:spPr bwMode="auto">
          <a:xfrm>
            <a:off x="1367559" y="4279193"/>
            <a:ext cx="4381196"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Knowledge management</a:t>
            </a:r>
          </a:p>
        </p:txBody>
      </p:sp>
      <p:sp>
        <p:nvSpPr>
          <p:cNvPr id="44" name="Rectangle 36">
            <a:extLst>
              <a:ext uri="{FF2B5EF4-FFF2-40B4-BE49-F238E27FC236}">
                <a16:creationId xmlns:a16="http://schemas.microsoft.com/office/drawing/2014/main" id="{72AA3768-7F4B-4730-98D4-2744C4C85528}"/>
              </a:ext>
            </a:extLst>
          </p:cNvPr>
          <p:cNvSpPr/>
          <p:nvPr/>
        </p:nvSpPr>
        <p:spPr bwMode="auto">
          <a:xfrm>
            <a:off x="1367559" y="5517518"/>
            <a:ext cx="3779918"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AI and ML enabled services</a:t>
            </a:r>
          </a:p>
        </p:txBody>
      </p:sp>
      <p:sp>
        <p:nvSpPr>
          <p:cNvPr id="45" name="Rectangle 36">
            <a:extLst>
              <a:ext uri="{FF2B5EF4-FFF2-40B4-BE49-F238E27FC236}">
                <a16:creationId xmlns:a16="http://schemas.microsoft.com/office/drawing/2014/main" id="{1C00A691-82FF-4D1A-B4B8-952728135427}"/>
              </a:ext>
            </a:extLst>
          </p:cNvPr>
          <p:cNvSpPr/>
          <p:nvPr/>
        </p:nvSpPr>
        <p:spPr bwMode="auto">
          <a:xfrm>
            <a:off x="1367559" y="2466586"/>
            <a:ext cx="5346324"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Integrated Sales &amp; Care </a:t>
            </a:r>
            <a:r>
              <a:rPr kumimoji="0" lang="en-US" sz="2200" b="0" i="0" u="none" strike="noStrike" kern="0" cap="none" spc="0" normalizeH="0" baseline="0" noProof="0" err="1">
                <a:ln>
                  <a:noFill/>
                </a:ln>
                <a:solidFill>
                  <a:srgbClr val="353535"/>
                </a:solidFill>
                <a:effectLst/>
                <a:uLnTx/>
                <a:uFillTx/>
                <a:latin typeface="Segoe UI Semilight"/>
                <a:ea typeface="+mn-ea"/>
                <a:cs typeface="Segoe UI Semibold" panose="020B0702040204020203" pitchFamily="34" charset="0"/>
              </a:rPr>
              <a:t>mgmt</a:t>
            </a:r>
            <a:r>
              <a:rPr kumimoji="0" lang="en-US" sz="22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 tool</a:t>
            </a:r>
          </a:p>
        </p:txBody>
      </p:sp>
      <p:sp>
        <p:nvSpPr>
          <p:cNvPr id="46" name="Rectangle 36">
            <a:extLst>
              <a:ext uri="{FF2B5EF4-FFF2-40B4-BE49-F238E27FC236}">
                <a16:creationId xmlns:a16="http://schemas.microsoft.com/office/drawing/2014/main" id="{0546A6E0-BC1D-413C-940A-59D4960154E2}"/>
              </a:ext>
            </a:extLst>
          </p:cNvPr>
          <p:cNvSpPr/>
          <p:nvPr/>
        </p:nvSpPr>
        <p:spPr bwMode="auto">
          <a:xfrm>
            <a:off x="1367559" y="4893110"/>
            <a:ext cx="4381196"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Data insights and intelligence</a:t>
            </a:r>
          </a:p>
        </p:txBody>
      </p:sp>
      <p:sp>
        <p:nvSpPr>
          <p:cNvPr id="47" name="Rectangle 36">
            <a:extLst>
              <a:ext uri="{FF2B5EF4-FFF2-40B4-BE49-F238E27FC236}">
                <a16:creationId xmlns:a16="http://schemas.microsoft.com/office/drawing/2014/main" id="{A289F48F-7804-4001-9BDE-F6B8F9B7DDAA}"/>
              </a:ext>
            </a:extLst>
          </p:cNvPr>
          <p:cNvSpPr/>
          <p:nvPr/>
        </p:nvSpPr>
        <p:spPr bwMode="auto">
          <a:xfrm>
            <a:off x="1367559" y="1837115"/>
            <a:ext cx="4381196"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0" i="0" u="none" strike="noStrike" kern="0" cap="none" spc="0" normalizeH="0" baseline="0" noProof="0">
                <a:ln>
                  <a:noFill/>
                </a:ln>
                <a:solidFill>
                  <a:srgbClr val="353535"/>
                </a:solidFill>
                <a:effectLst/>
                <a:uLnTx/>
                <a:uFillTx/>
                <a:latin typeface="Segoe UI Semilight"/>
                <a:ea typeface="+mn-ea"/>
                <a:cs typeface="Segoe UI Semibold" panose="020B0702040204020203" pitchFamily="34" charset="0"/>
              </a:rPr>
              <a:t>Effective Customer data integration</a:t>
            </a:r>
          </a:p>
        </p:txBody>
      </p:sp>
      <p:sp>
        <p:nvSpPr>
          <p:cNvPr id="52" name="Rectangle 51">
            <a:extLst>
              <a:ext uri="{FF2B5EF4-FFF2-40B4-BE49-F238E27FC236}">
                <a16:creationId xmlns:a16="http://schemas.microsoft.com/office/drawing/2014/main" id="{388AC047-FF68-4BCD-ACD7-527903310331}"/>
              </a:ext>
            </a:extLst>
          </p:cNvPr>
          <p:cNvSpPr/>
          <p:nvPr/>
        </p:nvSpPr>
        <p:spPr bwMode="auto">
          <a:xfrm>
            <a:off x="7948060" y="1653501"/>
            <a:ext cx="3933530" cy="1285200"/>
          </a:xfrm>
          <a:prstGeom prst="rect">
            <a:avLst/>
          </a:prstGeom>
          <a:solidFill>
            <a:srgbClr val="FF9F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Relationship Management with deep insights.</a:t>
            </a:r>
          </a:p>
        </p:txBody>
      </p:sp>
      <p:sp>
        <p:nvSpPr>
          <p:cNvPr id="53" name="Rectangle 52">
            <a:extLst>
              <a:ext uri="{FF2B5EF4-FFF2-40B4-BE49-F238E27FC236}">
                <a16:creationId xmlns:a16="http://schemas.microsoft.com/office/drawing/2014/main" id="{E7C285D7-EA81-4FE8-9DD3-8C4FE5F787B9}"/>
              </a:ext>
            </a:extLst>
          </p:cNvPr>
          <p:cNvSpPr/>
          <p:nvPr/>
        </p:nvSpPr>
        <p:spPr bwMode="auto">
          <a:xfrm>
            <a:off x="7948060" y="3143152"/>
            <a:ext cx="3933530" cy="1285200"/>
          </a:xfrm>
          <a:prstGeom prst="rect">
            <a:avLst/>
          </a:prstGeom>
          <a:solidFill>
            <a:srgbClr val="FF9F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Streamlined and Consistent Customer experience from sales to care </a:t>
            </a:r>
          </a:p>
        </p:txBody>
      </p:sp>
      <p:sp>
        <p:nvSpPr>
          <p:cNvPr id="54" name="Rectangle 53">
            <a:extLst>
              <a:ext uri="{FF2B5EF4-FFF2-40B4-BE49-F238E27FC236}">
                <a16:creationId xmlns:a16="http://schemas.microsoft.com/office/drawing/2014/main" id="{419F7C3E-D671-4859-8DDE-19868DAE563C}"/>
              </a:ext>
            </a:extLst>
          </p:cNvPr>
          <p:cNvSpPr/>
          <p:nvPr/>
        </p:nvSpPr>
        <p:spPr bwMode="auto">
          <a:xfrm>
            <a:off x="7948060" y="4632803"/>
            <a:ext cx="3932384" cy="1284319"/>
          </a:xfrm>
          <a:prstGeom prst="rect">
            <a:avLst/>
          </a:prstGeom>
          <a:solidFill>
            <a:srgbClr val="FF9F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Minimal Disruption to Existing Customer Experience while Driving Major Transformational Impact</a:t>
            </a:r>
          </a:p>
        </p:txBody>
      </p:sp>
      <p:sp>
        <p:nvSpPr>
          <p:cNvPr id="55" name="Rectangle 54">
            <a:extLst>
              <a:ext uri="{FF2B5EF4-FFF2-40B4-BE49-F238E27FC236}">
                <a16:creationId xmlns:a16="http://schemas.microsoft.com/office/drawing/2014/main" id="{6065FDAF-EF8C-41AF-8667-E78AC2E6971D}"/>
              </a:ext>
            </a:extLst>
          </p:cNvPr>
          <p:cNvSpPr/>
          <p:nvPr/>
        </p:nvSpPr>
        <p:spPr bwMode="auto">
          <a:xfrm>
            <a:off x="7167151" y="1096562"/>
            <a:ext cx="4713293" cy="392488"/>
          </a:xfrm>
          <a:prstGeom prst="rect">
            <a:avLst/>
          </a:prstGeom>
          <a:solidFill>
            <a:srgbClr val="FF9F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KEY SCENARIOS</a:t>
            </a:r>
          </a:p>
        </p:txBody>
      </p:sp>
      <p:sp>
        <p:nvSpPr>
          <p:cNvPr id="56" name="Oval 55">
            <a:extLst>
              <a:ext uri="{FF2B5EF4-FFF2-40B4-BE49-F238E27FC236}">
                <a16:creationId xmlns:a16="http://schemas.microsoft.com/office/drawing/2014/main" id="{A0F2AD52-D81C-4B2B-8216-FB234EE585B0}"/>
              </a:ext>
            </a:extLst>
          </p:cNvPr>
          <p:cNvSpPr/>
          <p:nvPr/>
        </p:nvSpPr>
        <p:spPr bwMode="auto">
          <a:xfrm>
            <a:off x="7162037" y="2024917"/>
            <a:ext cx="539547" cy="516128"/>
          </a:xfrm>
          <a:prstGeom prst="ellipse">
            <a:avLst/>
          </a:prstGeom>
          <a:solidFill>
            <a:srgbClr val="FF9F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57" name="Oval 56">
            <a:extLst>
              <a:ext uri="{FF2B5EF4-FFF2-40B4-BE49-F238E27FC236}">
                <a16:creationId xmlns:a16="http://schemas.microsoft.com/office/drawing/2014/main" id="{A9C59733-FF86-401C-8BDF-5A14B60BB807}"/>
              </a:ext>
            </a:extLst>
          </p:cNvPr>
          <p:cNvSpPr/>
          <p:nvPr/>
        </p:nvSpPr>
        <p:spPr bwMode="auto">
          <a:xfrm>
            <a:off x="7162037" y="3533282"/>
            <a:ext cx="539547" cy="516128"/>
          </a:xfrm>
          <a:prstGeom prst="ellipse">
            <a:avLst/>
          </a:prstGeom>
          <a:solidFill>
            <a:srgbClr val="FF9F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58" name="Oval 57">
            <a:extLst>
              <a:ext uri="{FF2B5EF4-FFF2-40B4-BE49-F238E27FC236}">
                <a16:creationId xmlns:a16="http://schemas.microsoft.com/office/drawing/2014/main" id="{6236AF14-C25F-4FCA-B96E-873026C8B2A0}"/>
              </a:ext>
            </a:extLst>
          </p:cNvPr>
          <p:cNvSpPr/>
          <p:nvPr/>
        </p:nvSpPr>
        <p:spPr bwMode="auto">
          <a:xfrm>
            <a:off x="7208158" y="4991004"/>
            <a:ext cx="539547" cy="516128"/>
          </a:xfrm>
          <a:prstGeom prst="ellipse">
            <a:avLst/>
          </a:prstGeom>
          <a:solidFill>
            <a:srgbClr val="FF9F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59" name="Isosceles Triangle 58">
            <a:extLst>
              <a:ext uri="{FF2B5EF4-FFF2-40B4-BE49-F238E27FC236}">
                <a16:creationId xmlns:a16="http://schemas.microsoft.com/office/drawing/2014/main" id="{1EFC40E8-33A2-46AD-A554-BE5A78F830BC}"/>
              </a:ext>
            </a:extLst>
          </p:cNvPr>
          <p:cNvSpPr/>
          <p:nvPr/>
        </p:nvSpPr>
        <p:spPr bwMode="auto">
          <a:xfrm rot="5400000">
            <a:off x="5157737" y="3380413"/>
            <a:ext cx="3031825" cy="822541"/>
          </a:xfrm>
          <a:prstGeom prst="triangle">
            <a:avLst>
              <a:gd name="adj" fmla="val 50889"/>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 name="Rectangle 59">
            <a:extLst>
              <a:ext uri="{FF2B5EF4-FFF2-40B4-BE49-F238E27FC236}">
                <a16:creationId xmlns:a16="http://schemas.microsoft.com/office/drawing/2014/main" id="{35E68652-55B1-4BDB-8250-7937517BE9F4}"/>
              </a:ext>
            </a:extLst>
          </p:cNvPr>
          <p:cNvSpPr/>
          <p:nvPr/>
        </p:nvSpPr>
        <p:spPr bwMode="auto">
          <a:xfrm>
            <a:off x="1139063" y="1097893"/>
            <a:ext cx="4236909" cy="392488"/>
          </a:xfrm>
          <a:prstGeom prst="rect">
            <a:avLst/>
          </a:prstGeom>
          <a:solidFill>
            <a:srgbClr val="FF9F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TRANSFORMATION ENABLERS</a:t>
            </a:r>
          </a:p>
        </p:txBody>
      </p:sp>
    </p:spTree>
    <p:extLst>
      <p:ext uri="{BB962C8B-B14F-4D97-AF65-F5344CB8AC3E}">
        <p14:creationId xmlns:p14="http://schemas.microsoft.com/office/powerpoint/2010/main" val="33640063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SG"/>
              <a:t>Microsoft Dynamics 365</a:t>
            </a:r>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4054" y="711062"/>
            <a:ext cx="10941050" cy="388938"/>
          </a:xfrm>
        </p:spPr>
        <p:txBody>
          <a:bodyPr/>
          <a:lstStyle/>
          <a:p>
            <a:r>
              <a:rPr lang="en-SG"/>
              <a:t>Enabling customer breaking silos and accelerating digital transformation </a:t>
            </a:r>
          </a:p>
        </p:txBody>
      </p:sp>
      <p:pic>
        <p:nvPicPr>
          <p:cNvPr id="6" name="Picture 5" descr="Diagram, radar chart&#10;&#10;Description automatically generated">
            <a:extLst>
              <a:ext uri="{FF2B5EF4-FFF2-40B4-BE49-F238E27FC236}">
                <a16:creationId xmlns:a16="http://schemas.microsoft.com/office/drawing/2014/main" id="{90A1EC71-0E34-4768-82B0-D77614E21B91}"/>
              </a:ext>
            </a:extLst>
          </p:cNvPr>
          <p:cNvPicPr>
            <a:picLocks noChangeAspect="1"/>
          </p:cNvPicPr>
          <p:nvPr/>
        </p:nvPicPr>
        <p:blipFill>
          <a:blip r:embed="rId2"/>
          <a:stretch>
            <a:fillRect/>
          </a:stretch>
        </p:blipFill>
        <p:spPr>
          <a:xfrm>
            <a:off x="3603366" y="1265061"/>
            <a:ext cx="4636740" cy="4781497"/>
          </a:xfrm>
          <a:prstGeom prst="rect">
            <a:avLst/>
          </a:prstGeom>
        </p:spPr>
      </p:pic>
    </p:spTree>
    <p:extLst>
      <p:ext uri="{BB962C8B-B14F-4D97-AF65-F5344CB8AC3E}">
        <p14:creationId xmlns:p14="http://schemas.microsoft.com/office/powerpoint/2010/main" val="272208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B073FF6-F087-440C-82E2-E03909331D32}"/>
              </a:ext>
            </a:extLst>
          </p:cNvPr>
          <p:cNvSpPr>
            <a:spLocks noGrp="1"/>
          </p:cNvSpPr>
          <p:nvPr>
            <p:ph type="title"/>
          </p:nvPr>
        </p:nvSpPr>
        <p:spPr>
          <a:xfrm>
            <a:off x="86526" y="53069"/>
            <a:ext cx="10941665" cy="553999"/>
          </a:xfrm>
        </p:spPr>
        <p:txBody>
          <a:bodyPr>
            <a:normAutofit fontScale="90000"/>
          </a:bodyPr>
          <a:lstStyle/>
          <a:p>
            <a:r>
              <a:rPr lang="en-SG"/>
              <a:t>Microsoft Business Application</a:t>
            </a:r>
          </a:p>
        </p:txBody>
      </p:sp>
      <p:pic>
        <p:nvPicPr>
          <p:cNvPr id="5" name="Picture 4" descr="Diagram, radar chart&#10;&#10;Description automatically generated">
            <a:extLst>
              <a:ext uri="{FF2B5EF4-FFF2-40B4-BE49-F238E27FC236}">
                <a16:creationId xmlns:a16="http://schemas.microsoft.com/office/drawing/2014/main" id="{AE7F479B-4C4C-4915-B48D-BB2E326E49D7}"/>
              </a:ext>
            </a:extLst>
          </p:cNvPr>
          <p:cNvPicPr>
            <a:picLocks noChangeAspect="1"/>
          </p:cNvPicPr>
          <p:nvPr/>
        </p:nvPicPr>
        <p:blipFill>
          <a:blip r:embed="rId2"/>
          <a:stretch>
            <a:fillRect/>
          </a:stretch>
        </p:blipFill>
        <p:spPr>
          <a:xfrm>
            <a:off x="306833" y="1419796"/>
            <a:ext cx="4636740" cy="4781497"/>
          </a:xfrm>
          <a:prstGeom prst="rect">
            <a:avLst/>
          </a:prstGeom>
        </p:spPr>
      </p:pic>
      <p:sp>
        <p:nvSpPr>
          <p:cNvPr id="7" name="Rectangle 6">
            <a:extLst>
              <a:ext uri="{FF2B5EF4-FFF2-40B4-BE49-F238E27FC236}">
                <a16:creationId xmlns:a16="http://schemas.microsoft.com/office/drawing/2014/main" id="{2D399495-F506-4B33-966B-B0A86FEAEE30}"/>
              </a:ext>
            </a:extLst>
          </p:cNvPr>
          <p:cNvSpPr/>
          <p:nvPr/>
        </p:nvSpPr>
        <p:spPr>
          <a:xfrm>
            <a:off x="37550" y="613686"/>
            <a:ext cx="5158666"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Connect your </a:t>
            </a: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Customer and Organization </a:t>
            </a:r>
            <a:r>
              <a:rPr kumimoji="0" lang="en-US" sz="16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 for your </a:t>
            </a: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Employees</a:t>
            </a:r>
            <a:r>
              <a:rPr kumimoji="0" lang="en-US" sz="16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 to derive </a:t>
            </a:r>
            <a:r>
              <a:rPr kumimoji="0" lang="en-US" sz="1600" b="0" i="0" u="none" strike="noStrike" kern="1200" cap="none" spc="0" normalizeH="0" baseline="0" noProof="0">
                <a:ln>
                  <a:noFill/>
                </a:ln>
                <a:solidFill>
                  <a:srgbClr val="4472C4"/>
                </a:solidFill>
                <a:effectLst/>
                <a:uLnTx/>
                <a:uFillTx/>
                <a:latin typeface="Calibri" panose="020F0502020204030204"/>
                <a:ea typeface="+mn-ea"/>
                <a:cs typeface="+mn-cs"/>
              </a:rPr>
              <a:t>Intelligent Decisions</a:t>
            </a:r>
          </a:p>
        </p:txBody>
      </p:sp>
      <p:cxnSp>
        <p:nvCxnSpPr>
          <p:cNvPr id="9" name="Straight Connector 8">
            <a:extLst>
              <a:ext uri="{FF2B5EF4-FFF2-40B4-BE49-F238E27FC236}">
                <a16:creationId xmlns:a16="http://schemas.microsoft.com/office/drawing/2014/main" id="{228375A3-0BDD-418A-A8A5-9BA0A7F2C478}"/>
              </a:ext>
            </a:extLst>
          </p:cNvPr>
          <p:cNvCxnSpPr>
            <a:cxnSpLocks/>
          </p:cNvCxnSpPr>
          <p:nvPr/>
        </p:nvCxnSpPr>
        <p:spPr>
          <a:xfrm flipV="1">
            <a:off x="86526" y="924175"/>
            <a:ext cx="5045741" cy="7402"/>
          </a:xfrm>
          <a:prstGeom prst="line">
            <a:avLst/>
          </a:prstGeom>
          <a:noFill/>
          <a:ln w="15875" cap="flat" cmpd="sng" algn="ctr">
            <a:solidFill>
              <a:schemeClr val="tx1">
                <a:lumMod val="50000"/>
                <a:lumOff val="50000"/>
              </a:schemeClr>
            </a:solidFill>
            <a:prstDash val="solid"/>
            <a:headEnd type="none"/>
            <a:tailEnd type="none"/>
          </a:ln>
          <a:effectLst/>
        </p:spPr>
      </p:cxnSp>
      <p:sp useBgFill="1">
        <p:nvSpPr>
          <p:cNvPr id="11" name="arrow_15">
            <a:extLst>
              <a:ext uri="{FF2B5EF4-FFF2-40B4-BE49-F238E27FC236}">
                <a16:creationId xmlns:a16="http://schemas.microsoft.com/office/drawing/2014/main" id="{93349708-BE68-465C-9D5B-31F0D07867ED}"/>
              </a:ext>
            </a:extLst>
          </p:cNvPr>
          <p:cNvSpPr>
            <a:spLocks noChangeAspect="1" noEditPoints="1"/>
          </p:cNvSpPr>
          <p:nvPr/>
        </p:nvSpPr>
        <p:spPr bwMode="auto">
          <a:xfrm>
            <a:off x="4844347" y="750392"/>
            <a:ext cx="349152" cy="34756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ln w="15875" cap="flat">
            <a:solidFill>
              <a:schemeClr val="tx1">
                <a:lumMod val="50000"/>
                <a:lumOff val="5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pic>
        <p:nvPicPr>
          <p:cNvPr id="13" name="Picture 12" descr="Diagram&#10;&#10;Description automatically generated">
            <a:extLst>
              <a:ext uri="{FF2B5EF4-FFF2-40B4-BE49-F238E27FC236}">
                <a16:creationId xmlns:a16="http://schemas.microsoft.com/office/drawing/2014/main" id="{D8238006-1D69-47D1-BF2D-4506E51ACD65}"/>
              </a:ext>
            </a:extLst>
          </p:cNvPr>
          <p:cNvPicPr>
            <a:picLocks noChangeAspect="1"/>
          </p:cNvPicPr>
          <p:nvPr/>
        </p:nvPicPr>
        <p:blipFill>
          <a:blip r:embed="rId3"/>
          <a:stretch>
            <a:fillRect/>
          </a:stretch>
        </p:blipFill>
        <p:spPr>
          <a:xfrm>
            <a:off x="5644395" y="1203898"/>
            <a:ext cx="2777088" cy="2530537"/>
          </a:xfrm>
          <a:prstGeom prst="rect">
            <a:avLst/>
          </a:prstGeom>
        </p:spPr>
      </p:pic>
      <p:sp>
        <p:nvSpPr>
          <p:cNvPr id="15" name="Rectangle 14">
            <a:extLst>
              <a:ext uri="{FF2B5EF4-FFF2-40B4-BE49-F238E27FC236}">
                <a16:creationId xmlns:a16="http://schemas.microsoft.com/office/drawing/2014/main" id="{0C16D474-AF45-4522-8B22-DED8857A3E62}"/>
              </a:ext>
            </a:extLst>
          </p:cNvPr>
          <p:cNvSpPr/>
          <p:nvPr/>
        </p:nvSpPr>
        <p:spPr>
          <a:xfrm>
            <a:off x="8250957" y="1203898"/>
            <a:ext cx="3446947"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Calibri" panose="020F0502020204030204"/>
                <a:ea typeface="+mn-ea"/>
                <a:cs typeface="+mn-cs"/>
              </a:rPr>
              <a:t>Remove the complexity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of disparate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Calibri" panose="020F0502020204030204"/>
                <a:ea typeface="+mn-ea"/>
                <a:cs typeface="+mn-cs"/>
              </a:rPr>
              <a:t>Tear down the traditional silos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of data and bring them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Calibri" panose="020F0502020204030204"/>
                <a:ea typeface="+mn-ea"/>
                <a:cs typeface="+mn-cs"/>
              </a:rPr>
              <a:t>Connect citizens, services, employees, and data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across the enterprise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Embrace the </a:t>
            </a:r>
            <a:r>
              <a:rPr kumimoji="0" lang="en-US" sz="1200" b="0" i="0" u="none" strike="noStrike" kern="1200" cap="none" spc="0" normalizeH="0" baseline="0" noProof="0">
                <a:ln>
                  <a:noFill/>
                </a:ln>
                <a:solidFill>
                  <a:srgbClr val="4472C4"/>
                </a:solidFill>
                <a:effectLst/>
                <a:uLnTx/>
                <a:uFillTx/>
                <a:latin typeface="Calibri" panose="020F0502020204030204"/>
                <a:ea typeface="+mn-ea"/>
                <a:cs typeface="+mn-cs"/>
              </a:rPr>
              <a:t>cloud on your own terms </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in secure and compliant 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Leverage on a </a:t>
            </a:r>
            <a:r>
              <a:rPr kumimoji="0" lang="en-US" sz="1200" b="0" i="0" u="none" strike="noStrike" kern="1200" cap="none" spc="0" normalizeH="0" baseline="0" noProof="0">
                <a:ln>
                  <a:noFill/>
                </a:ln>
                <a:solidFill>
                  <a:srgbClr val="4472C4"/>
                </a:solidFill>
                <a:effectLst/>
                <a:uLnTx/>
                <a:uFillTx/>
                <a:latin typeface="Calibri" panose="020F0502020204030204"/>
                <a:ea typeface="+mn-ea"/>
                <a:cs typeface="+mn-cs"/>
              </a:rPr>
              <a:t>broad portfolio of partner solutions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DCB7A8FF-C1BF-4609-9F11-7B3912A9179A}"/>
              </a:ext>
            </a:extLst>
          </p:cNvPr>
          <p:cNvCxnSpPr>
            <a:cxnSpLocks/>
          </p:cNvCxnSpPr>
          <p:nvPr/>
        </p:nvCxnSpPr>
        <p:spPr>
          <a:xfrm>
            <a:off x="8325168" y="1518657"/>
            <a:ext cx="31672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D1B008-075F-4A55-853C-47FEC915DD85}"/>
              </a:ext>
            </a:extLst>
          </p:cNvPr>
          <p:cNvCxnSpPr>
            <a:cxnSpLocks/>
          </p:cNvCxnSpPr>
          <p:nvPr/>
        </p:nvCxnSpPr>
        <p:spPr>
          <a:xfrm>
            <a:off x="8336230" y="2069954"/>
            <a:ext cx="31672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FEDC76-15E9-42EF-9446-6A1E69F464D1}"/>
              </a:ext>
            </a:extLst>
          </p:cNvPr>
          <p:cNvCxnSpPr>
            <a:cxnSpLocks/>
          </p:cNvCxnSpPr>
          <p:nvPr/>
        </p:nvCxnSpPr>
        <p:spPr>
          <a:xfrm>
            <a:off x="8325168" y="2600139"/>
            <a:ext cx="31672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54202E2-A7A4-4E27-ABCF-0C0BA86A0CE7}"/>
              </a:ext>
            </a:extLst>
          </p:cNvPr>
          <p:cNvCxnSpPr>
            <a:cxnSpLocks/>
          </p:cNvCxnSpPr>
          <p:nvPr/>
        </p:nvCxnSpPr>
        <p:spPr>
          <a:xfrm>
            <a:off x="8325168" y="3160757"/>
            <a:ext cx="31672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698E726-D117-4159-866C-3CEFB1692756}"/>
              </a:ext>
            </a:extLst>
          </p:cNvPr>
          <p:cNvSpPr txBox="1"/>
          <p:nvPr/>
        </p:nvSpPr>
        <p:spPr>
          <a:xfrm>
            <a:off x="6066880" y="619043"/>
            <a:ext cx="5497369"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sng" strike="noStrike" kern="1200" cap="none" spc="0" normalizeH="0" baseline="0" noProof="0">
                <a:ln>
                  <a:noFill/>
                </a:ln>
                <a:solidFill>
                  <a:prstClr val="black"/>
                </a:solidFill>
                <a:effectLst/>
                <a:uLnTx/>
                <a:uFillTx/>
                <a:latin typeface="Calibri" panose="020F0502020204030204"/>
                <a:ea typeface="+mn-ea"/>
                <a:cs typeface="+mn-cs"/>
              </a:rPr>
              <a:t>The Power of 3 Clouds - Productivity and Collaboration, Business Processes and Infrastructure and Data</a:t>
            </a:r>
            <a:endParaRPr kumimoji="0" lang="en-US" sz="1600" b="0" i="0" u="sng"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83431028-B20B-4516-8B44-F77DCB1AE05A}"/>
              </a:ext>
            </a:extLst>
          </p:cNvPr>
          <p:cNvSpPr/>
          <p:nvPr/>
        </p:nvSpPr>
        <p:spPr>
          <a:xfrm>
            <a:off x="5699177" y="702841"/>
            <a:ext cx="6290367" cy="298297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37A104E6-B8C6-4436-B8C9-621DC265BB74}"/>
              </a:ext>
            </a:extLst>
          </p:cNvPr>
          <p:cNvPicPr>
            <a:picLocks noChangeAspect="1"/>
          </p:cNvPicPr>
          <p:nvPr/>
        </p:nvPicPr>
        <p:blipFill>
          <a:blip r:embed="rId4"/>
          <a:stretch>
            <a:fillRect/>
          </a:stretch>
        </p:blipFill>
        <p:spPr>
          <a:xfrm>
            <a:off x="8012495" y="4541910"/>
            <a:ext cx="1792009" cy="1795529"/>
          </a:xfrm>
          <a:prstGeom prst="rect">
            <a:avLst/>
          </a:prstGeom>
        </p:spPr>
      </p:pic>
      <p:cxnSp>
        <p:nvCxnSpPr>
          <p:cNvPr id="31" name="Straight Connector 30">
            <a:extLst>
              <a:ext uri="{FF2B5EF4-FFF2-40B4-BE49-F238E27FC236}">
                <a16:creationId xmlns:a16="http://schemas.microsoft.com/office/drawing/2014/main" id="{4664F562-D8E6-4193-9DFA-AA9DFD5AEAA8}"/>
              </a:ext>
            </a:extLst>
          </p:cNvPr>
          <p:cNvCxnSpPr>
            <a:cxnSpLocks/>
          </p:cNvCxnSpPr>
          <p:nvPr/>
        </p:nvCxnSpPr>
        <p:spPr>
          <a:xfrm>
            <a:off x="5837008" y="4313305"/>
            <a:ext cx="5748556" cy="0"/>
          </a:xfrm>
          <a:prstGeom prst="line">
            <a:avLst/>
          </a:prstGeom>
          <a:noFill/>
          <a:ln w="15875" cap="flat" cmpd="sng" algn="ctr">
            <a:solidFill>
              <a:srgbClr val="0B7DD8"/>
            </a:solidFill>
            <a:prstDash val="solid"/>
            <a:headEnd type="none"/>
            <a:tailEnd type="none"/>
          </a:ln>
          <a:effectLst/>
        </p:spPr>
      </p:cxnSp>
      <p:sp>
        <p:nvSpPr>
          <p:cNvPr id="33" name="Rectangle 32">
            <a:extLst>
              <a:ext uri="{FF2B5EF4-FFF2-40B4-BE49-F238E27FC236}">
                <a16:creationId xmlns:a16="http://schemas.microsoft.com/office/drawing/2014/main" id="{46B8FB22-575A-4B9B-A48D-D793448DDFB2}"/>
              </a:ext>
            </a:extLst>
          </p:cNvPr>
          <p:cNvSpPr/>
          <p:nvPr/>
        </p:nvSpPr>
        <p:spPr>
          <a:xfrm>
            <a:off x="8195089" y="4160859"/>
            <a:ext cx="1167728" cy="286232"/>
          </a:xfrm>
          <a:prstGeom prst="rect">
            <a:avLst/>
          </a:prstGeom>
          <a:solidFill>
            <a:schemeClr val="bg1"/>
          </a:solidFill>
          <a:ln>
            <a:noFill/>
          </a:ln>
        </p:spPr>
        <p:txBody>
          <a:bodyPr wrap="square" lIns="0" rIns="0">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Semibold" panose="020B0702040204020203" pitchFamily="34" charset="0"/>
              </a:rPr>
              <a:t>Intelligence</a:t>
            </a:r>
          </a:p>
        </p:txBody>
      </p:sp>
      <p:sp>
        <p:nvSpPr>
          <p:cNvPr id="35" name="Rectangle 34">
            <a:extLst>
              <a:ext uri="{FF2B5EF4-FFF2-40B4-BE49-F238E27FC236}">
                <a16:creationId xmlns:a16="http://schemas.microsoft.com/office/drawing/2014/main" id="{03644414-5F0B-48C9-9FFF-C2B5D83BC1F9}"/>
              </a:ext>
            </a:extLst>
          </p:cNvPr>
          <p:cNvSpPr/>
          <p:nvPr/>
        </p:nvSpPr>
        <p:spPr bwMode="auto">
          <a:xfrm>
            <a:off x="7772419" y="4150057"/>
            <a:ext cx="488848" cy="356678"/>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useBgFill="1">
        <p:nvSpPr>
          <p:cNvPr id="37" name="Rectangle 36">
            <a:extLst>
              <a:ext uri="{FF2B5EF4-FFF2-40B4-BE49-F238E27FC236}">
                <a16:creationId xmlns:a16="http://schemas.microsoft.com/office/drawing/2014/main" id="{2FFE8672-6AEC-464F-BB94-13D621B3046C}"/>
              </a:ext>
            </a:extLst>
          </p:cNvPr>
          <p:cNvSpPr/>
          <p:nvPr/>
        </p:nvSpPr>
        <p:spPr>
          <a:xfrm>
            <a:off x="6201605" y="4179132"/>
            <a:ext cx="826667" cy="286232"/>
          </a:xfrm>
          <a:prstGeom prst="rect">
            <a:avLst/>
          </a:prstGeom>
          <a:ln>
            <a:noFill/>
          </a:ln>
        </p:spPr>
        <p:txBody>
          <a:bodyPr wrap="square" lIns="0" rIns="0">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Semibold" panose="020B0702040204020203" pitchFamily="34" charset="0"/>
              </a:rPr>
              <a:t>Data</a:t>
            </a:r>
          </a:p>
        </p:txBody>
      </p:sp>
      <p:sp>
        <p:nvSpPr>
          <p:cNvPr id="39" name="Rectangle 38">
            <a:extLst>
              <a:ext uri="{FF2B5EF4-FFF2-40B4-BE49-F238E27FC236}">
                <a16:creationId xmlns:a16="http://schemas.microsoft.com/office/drawing/2014/main" id="{5DB1AEDE-C62E-4356-9DE0-989229DBE123}"/>
              </a:ext>
            </a:extLst>
          </p:cNvPr>
          <p:cNvSpPr/>
          <p:nvPr/>
        </p:nvSpPr>
        <p:spPr>
          <a:xfrm>
            <a:off x="10326155" y="4164884"/>
            <a:ext cx="1077001" cy="286232"/>
          </a:xfrm>
          <a:prstGeom prst="rect">
            <a:avLst/>
          </a:prstGeom>
          <a:solidFill>
            <a:schemeClr val="bg1"/>
          </a:solidFill>
          <a:ln>
            <a:noFill/>
          </a:ln>
        </p:spPr>
        <p:txBody>
          <a:bodyPr wrap="square" lIns="0" rIns="0">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Semibold" panose="020B0702040204020203" pitchFamily="34" charset="0"/>
              </a:rPr>
              <a:t>Experiences</a:t>
            </a:r>
          </a:p>
        </p:txBody>
      </p:sp>
      <p:sp useBgFill="1">
        <p:nvSpPr>
          <p:cNvPr id="41" name="arrow_15">
            <a:extLst>
              <a:ext uri="{FF2B5EF4-FFF2-40B4-BE49-F238E27FC236}">
                <a16:creationId xmlns:a16="http://schemas.microsoft.com/office/drawing/2014/main" id="{F1D1C2AB-9CE3-47D9-8A41-C933144A10DB}"/>
              </a:ext>
            </a:extLst>
          </p:cNvPr>
          <p:cNvSpPr>
            <a:spLocks noChangeAspect="1" noEditPoints="1"/>
          </p:cNvSpPr>
          <p:nvPr/>
        </p:nvSpPr>
        <p:spPr bwMode="auto">
          <a:xfrm>
            <a:off x="7392869" y="4136440"/>
            <a:ext cx="349152" cy="34756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useBgFill="1">
        <p:nvSpPr>
          <p:cNvPr id="43" name="arrow_15">
            <a:extLst>
              <a:ext uri="{FF2B5EF4-FFF2-40B4-BE49-F238E27FC236}">
                <a16:creationId xmlns:a16="http://schemas.microsoft.com/office/drawing/2014/main" id="{FF4DD915-3C6F-4D07-B6C4-85F20CFA86AE}"/>
              </a:ext>
            </a:extLst>
          </p:cNvPr>
          <p:cNvSpPr>
            <a:spLocks noChangeAspect="1" noEditPoints="1"/>
          </p:cNvSpPr>
          <p:nvPr/>
        </p:nvSpPr>
        <p:spPr bwMode="auto">
          <a:xfrm>
            <a:off x="9725279" y="4142207"/>
            <a:ext cx="349152" cy="34756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45" name="arrow">
            <a:extLst>
              <a:ext uri="{FF2B5EF4-FFF2-40B4-BE49-F238E27FC236}">
                <a16:creationId xmlns:a16="http://schemas.microsoft.com/office/drawing/2014/main" id="{FF00859E-5CAB-4C7A-BA2B-9AA1FD7DAC03}"/>
              </a:ext>
            </a:extLst>
          </p:cNvPr>
          <p:cNvSpPr>
            <a:spLocks noChangeAspect="1" noEditPoints="1"/>
          </p:cNvSpPr>
          <p:nvPr/>
        </p:nvSpPr>
        <p:spPr bwMode="auto">
          <a:xfrm>
            <a:off x="11560558" y="4230786"/>
            <a:ext cx="178475" cy="16469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47" name="Rectangle 46">
            <a:extLst>
              <a:ext uri="{FF2B5EF4-FFF2-40B4-BE49-F238E27FC236}">
                <a16:creationId xmlns:a16="http://schemas.microsoft.com/office/drawing/2014/main" id="{AF9CABE9-CA71-4829-B34A-A192FC193797}"/>
              </a:ext>
            </a:extLst>
          </p:cNvPr>
          <p:cNvSpPr/>
          <p:nvPr/>
        </p:nvSpPr>
        <p:spPr>
          <a:xfrm>
            <a:off x="9625396" y="4479048"/>
            <a:ext cx="2304104" cy="517024"/>
          </a:xfrm>
          <a:prstGeom prst="rect">
            <a:avLst/>
          </a:prstGeom>
          <a:ln>
            <a:noFill/>
          </a:ln>
        </p:spPr>
        <p:txBody>
          <a:bodyPr wrap="none" lIns="182854" tIns="146284" rIns="182854" bIns="146284">
            <a:spAutoFit/>
          </a:bodyPr>
          <a:lstStyle/>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light"/>
                <a:ea typeface="+mn-ea"/>
                <a:cs typeface="Segoe UI Semibold" panose="020B0702040204020203" pitchFamily="34" charset="0"/>
              </a:rPr>
              <a:t>INTELLIGENT AGENTS</a:t>
            </a:r>
          </a:p>
        </p:txBody>
      </p:sp>
      <p:sp>
        <p:nvSpPr>
          <p:cNvPr id="49" name="Rectangle 48">
            <a:extLst>
              <a:ext uri="{FF2B5EF4-FFF2-40B4-BE49-F238E27FC236}">
                <a16:creationId xmlns:a16="http://schemas.microsoft.com/office/drawing/2014/main" id="{687EDBF4-DCF2-46E0-8C69-E9BE34A5DE15}"/>
              </a:ext>
            </a:extLst>
          </p:cNvPr>
          <p:cNvSpPr/>
          <p:nvPr/>
        </p:nvSpPr>
        <p:spPr>
          <a:xfrm>
            <a:off x="9699058" y="5580677"/>
            <a:ext cx="1696566" cy="517024"/>
          </a:xfrm>
          <a:prstGeom prst="rect">
            <a:avLst/>
          </a:prstGeom>
          <a:ln>
            <a:noFill/>
          </a:ln>
        </p:spPr>
        <p:txBody>
          <a:bodyPr wrap="none" lIns="182854" tIns="146284" rIns="182854" bIns="146284">
            <a:spAutoFit/>
          </a:bodyPr>
          <a:lstStyle/>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light"/>
                <a:ea typeface="+mn-ea"/>
                <a:cs typeface="Segoe UI Semibold" panose="020B0702040204020203" pitchFamily="34" charset="0"/>
              </a:rPr>
              <a:t>APPLICATIONS</a:t>
            </a:r>
          </a:p>
        </p:txBody>
      </p:sp>
      <p:sp>
        <p:nvSpPr>
          <p:cNvPr id="51" name="Rectangle 50">
            <a:extLst>
              <a:ext uri="{FF2B5EF4-FFF2-40B4-BE49-F238E27FC236}">
                <a16:creationId xmlns:a16="http://schemas.microsoft.com/office/drawing/2014/main" id="{E11760B5-3E80-43ED-85EA-AD137412D8F0}"/>
              </a:ext>
            </a:extLst>
          </p:cNvPr>
          <p:cNvSpPr/>
          <p:nvPr/>
        </p:nvSpPr>
        <p:spPr>
          <a:xfrm>
            <a:off x="5790025" y="4766153"/>
            <a:ext cx="2074874" cy="904823"/>
          </a:xfrm>
          <a:prstGeom prst="rect">
            <a:avLst/>
          </a:prstGeom>
        </p:spPr>
        <p:txBody>
          <a:bodyPr wrap="none" lIns="182854" tIns="146284" rIns="182854" bIns="146284">
            <a:spAutoFit/>
          </a:bodyPr>
          <a:lstStyle/>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Microsoft Bot Framework</a:t>
            </a:r>
          </a:p>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Microsoft Cognitive Services</a:t>
            </a:r>
          </a:p>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Machine Learning</a:t>
            </a:r>
          </a:p>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Analytics in Big Data Stores</a:t>
            </a:r>
          </a:p>
        </p:txBody>
      </p:sp>
      <p:sp>
        <p:nvSpPr>
          <p:cNvPr id="53" name="Rectangle 52">
            <a:extLst>
              <a:ext uri="{FF2B5EF4-FFF2-40B4-BE49-F238E27FC236}">
                <a16:creationId xmlns:a16="http://schemas.microsoft.com/office/drawing/2014/main" id="{84FA7233-F0CA-406A-AF15-1B021E941538}"/>
              </a:ext>
            </a:extLst>
          </p:cNvPr>
          <p:cNvSpPr/>
          <p:nvPr/>
        </p:nvSpPr>
        <p:spPr>
          <a:xfrm>
            <a:off x="9875148" y="4770266"/>
            <a:ext cx="1727023" cy="600124"/>
          </a:xfrm>
          <a:prstGeom prst="rect">
            <a:avLst/>
          </a:prstGeom>
        </p:spPr>
        <p:txBody>
          <a:bodyPr wrap="none" lIns="182854" tIns="146284" rIns="182854" bIns="146284">
            <a:spAutoFit/>
          </a:bodyPr>
          <a:lstStyle/>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Conversational Agents</a:t>
            </a:r>
          </a:p>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Cortana</a:t>
            </a:r>
          </a:p>
        </p:txBody>
      </p:sp>
      <p:sp>
        <p:nvSpPr>
          <p:cNvPr id="55" name="TextBox 54">
            <a:extLst>
              <a:ext uri="{FF2B5EF4-FFF2-40B4-BE49-F238E27FC236}">
                <a16:creationId xmlns:a16="http://schemas.microsoft.com/office/drawing/2014/main" id="{0536294F-AB9A-4120-8735-BF46C79C6770}"/>
              </a:ext>
            </a:extLst>
          </p:cNvPr>
          <p:cNvSpPr txBox="1"/>
          <p:nvPr/>
        </p:nvSpPr>
        <p:spPr>
          <a:xfrm>
            <a:off x="6917058" y="3699252"/>
            <a:ext cx="3747481"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sng" strike="noStrike" kern="1200" cap="none" spc="0" normalizeH="0" baseline="0" noProof="0">
                <a:ln>
                  <a:noFill/>
                </a:ln>
                <a:solidFill>
                  <a:prstClr val="black"/>
                </a:solidFill>
                <a:effectLst/>
                <a:uLnTx/>
                <a:uFillTx/>
                <a:latin typeface="Calibri" panose="020F0502020204030204"/>
                <a:ea typeface="+mn-ea"/>
                <a:cs typeface="+mn-cs"/>
              </a:rPr>
              <a:t>The Future in Artificial Intelligence </a:t>
            </a:r>
            <a:endParaRPr kumimoji="0" lang="en-US" sz="1600" b="0" i="0" u="sng"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7" name="Rectangle 56">
            <a:extLst>
              <a:ext uri="{FF2B5EF4-FFF2-40B4-BE49-F238E27FC236}">
                <a16:creationId xmlns:a16="http://schemas.microsoft.com/office/drawing/2014/main" id="{B1DB0D99-80BA-44FA-8248-3D9E68D6FC74}"/>
              </a:ext>
            </a:extLst>
          </p:cNvPr>
          <p:cNvSpPr/>
          <p:nvPr/>
        </p:nvSpPr>
        <p:spPr>
          <a:xfrm>
            <a:off x="5846371" y="5907631"/>
            <a:ext cx="1478557" cy="904823"/>
          </a:xfrm>
          <a:prstGeom prst="rect">
            <a:avLst/>
          </a:prstGeom>
        </p:spPr>
        <p:txBody>
          <a:bodyPr wrap="none" lIns="182854" tIns="146284" rIns="182854" bIns="146284">
            <a:spAutoFit/>
          </a:bodyPr>
          <a:lstStyle/>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Accelerators</a:t>
            </a:r>
          </a:p>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Solutions</a:t>
            </a:r>
          </a:p>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Practices</a:t>
            </a:r>
          </a:p>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Partner Ecosystem</a:t>
            </a:r>
          </a:p>
        </p:txBody>
      </p:sp>
      <p:sp>
        <p:nvSpPr>
          <p:cNvPr id="59" name="Rectangle 58">
            <a:extLst>
              <a:ext uri="{FF2B5EF4-FFF2-40B4-BE49-F238E27FC236}">
                <a16:creationId xmlns:a16="http://schemas.microsoft.com/office/drawing/2014/main" id="{931B3057-058B-4D3B-B7AC-E40BF2194824}"/>
              </a:ext>
            </a:extLst>
          </p:cNvPr>
          <p:cNvSpPr/>
          <p:nvPr/>
        </p:nvSpPr>
        <p:spPr>
          <a:xfrm>
            <a:off x="5596563" y="5574977"/>
            <a:ext cx="2357003" cy="517024"/>
          </a:xfrm>
          <a:prstGeom prst="rect">
            <a:avLst/>
          </a:prstGeom>
          <a:ln>
            <a:noFill/>
          </a:ln>
        </p:spPr>
        <p:txBody>
          <a:bodyPr wrap="none" lIns="182854" tIns="146284" rIns="182854" bIns="146284">
            <a:spAutoFit/>
          </a:bodyPr>
          <a:lstStyle/>
          <a:p>
            <a:pPr marL="0" marR="0" lvl="0" indent="0" algn="r" defTabSz="91401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light"/>
                <a:ea typeface="+mn-ea"/>
                <a:cs typeface="Segoe UI Semibold" panose="020B0702040204020203" pitchFamily="34" charset="0"/>
              </a:rPr>
              <a:t>BUSINESS SOLUTIONS</a:t>
            </a:r>
          </a:p>
        </p:txBody>
      </p:sp>
      <p:sp>
        <p:nvSpPr>
          <p:cNvPr id="68" name="Rectangle 67">
            <a:extLst>
              <a:ext uri="{FF2B5EF4-FFF2-40B4-BE49-F238E27FC236}">
                <a16:creationId xmlns:a16="http://schemas.microsoft.com/office/drawing/2014/main" id="{28E86E50-749E-4133-AFD7-B279CAC30F28}"/>
              </a:ext>
            </a:extLst>
          </p:cNvPr>
          <p:cNvSpPr/>
          <p:nvPr/>
        </p:nvSpPr>
        <p:spPr>
          <a:xfrm>
            <a:off x="9868586" y="5857008"/>
            <a:ext cx="1212459" cy="904823"/>
          </a:xfrm>
          <a:prstGeom prst="rect">
            <a:avLst/>
          </a:prstGeom>
        </p:spPr>
        <p:txBody>
          <a:bodyPr wrap="none" lIns="182854" tIns="146284" rIns="182854" bIns="146284">
            <a:spAutoFit/>
          </a:bodyPr>
          <a:lstStyle/>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Office 365</a:t>
            </a:r>
          </a:p>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Dynamics 365</a:t>
            </a:r>
          </a:p>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Teams</a:t>
            </a:r>
          </a:p>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37158">
                      <a:srgbClr val="353535"/>
                    </a:gs>
                    <a:gs pos="55000">
                      <a:srgbClr val="353535"/>
                    </a:gs>
                  </a:gsLst>
                  <a:lin ang="5400000" scaled="1"/>
                </a:gradFill>
                <a:effectLst/>
                <a:uLnTx/>
                <a:uFillTx/>
                <a:latin typeface="Segoe UI Semilight"/>
                <a:ea typeface="+mn-ea"/>
                <a:cs typeface="Segoe UI Semibold" panose="020B0702040204020203" pitchFamily="34" charset="0"/>
              </a:rPr>
              <a:t>Power BI</a:t>
            </a:r>
          </a:p>
        </p:txBody>
      </p:sp>
      <p:sp>
        <p:nvSpPr>
          <p:cNvPr id="70" name="Rectangle 69">
            <a:extLst>
              <a:ext uri="{FF2B5EF4-FFF2-40B4-BE49-F238E27FC236}">
                <a16:creationId xmlns:a16="http://schemas.microsoft.com/office/drawing/2014/main" id="{68FBF0CA-BE7B-4F2F-93E0-880D587D055C}"/>
              </a:ext>
            </a:extLst>
          </p:cNvPr>
          <p:cNvSpPr/>
          <p:nvPr/>
        </p:nvSpPr>
        <p:spPr>
          <a:xfrm>
            <a:off x="5599573" y="4493526"/>
            <a:ext cx="2355401" cy="517024"/>
          </a:xfrm>
          <a:prstGeom prst="rect">
            <a:avLst/>
          </a:prstGeom>
          <a:ln>
            <a:noFill/>
          </a:ln>
        </p:spPr>
        <p:txBody>
          <a:bodyPr wrap="none" lIns="182854" tIns="146284" rIns="182854" bIns="146284">
            <a:spAutoFit/>
          </a:bodyPr>
          <a:lstStyle/>
          <a:p>
            <a:pPr marL="0" marR="0" lvl="0" indent="0" algn="r" defTabSz="91401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light"/>
                <a:ea typeface="+mn-ea"/>
                <a:cs typeface="Segoe UI Semibold" panose="020B0702040204020203" pitchFamily="34" charset="0"/>
              </a:rPr>
              <a:t>DATA + AI PLATFORM</a:t>
            </a:r>
          </a:p>
        </p:txBody>
      </p:sp>
      <p:sp>
        <p:nvSpPr>
          <p:cNvPr id="72" name="Rectangle 71">
            <a:extLst>
              <a:ext uri="{FF2B5EF4-FFF2-40B4-BE49-F238E27FC236}">
                <a16:creationId xmlns:a16="http://schemas.microsoft.com/office/drawing/2014/main" id="{80394895-146C-479D-8907-154A2CF838BE}"/>
              </a:ext>
            </a:extLst>
          </p:cNvPr>
          <p:cNvSpPr/>
          <p:nvPr/>
        </p:nvSpPr>
        <p:spPr>
          <a:xfrm>
            <a:off x="5706536" y="3769610"/>
            <a:ext cx="6290365" cy="301266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B497664B-945D-4D9C-8710-76BF34F3FF75}"/>
              </a:ext>
            </a:extLst>
          </p:cNvPr>
          <p:cNvSpPr/>
          <p:nvPr/>
        </p:nvSpPr>
        <p:spPr>
          <a:xfrm>
            <a:off x="86526" y="702840"/>
            <a:ext cx="5418193" cy="609214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25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04E7D2-729E-4541-A225-FDCE1535795D}"/>
              </a:ext>
            </a:extLst>
          </p:cNvPr>
          <p:cNvSpPr>
            <a:spLocks noGrp="1"/>
          </p:cNvSpPr>
          <p:nvPr>
            <p:ph type="title"/>
          </p:nvPr>
        </p:nvSpPr>
        <p:spPr/>
        <p:txBody>
          <a:bodyPr>
            <a:normAutofit/>
          </a:bodyPr>
          <a:lstStyle/>
          <a:p>
            <a:r>
              <a:rPr lang="en-US" sz="5400">
                <a:latin typeface="Rawk brush" panose="02000503000000000000" pitchFamily="50" charset="0"/>
              </a:rPr>
              <a:t>Reimagining </a:t>
            </a:r>
            <a:br>
              <a:rPr lang="en-US" sz="5400">
                <a:latin typeface="Rawk brush" panose="02000503000000000000" pitchFamily="50" charset="0"/>
              </a:rPr>
            </a:br>
            <a:r>
              <a:rPr lang="en-US" sz="5400">
                <a:latin typeface="Rawk brush" panose="02000503000000000000" pitchFamily="50" charset="0"/>
              </a:rPr>
              <a:t>Customer Engagement</a:t>
            </a:r>
            <a:endParaRPr lang="en-US" sz="5400"/>
          </a:p>
        </p:txBody>
      </p:sp>
    </p:spTree>
    <p:extLst>
      <p:ext uri="{BB962C8B-B14F-4D97-AF65-F5344CB8AC3E}">
        <p14:creationId xmlns:p14="http://schemas.microsoft.com/office/powerpoint/2010/main" val="3417223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text, screenshot, computer&#10;&#10;Description automatically generated">
            <a:extLst>
              <a:ext uri="{FF2B5EF4-FFF2-40B4-BE49-F238E27FC236}">
                <a16:creationId xmlns:a16="http://schemas.microsoft.com/office/drawing/2014/main" id="{9D55A28C-38A4-4BF8-BF91-6D204C498109}"/>
              </a:ext>
            </a:extLst>
          </p:cNvPr>
          <p:cNvPicPr>
            <a:picLocks noChangeAspect="1"/>
          </p:cNvPicPr>
          <p:nvPr/>
        </p:nvPicPr>
        <p:blipFill>
          <a:blip r:embed="rId2"/>
          <a:stretch>
            <a:fillRect/>
          </a:stretch>
        </p:blipFill>
        <p:spPr>
          <a:xfrm>
            <a:off x="0" y="358775"/>
            <a:ext cx="12192000" cy="6140450"/>
          </a:xfrm>
          <a:prstGeom prst="rect">
            <a:avLst/>
          </a:prstGeom>
        </p:spPr>
      </p:pic>
    </p:spTree>
    <p:extLst>
      <p:ext uri="{BB962C8B-B14F-4D97-AF65-F5344CB8AC3E}">
        <p14:creationId xmlns:p14="http://schemas.microsoft.com/office/powerpoint/2010/main" val="34889048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C0469BF5-E344-40E7-9A0B-CCA03254CE00}"/>
              </a:ext>
            </a:extLst>
          </p:cNvPr>
          <p:cNvPicPr>
            <a:picLocks noChangeAspect="1"/>
          </p:cNvPicPr>
          <p:nvPr/>
        </p:nvPicPr>
        <p:blipFill>
          <a:blip r:embed="rId2"/>
          <a:stretch>
            <a:fillRect/>
          </a:stretch>
        </p:blipFill>
        <p:spPr>
          <a:xfrm>
            <a:off x="0" y="222250"/>
            <a:ext cx="12192000" cy="6413500"/>
          </a:xfrm>
          <a:prstGeom prst="rect">
            <a:avLst/>
          </a:prstGeom>
        </p:spPr>
      </p:pic>
    </p:spTree>
    <p:extLst>
      <p:ext uri="{BB962C8B-B14F-4D97-AF65-F5344CB8AC3E}">
        <p14:creationId xmlns:p14="http://schemas.microsoft.com/office/powerpoint/2010/main" val="29864261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SG" dirty="0"/>
              <a:t>Introduction to Microsoft Power Platform and AI Builder</a:t>
            </a:r>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3353" y="782623"/>
            <a:ext cx="10941050" cy="388938"/>
          </a:xfrm>
        </p:spPr>
        <p:txBody>
          <a:bodyPr>
            <a:normAutofit fontScale="92500" lnSpcReduction="20000"/>
          </a:bodyPr>
          <a:lstStyle/>
          <a:p>
            <a:r>
              <a:rPr lang="en-SG" sz="2800" dirty="0"/>
              <a:t>Hands-on Training Lab Overview</a:t>
            </a:r>
          </a:p>
        </p:txBody>
      </p:sp>
      <p:sp>
        <p:nvSpPr>
          <p:cNvPr id="7" name="Text Placeholder 3">
            <a:extLst>
              <a:ext uri="{FF2B5EF4-FFF2-40B4-BE49-F238E27FC236}">
                <a16:creationId xmlns:a16="http://schemas.microsoft.com/office/drawing/2014/main" id="{7CD3E1C1-38E8-0143-940D-E9CAAC42DCC1}"/>
              </a:ext>
            </a:extLst>
          </p:cNvPr>
          <p:cNvSpPr txBox="1">
            <a:spLocks/>
          </p:cNvSpPr>
          <p:nvPr/>
        </p:nvSpPr>
        <p:spPr>
          <a:xfrm>
            <a:off x="725753" y="1859255"/>
            <a:ext cx="10941050" cy="269308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800" dirty="0"/>
              <a:t>What is Microsoft Power Platform?</a:t>
            </a:r>
          </a:p>
          <a:p>
            <a:r>
              <a:rPr lang="en-SG" sz="2800" dirty="0"/>
              <a:t>What are the individual components?</a:t>
            </a:r>
          </a:p>
          <a:p>
            <a:r>
              <a:rPr lang="en-SG" sz="2800" dirty="0"/>
              <a:t>What specifically is Power Platform Canvas app?</a:t>
            </a:r>
            <a:br>
              <a:rPr lang="en-SG" sz="2800" dirty="0"/>
            </a:br>
            <a:r>
              <a:rPr lang="en-SG" sz="2800" dirty="0"/>
              <a:t>What is AI builder?</a:t>
            </a:r>
          </a:p>
        </p:txBody>
      </p:sp>
    </p:spTree>
    <p:extLst>
      <p:ext uri="{BB962C8B-B14F-4D97-AF65-F5344CB8AC3E}">
        <p14:creationId xmlns:p14="http://schemas.microsoft.com/office/powerpoint/2010/main" val="827303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4027A74E-FF1D-4F91-A283-FC2838E2466F}"/>
              </a:ext>
            </a:extLst>
          </p:cNvPr>
          <p:cNvPicPr>
            <a:picLocks noChangeAspect="1"/>
          </p:cNvPicPr>
          <p:nvPr/>
        </p:nvPicPr>
        <p:blipFill>
          <a:blip r:embed="rId2"/>
          <a:stretch>
            <a:fillRect/>
          </a:stretch>
        </p:blipFill>
        <p:spPr>
          <a:xfrm>
            <a:off x="0" y="342900"/>
            <a:ext cx="12192000" cy="6172200"/>
          </a:xfrm>
          <a:prstGeom prst="rect">
            <a:avLst/>
          </a:prstGeom>
        </p:spPr>
      </p:pic>
    </p:spTree>
    <p:extLst>
      <p:ext uri="{BB962C8B-B14F-4D97-AF65-F5344CB8AC3E}">
        <p14:creationId xmlns:p14="http://schemas.microsoft.com/office/powerpoint/2010/main" val="11959040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899ABD6-2E10-4EA7-833C-83995CEE1070}"/>
              </a:ext>
            </a:extLst>
          </p:cNvPr>
          <p:cNvPicPr>
            <a:picLocks noChangeAspect="1"/>
          </p:cNvPicPr>
          <p:nvPr/>
        </p:nvPicPr>
        <p:blipFill>
          <a:blip r:embed="rId2"/>
          <a:stretch>
            <a:fillRect/>
          </a:stretch>
        </p:blipFill>
        <p:spPr>
          <a:xfrm>
            <a:off x="0" y="339725"/>
            <a:ext cx="12192000" cy="6178550"/>
          </a:xfrm>
          <a:prstGeom prst="rect">
            <a:avLst/>
          </a:prstGeom>
        </p:spPr>
      </p:pic>
    </p:spTree>
    <p:extLst>
      <p:ext uri="{BB962C8B-B14F-4D97-AF65-F5344CB8AC3E}">
        <p14:creationId xmlns:p14="http://schemas.microsoft.com/office/powerpoint/2010/main" val="7838547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icture containing text, screenshot, computer, indoor&#10;&#10;Description automatically generated">
            <a:extLst>
              <a:ext uri="{FF2B5EF4-FFF2-40B4-BE49-F238E27FC236}">
                <a16:creationId xmlns:a16="http://schemas.microsoft.com/office/drawing/2014/main" id="{B02CFCAF-0B99-4C97-B74B-B7D90610DD0E}"/>
              </a:ext>
            </a:extLst>
          </p:cNvPr>
          <p:cNvPicPr>
            <a:picLocks noChangeAspect="1"/>
          </p:cNvPicPr>
          <p:nvPr/>
        </p:nvPicPr>
        <p:blipFill>
          <a:blip r:embed="rId2"/>
          <a:stretch>
            <a:fillRect/>
          </a:stretch>
        </p:blipFill>
        <p:spPr>
          <a:xfrm>
            <a:off x="0" y="342900"/>
            <a:ext cx="12192000" cy="6172200"/>
          </a:xfrm>
          <a:prstGeom prst="rect">
            <a:avLst/>
          </a:prstGeom>
        </p:spPr>
      </p:pic>
    </p:spTree>
    <p:extLst>
      <p:ext uri="{BB962C8B-B14F-4D97-AF65-F5344CB8AC3E}">
        <p14:creationId xmlns:p14="http://schemas.microsoft.com/office/powerpoint/2010/main" val="17687777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0C76EF5-0259-44B8-BBB0-6073BBD236F7}"/>
              </a:ext>
            </a:extLst>
          </p:cNvPr>
          <p:cNvPicPr>
            <a:picLocks noChangeAspect="1"/>
          </p:cNvPicPr>
          <p:nvPr/>
        </p:nvPicPr>
        <p:blipFill>
          <a:blip r:embed="rId2"/>
          <a:stretch>
            <a:fillRect/>
          </a:stretch>
        </p:blipFill>
        <p:spPr>
          <a:xfrm>
            <a:off x="0" y="327025"/>
            <a:ext cx="12192000" cy="6203950"/>
          </a:xfrm>
          <a:prstGeom prst="rect">
            <a:avLst/>
          </a:prstGeom>
        </p:spPr>
      </p:pic>
    </p:spTree>
    <p:extLst>
      <p:ext uri="{BB962C8B-B14F-4D97-AF65-F5344CB8AC3E}">
        <p14:creationId xmlns:p14="http://schemas.microsoft.com/office/powerpoint/2010/main" val="11681190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D0F0DE5-BF70-4660-9AE7-3EF315E7CCA0}"/>
              </a:ext>
            </a:extLst>
          </p:cNvPr>
          <p:cNvPicPr>
            <a:picLocks noChangeAspect="1"/>
          </p:cNvPicPr>
          <p:nvPr/>
        </p:nvPicPr>
        <p:blipFill>
          <a:blip r:embed="rId2"/>
          <a:stretch>
            <a:fillRect/>
          </a:stretch>
        </p:blipFill>
        <p:spPr>
          <a:xfrm>
            <a:off x="0" y="339725"/>
            <a:ext cx="12192000" cy="6178550"/>
          </a:xfrm>
          <a:prstGeom prst="rect">
            <a:avLst/>
          </a:prstGeom>
        </p:spPr>
      </p:pic>
    </p:spTree>
    <p:extLst>
      <p:ext uri="{BB962C8B-B14F-4D97-AF65-F5344CB8AC3E}">
        <p14:creationId xmlns:p14="http://schemas.microsoft.com/office/powerpoint/2010/main" val="34818496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B6F6EA19-6E35-42DE-A405-88AD88884CEC}"/>
              </a:ext>
            </a:extLst>
          </p:cNvPr>
          <p:cNvPicPr>
            <a:picLocks noChangeAspect="1"/>
          </p:cNvPicPr>
          <p:nvPr/>
        </p:nvPicPr>
        <p:blipFill>
          <a:blip r:embed="rId2"/>
          <a:stretch>
            <a:fillRect/>
          </a:stretch>
        </p:blipFill>
        <p:spPr>
          <a:xfrm>
            <a:off x="0" y="342900"/>
            <a:ext cx="12192000" cy="6172200"/>
          </a:xfrm>
          <a:prstGeom prst="rect">
            <a:avLst/>
          </a:prstGeom>
        </p:spPr>
      </p:pic>
    </p:spTree>
    <p:extLst>
      <p:ext uri="{BB962C8B-B14F-4D97-AF65-F5344CB8AC3E}">
        <p14:creationId xmlns:p14="http://schemas.microsoft.com/office/powerpoint/2010/main" val="2290363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4E1F3AFB-737D-4B1F-B078-22B5F58E4227}"/>
              </a:ext>
            </a:extLst>
          </p:cNvPr>
          <p:cNvPicPr>
            <a:picLocks noChangeAspect="1"/>
          </p:cNvPicPr>
          <p:nvPr/>
        </p:nvPicPr>
        <p:blipFill>
          <a:blip r:embed="rId2"/>
          <a:stretch>
            <a:fillRect/>
          </a:stretch>
        </p:blipFill>
        <p:spPr>
          <a:xfrm>
            <a:off x="0" y="346075"/>
            <a:ext cx="12192000" cy="6165850"/>
          </a:xfrm>
          <a:prstGeom prst="rect">
            <a:avLst/>
          </a:prstGeom>
        </p:spPr>
      </p:pic>
    </p:spTree>
    <p:extLst>
      <p:ext uri="{BB962C8B-B14F-4D97-AF65-F5344CB8AC3E}">
        <p14:creationId xmlns:p14="http://schemas.microsoft.com/office/powerpoint/2010/main" val="35814437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18189C8-CE49-4C5E-875A-A7D15F4C20DD}"/>
              </a:ext>
            </a:extLst>
          </p:cNvPr>
          <p:cNvPicPr>
            <a:picLocks noChangeAspect="1"/>
          </p:cNvPicPr>
          <p:nvPr/>
        </p:nvPicPr>
        <p:blipFill>
          <a:blip r:embed="rId2"/>
          <a:stretch>
            <a:fillRect/>
          </a:stretch>
        </p:blipFill>
        <p:spPr>
          <a:xfrm>
            <a:off x="0" y="339725"/>
            <a:ext cx="12192000" cy="6178550"/>
          </a:xfrm>
          <a:prstGeom prst="rect">
            <a:avLst/>
          </a:prstGeom>
        </p:spPr>
      </p:pic>
    </p:spTree>
    <p:extLst>
      <p:ext uri="{BB962C8B-B14F-4D97-AF65-F5344CB8AC3E}">
        <p14:creationId xmlns:p14="http://schemas.microsoft.com/office/powerpoint/2010/main" val="25768879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DDD05534-2283-4632-AABA-1E9E3CFDB4B3}"/>
              </a:ext>
            </a:extLst>
          </p:cNvPr>
          <p:cNvPicPr>
            <a:picLocks noChangeAspect="1"/>
          </p:cNvPicPr>
          <p:nvPr/>
        </p:nvPicPr>
        <p:blipFill>
          <a:blip r:embed="rId2"/>
          <a:stretch>
            <a:fillRect/>
          </a:stretch>
        </p:blipFill>
        <p:spPr>
          <a:xfrm>
            <a:off x="0" y="333375"/>
            <a:ext cx="12192000" cy="6191250"/>
          </a:xfrm>
          <a:prstGeom prst="rect">
            <a:avLst/>
          </a:prstGeom>
        </p:spPr>
      </p:pic>
    </p:spTree>
    <p:extLst>
      <p:ext uri="{BB962C8B-B14F-4D97-AF65-F5344CB8AC3E}">
        <p14:creationId xmlns:p14="http://schemas.microsoft.com/office/powerpoint/2010/main" val="11313639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8A6B15E-F04F-4AE2-8279-624A397E9829}"/>
              </a:ext>
            </a:extLst>
          </p:cNvPr>
          <p:cNvPicPr>
            <a:picLocks noChangeAspect="1"/>
          </p:cNvPicPr>
          <p:nvPr/>
        </p:nvPicPr>
        <p:blipFill>
          <a:blip r:embed="rId2"/>
          <a:stretch>
            <a:fillRect/>
          </a:stretch>
        </p:blipFill>
        <p:spPr>
          <a:xfrm>
            <a:off x="0" y="333375"/>
            <a:ext cx="12192000" cy="6191250"/>
          </a:xfrm>
          <a:prstGeom prst="rect">
            <a:avLst/>
          </a:prstGeom>
        </p:spPr>
      </p:pic>
    </p:spTree>
    <p:extLst>
      <p:ext uri="{BB962C8B-B14F-4D97-AF65-F5344CB8AC3E}">
        <p14:creationId xmlns:p14="http://schemas.microsoft.com/office/powerpoint/2010/main" val="41215227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3EACD18F-7ABC-4577-B823-D7FD0EB33F4F}"/>
              </a:ext>
            </a:extLst>
          </p:cNvPr>
          <p:cNvSpPr txBox="1"/>
          <p:nvPr/>
        </p:nvSpPr>
        <p:spPr>
          <a:xfrm>
            <a:off x="8430628" y="4807113"/>
            <a:ext cx="1214663" cy="392245"/>
          </a:xfrm>
          <a:prstGeom prst="rect">
            <a:avLst/>
          </a:prstGeom>
          <a:noFill/>
        </p:spPr>
        <p:txBody>
          <a:bodyPr wrap="square" rtlCol="0">
            <a:spAutoFit/>
          </a:bodyPr>
          <a:lstStyle/>
          <a:p>
            <a:pPr algn="ctr" defTabSz="914049">
              <a:defRPr/>
            </a:pPr>
            <a:r>
              <a:rPr lang="en-US" sz="1961">
                <a:solidFill>
                  <a:srgbClr val="6A4B16"/>
                </a:solidFill>
                <a:latin typeface="Segoe UI Semibold"/>
                <a:cs typeface="Segoe UI Semibold" panose="020B0702040204020203" pitchFamily="34" charset="0"/>
              </a:rPr>
              <a:t>Power BI</a:t>
            </a:r>
          </a:p>
        </p:txBody>
      </p:sp>
      <p:sp>
        <p:nvSpPr>
          <p:cNvPr id="52" name="Arc 51">
            <a:extLst>
              <a:ext uri="{FF2B5EF4-FFF2-40B4-BE49-F238E27FC236}">
                <a16:creationId xmlns:a16="http://schemas.microsoft.com/office/drawing/2014/main" id="{58E07702-749F-427B-B675-CA7E294AB016}"/>
              </a:ext>
            </a:extLst>
          </p:cNvPr>
          <p:cNvSpPr/>
          <p:nvPr/>
        </p:nvSpPr>
        <p:spPr bwMode="auto">
          <a:xfrm>
            <a:off x="7281050" y="909846"/>
            <a:ext cx="3263927" cy="3272038"/>
          </a:xfrm>
          <a:prstGeom prst="arc">
            <a:avLst>
              <a:gd name="adj1" fmla="val 11997550"/>
              <a:gd name="adj2" fmla="val 15082815"/>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64" name="Arc 63">
            <a:extLst>
              <a:ext uri="{FF2B5EF4-FFF2-40B4-BE49-F238E27FC236}">
                <a16:creationId xmlns:a16="http://schemas.microsoft.com/office/drawing/2014/main" id="{2EA1F02A-1333-440C-AAC6-861B1D75EE5D}"/>
              </a:ext>
            </a:extLst>
          </p:cNvPr>
          <p:cNvSpPr/>
          <p:nvPr/>
        </p:nvSpPr>
        <p:spPr bwMode="auto">
          <a:xfrm rot="6932227">
            <a:off x="7343683" y="1077599"/>
            <a:ext cx="3263927" cy="3297967"/>
          </a:xfrm>
          <a:prstGeom prst="arc">
            <a:avLst>
              <a:gd name="adj1" fmla="val 15472097"/>
              <a:gd name="adj2" fmla="val 1907066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65" name="Arc 64">
            <a:extLst>
              <a:ext uri="{FF2B5EF4-FFF2-40B4-BE49-F238E27FC236}">
                <a16:creationId xmlns:a16="http://schemas.microsoft.com/office/drawing/2014/main" id="{27906DE8-2674-42CA-A2E1-20F53F5BED03}"/>
              </a:ext>
            </a:extLst>
          </p:cNvPr>
          <p:cNvSpPr/>
          <p:nvPr/>
        </p:nvSpPr>
        <p:spPr bwMode="auto">
          <a:xfrm rot="14667773" flipH="1">
            <a:off x="7276251" y="1073580"/>
            <a:ext cx="3263927" cy="3272038"/>
          </a:xfrm>
          <a:prstGeom prst="arc">
            <a:avLst>
              <a:gd name="adj1" fmla="val 15569709"/>
              <a:gd name="adj2" fmla="val 19070541"/>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66" name="TextBox 65">
            <a:extLst>
              <a:ext uri="{FF2B5EF4-FFF2-40B4-BE49-F238E27FC236}">
                <a16:creationId xmlns:a16="http://schemas.microsoft.com/office/drawing/2014/main" id="{55840B55-DD00-4504-84F0-115EEADE7136}"/>
              </a:ext>
            </a:extLst>
          </p:cNvPr>
          <p:cNvSpPr txBox="1"/>
          <p:nvPr/>
        </p:nvSpPr>
        <p:spPr>
          <a:xfrm>
            <a:off x="8221800" y="211505"/>
            <a:ext cx="1632319" cy="392245"/>
          </a:xfrm>
          <a:prstGeom prst="rect">
            <a:avLst/>
          </a:prstGeom>
          <a:noFill/>
        </p:spPr>
        <p:txBody>
          <a:bodyPr wrap="square" rtlCol="0">
            <a:spAutoFit/>
          </a:bodyPr>
          <a:lstStyle/>
          <a:p>
            <a:pPr defTabSz="914049">
              <a:defRPr/>
            </a:pPr>
            <a:r>
              <a:rPr lang="en-US" sz="1961">
                <a:solidFill>
                  <a:srgbClr val="742774"/>
                </a:solidFill>
                <a:latin typeface="Segoe UI Semibold"/>
                <a:cs typeface="Segoe UI Semibold" panose="020B0702040204020203" pitchFamily="34" charset="0"/>
              </a:rPr>
              <a:t>Power Apps</a:t>
            </a:r>
          </a:p>
        </p:txBody>
      </p:sp>
      <p:sp>
        <p:nvSpPr>
          <p:cNvPr id="67" name="TextBox 66">
            <a:extLst>
              <a:ext uri="{FF2B5EF4-FFF2-40B4-BE49-F238E27FC236}">
                <a16:creationId xmlns:a16="http://schemas.microsoft.com/office/drawing/2014/main" id="{79FEF9C5-9FFC-4030-A68C-F5B947440355}"/>
              </a:ext>
            </a:extLst>
          </p:cNvPr>
          <p:cNvSpPr txBox="1"/>
          <p:nvPr/>
        </p:nvSpPr>
        <p:spPr>
          <a:xfrm>
            <a:off x="4900923" y="2156701"/>
            <a:ext cx="2098257" cy="695832"/>
          </a:xfrm>
          <a:prstGeom prst="rect">
            <a:avLst/>
          </a:prstGeom>
          <a:noFill/>
        </p:spPr>
        <p:txBody>
          <a:bodyPr wrap="square" rtlCol="0">
            <a:spAutoFit/>
          </a:bodyPr>
          <a:lstStyle/>
          <a:p>
            <a:pPr algn="r" defTabSz="914049">
              <a:defRPr/>
            </a:pPr>
            <a:r>
              <a:rPr lang="en-US" sz="1961">
                <a:solidFill>
                  <a:srgbClr val="0066FF"/>
                </a:solidFill>
                <a:latin typeface="Segoe UI Semibold"/>
                <a:cs typeface="Segoe UI Semibold" panose="020B0702040204020203" pitchFamily="34" charset="0"/>
              </a:rPr>
              <a:t>Power </a:t>
            </a:r>
            <a:br>
              <a:rPr lang="en-US" sz="1961">
                <a:solidFill>
                  <a:srgbClr val="0066FF"/>
                </a:solidFill>
                <a:latin typeface="Segoe UI Semibold"/>
                <a:cs typeface="Segoe UI Semibold" panose="020B0702040204020203" pitchFamily="34" charset="0"/>
              </a:rPr>
            </a:br>
            <a:r>
              <a:rPr lang="en-US" sz="1961">
                <a:solidFill>
                  <a:srgbClr val="0066FF"/>
                </a:solidFill>
                <a:latin typeface="Segoe UI Semibold"/>
                <a:cs typeface="Segoe UI Semibold" panose="020B0702040204020203" pitchFamily="34" charset="0"/>
              </a:rPr>
              <a:t>Automate</a:t>
            </a:r>
          </a:p>
        </p:txBody>
      </p:sp>
      <p:sp>
        <p:nvSpPr>
          <p:cNvPr id="44" name="TextBox 43">
            <a:extLst>
              <a:ext uri="{FF2B5EF4-FFF2-40B4-BE49-F238E27FC236}">
                <a16:creationId xmlns:a16="http://schemas.microsoft.com/office/drawing/2014/main" id="{4DF4C1B2-4B3B-40AD-8AFF-1CC5EEF7A7F8}"/>
              </a:ext>
            </a:extLst>
          </p:cNvPr>
          <p:cNvSpPr txBox="1"/>
          <p:nvPr/>
        </p:nvSpPr>
        <p:spPr>
          <a:xfrm>
            <a:off x="10301994" y="3792410"/>
            <a:ext cx="1542191" cy="461665"/>
          </a:xfrm>
          <a:prstGeom prst="rect">
            <a:avLst/>
          </a:prstGeom>
          <a:noFill/>
        </p:spPr>
        <p:txBody>
          <a:bodyPr wrap="square">
            <a:spAutoFit/>
          </a:bodyPr>
          <a:lstStyle/>
          <a:p>
            <a:r>
              <a:rPr lang="en-US" sz="1200" b="0" i="0">
                <a:solidFill>
                  <a:srgbClr val="000002"/>
                </a:solidFill>
                <a:effectLst/>
                <a:latin typeface="Segoe UI" panose="020B0502040204020203" pitchFamily="34" charset="0"/>
              </a:rPr>
              <a:t>Analyze data from apps and bots </a:t>
            </a:r>
            <a:endParaRPr lang="en-US" sz="1200">
              <a:solidFill>
                <a:srgbClr val="000002"/>
              </a:solidFill>
            </a:endParaRPr>
          </a:p>
        </p:txBody>
      </p:sp>
      <p:sp>
        <p:nvSpPr>
          <p:cNvPr id="5" name="TextBox 4">
            <a:extLst>
              <a:ext uri="{FF2B5EF4-FFF2-40B4-BE49-F238E27FC236}">
                <a16:creationId xmlns:a16="http://schemas.microsoft.com/office/drawing/2014/main" id="{57F0C0FA-FB84-44A3-A5CB-6F2977E04A31}"/>
              </a:ext>
            </a:extLst>
          </p:cNvPr>
          <p:cNvSpPr txBox="1"/>
          <p:nvPr/>
        </p:nvSpPr>
        <p:spPr>
          <a:xfrm>
            <a:off x="11073090" y="2156701"/>
            <a:ext cx="1301619" cy="997581"/>
          </a:xfrm>
          <a:prstGeom prst="rect">
            <a:avLst/>
          </a:prstGeom>
          <a:noFill/>
        </p:spPr>
        <p:txBody>
          <a:bodyPr wrap="square" rtlCol="0">
            <a:spAutoFit/>
          </a:bodyPr>
          <a:lstStyle/>
          <a:p>
            <a:pPr defTabSz="914049">
              <a:defRPr/>
            </a:pPr>
            <a:r>
              <a:rPr lang="en-US" sz="1961">
                <a:solidFill>
                  <a:srgbClr val="0B556A"/>
                </a:solidFill>
                <a:latin typeface="Segoe UI Semibold"/>
                <a:cs typeface="Segoe UI Semibold" panose="020B0702040204020203" pitchFamily="34" charset="0"/>
              </a:rPr>
              <a:t>Power </a:t>
            </a:r>
            <a:br>
              <a:rPr lang="en-US" sz="1961">
                <a:solidFill>
                  <a:srgbClr val="0B556A"/>
                </a:solidFill>
                <a:latin typeface="Segoe UI Semibold"/>
                <a:cs typeface="Segoe UI Semibold" panose="020B0702040204020203" pitchFamily="34" charset="0"/>
              </a:rPr>
            </a:br>
            <a:r>
              <a:rPr lang="en-US" sz="1961">
                <a:solidFill>
                  <a:srgbClr val="0B556A"/>
                </a:solidFill>
                <a:latin typeface="Segoe UI Semibold"/>
                <a:cs typeface="Segoe UI Semibold" panose="020B0702040204020203" pitchFamily="34" charset="0"/>
              </a:rPr>
              <a:t>Virtual Agents</a:t>
            </a:r>
          </a:p>
        </p:txBody>
      </p:sp>
      <p:sp>
        <p:nvSpPr>
          <p:cNvPr id="48" name="TextBox 47">
            <a:extLst>
              <a:ext uri="{FF2B5EF4-FFF2-40B4-BE49-F238E27FC236}">
                <a16:creationId xmlns:a16="http://schemas.microsoft.com/office/drawing/2014/main" id="{69AB5697-0D43-417F-9EAF-ACE1B1AFC1AD}"/>
              </a:ext>
            </a:extLst>
          </p:cNvPr>
          <p:cNvSpPr txBox="1"/>
          <p:nvPr/>
        </p:nvSpPr>
        <p:spPr>
          <a:xfrm>
            <a:off x="5874893" y="3792410"/>
            <a:ext cx="1602190" cy="461665"/>
          </a:xfrm>
          <a:prstGeom prst="rect">
            <a:avLst/>
          </a:prstGeom>
          <a:noFill/>
        </p:spPr>
        <p:txBody>
          <a:bodyPr wrap="square">
            <a:spAutoFit/>
          </a:bodyPr>
          <a:lstStyle/>
          <a:p>
            <a:pPr algn="r" defTabSz="914049">
              <a:spcAft>
                <a:spcPts val="600"/>
              </a:spcAft>
            </a:pPr>
            <a:r>
              <a:rPr lang="en-US" sz="1200">
                <a:solidFill>
                  <a:srgbClr val="000002"/>
                </a:solidFill>
                <a:latin typeface="Segoe UI"/>
              </a:rPr>
              <a:t>Automate response metrics  </a:t>
            </a:r>
          </a:p>
        </p:txBody>
      </p:sp>
      <p:sp>
        <p:nvSpPr>
          <p:cNvPr id="8" name="TextBox 7">
            <a:extLst>
              <a:ext uri="{FF2B5EF4-FFF2-40B4-BE49-F238E27FC236}">
                <a16:creationId xmlns:a16="http://schemas.microsoft.com/office/drawing/2014/main" id="{8A8FD676-3A73-46A8-A44A-36D8EAF7FCE0}"/>
              </a:ext>
            </a:extLst>
          </p:cNvPr>
          <p:cNvSpPr txBox="1"/>
          <p:nvPr/>
        </p:nvSpPr>
        <p:spPr>
          <a:xfrm>
            <a:off x="6230289" y="832285"/>
            <a:ext cx="1436155" cy="461665"/>
          </a:xfrm>
          <a:prstGeom prst="rect">
            <a:avLst/>
          </a:prstGeom>
          <a:noFill/>
        </p:spPr>
        <p:txBody>
          <a:bodyPr wrap="square">
            <a:spAutoFit/>
          </a:bodyPr>
          <a:lstStyle/>
          <a:p>
            <a:pPr algn="r" defTabSz="914049">
              <a:spcAft>
                <a:spcPts val="600"/>
              </a:spcAft>
            </a:pPr>
            <a:r>
              <a:rPr lang="en-US" sz="1200">
                <a:solidFill>
                  <a:srgbClr val="000002"/>
                </a:solidFill>
                <a:latin typeface="Segoe UI"/>
              </a:rPr>
              <a:t>Drive business processes  </a:t>
            </a:r>
          </a:p>
        </p:txBody>
      </p:sp>
      <p:sp>
        <p:nvSpPr>
          <p:cNvPr id="9" name="TextBox 8">
            <a:extLst>
              <a:ext uri="{FF2B5EF4-FFF2-40B4-BE49-F238E27FC236}">
                <a16:creationId xmlns:a16="http://schemas.microsoft.com/office/drawing/2014/main" id="{4718DB70-ABB3-4A34-813D-494839AF6039}"/>
              </a:ext>
            </a:extLst>
          </p:cNvPr>
          <p:cNvSpPr txBox="1"/>
          <p:nvPr/>
        </p:nvSpPr>
        <p:spPr>
          <a:xfrm>
            <a:off x="10240176" y="739952"/>
            <a:ext cx="1764437" cy="646331"/>
          </a:xfrm>
          <a:prstGeom prst="rect">
            <a:avLst/>
          </a:prstGeom>
          <a:noFill/>
        </p:spPr>
        <p:txBody>
          <a:bodyPr wrap="square">
            <a:spAutoFit/>
          </a:bodyPr>
          <a:lstStyle/>
          <a:p>
            <a:r>
              <a:rPr lang="en-US" sz="1200" b="0" i="0">
                <a:solidFill>
                  <a:srgbClr val="000002"/>
                </a:solidFill>
                <a:effectLst/>
                <a:latin typeface="Segoe UI" panose="020B0502040204020203" pitchFamily="34" charset="0"/>
              </a:rPr>
              <a:t>Improve engagements with customers and employees </a:t>
            </a:r>
            <a:endParaRPr lang="en-US" sz="1200">
              <a:solidFill>
                <a:srgbClr val="000002"/>
              </a:solidFill>
            </a:endParaRPr>
          </a:p>
        </p:txBody>
      </p:sp>
      <p:sp>
        <p:nvSpPr>
          <p:cNvPr id="74" name="Arc 73">
            <a:extLst>
              <a:ext uri="{FF2B5EF4-FFF2-40B4-BE49-F238E27FC236}">
                <a16:creationId xmlns:a16="http://schemas.microsoft.com/office/drawing/2014/main" id="{8813F402-17C2-4D7B-ADCF-D66B7378462E}"/>
              </a:ext>
            </a:extLst>
          </p:cNvPr>
          <p:cNvSpPr/>
          <p:nvPr/>
        </p:nvSpPr>
        <p:spPr bwMode="auto">
          <a:xfrm rot="1701548">
            <a:off x="7371454" y="937848"/>
            <a:ext cx="3263927" cy="3297967"/>
          </a:xfrm>
          <a:prstGeom prst="arc">
            <a:avLst>
              <a:gd name="adj1" fmla="val 15606935"/>
              <a:gd name="adj2" fmla="val 1883633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12" name="object 33">
            <a:extLst>
              <a:ext uri="{FF2B5EF4-FFF2-40B4-BE49-F238E27FC236}">
                <a16:creationId xmlns:a16="http://schemas.microsoft.com/office/drawing/2014/main" id="{EBE79409-FB17-4A0F-A5A4-33BEC364F485}"/>
              </a:ext>
            </a:extLst>
          </p:cNvPr>
          <p:cNvSpPr/>
          <p:nvPr/>
        </p:nvSpPr>
        <p:spPr>
          <a:xfrm>
            <a:off x="8496110" y="615546"/>
            <a:ext cx="914400" cy="914400"/>
          </a:xfrm>
          <a:prstGeom prst="rect">
            <a:avLst/>
          </a:prstGeom>
          <a:blipFill>
            <a:blip r:embed="rId3" cstate="print"/>
            <a:stretch>
              <a:fillRect/>
            </a:stretch>
          </a:blipFill>
        </p:spPr>
        <p:txBody>
          <a:bodyPr wrap="square" lIns="0" tIns="0" rIns="0" bIns="0" rtlCol="0"/>
          <a:lstStyle/>
          <a:p>
            <a:endParaRPr/>
          </a:p>
        </p:txBody>
      </p:sp>
      <p:sp>
        <p:nvSpPr>
          <p:cNvPr id="13" name="object 34">
            <a:extLst>
              <a:ext uri="{FF2B5EF4-FFF2-40B4-BE49-F238E27FC236}">
                <a16:creationId xmlns:a16="http://schemas.microsoft.com/office/drawing/2014/main" id="{B112B09A-BF7F-4161-80D3-5F90FAA4EEB3}"/>
              </a:ext>
            </a:extLst>
          </p:cNvPr>
          <p:cNvSpPr/>
          <p:nvPr/>
        </p:nvSpPr>
        <p:spPr>
          <a:xfrm>
            <a:off x="6915920" y="2055266"/>
            <a:ext cx="914400" cy="914400"/>
          </a:xfrm>
          <a:prstGeom prst="rect">
            <a:avLst/>
          </a:prstGeom>
          <a:blipFill>
            <a:blip r:embed="rId4" cstate="print"/>
            <a:stretch>
              <a:fillRect/>
            </a:stretch>
          </a:blipFill>
        </p:spPr>
        <p:txBody>
          <a:bodyPr wrap="square" lIns="0" tIns="0" rIns="0" bIns="0" rtlCol="0"/>
          <a:lstStyle/>
          <a:p>
            <a:endParaRPr/>
          </a:p>
        </p:txBody>
      </p:sp>
      <p:sp>
        <p:nvSpPr>
          <p:cNvPr id="14" name="object 35">
            <a:extLst>
              <a:ext uri="{FF2B5EF4-FFF2-40B4-BE49-F238E27FC236}">
                <a16:creationId xmlns:a16="http://schemas.microsoft.com/office/drawing/2014/main" id="{D327C31D-70F8-45DB-83F0-17FE1A4BC794}"/>
              </a:ext>
            </a:extLst>
          </p:cNvPr>
          <p:cNvSpPr/>
          <p:nvPr/>
        </p:nvSpPr>
        <p:spPr>
          <a:xfrm>
            <a:off x="8496110" y="3814644"/>
            <a:ext cx="914400" cy="914400"/>
          </a:xfrm>
          <a:prstGeom prst="rect">
            <a:avLst/>
          </a:prstGeom>
          <a:blipFill>
            <a:blip r:embed="rId5" cstate="print"/>
            <a:stretch>
              <a:fillRect/>
            </a:stretch>
          </a:blipFill>
        </p:spPr>
        <p:txBody>
          <a:bodyPr wrap="square" lIns="0" tIns="0" rIns="0" bIns="0" rtlCol="0"/>
          <a:lstStyle/>
          <a:p>
            <a:endParaRPr/>
          </a:p>
        </p:txBody>
      </p:sp>
      <p:sp>
        <p:nvSpPr>
          <p:cNvPr id="15" name="object 36">
            <a:extLst>
              <a:ext uri="{FF2B5EF4-FFF2-40B4-BE49-F238E27FC236}">
                <a16:creationId xmlns:a16="http://schemas.microsoft.com/office/drawing/2014/main" id="{EDBDD515-B4E5-4F4F-9188-9B5744B4ECED}"/>
              </a:ext>
            </a:extLst>
          </p:cNvPr>
          <p:cNvSpPr/>
          <p:nvPr/>
        </p:nvSpPr>
        <p:spPr>
          <a:xfrm>
            <a:off x="10123720" y="2116991"/>
            <a:ext cx="912876" cy="912876"/>
          </a:xfrm>
          <a:prstGeom prst="rect">
            <a:avLst/>
          </a:prstGeom>
          <a:blipFill>
            <a:blip r:embed="rId6" cstate="print"/>
            <a:stretch>
              <a:fillRect/>
            </a:stretch>
          </a:blipFill>
        </p:spPr>
        <p:txBody>
          <a:bodyPr wrap="square" lIns="0" tIns="0" rIns="0" bIns="0" rtlCol="0"/>
          <a:lstStyle/>
          <a:p>
            <a:endParaRPr/>
          </a:p>
        </p:txBody>
      </p:sp>
      <p:sp>
        <p:nvSpPr>
          <p:cNvPr id="16" name="Rectangle 15">
            <a:extLst>
              <a:ext uri="{FF2B5EF4-FFF2-40B4-BE49-F238E27FC236}">
                <a16:creationId xmlns:a16="http://schemas.microsoft.com/office/drawing/2014/main" id="{749D271A-A951-41D4-8124-2D04D69E7D30}"/>
              </a:ext>
            </a:extLst>
          </p:cNvPr>
          <p:cNvSpPr/>
          <p:nvPr/>
        </p:nvSpPr>
        <p:spPr bwMode="auto">
          <a:xfrm>
            <a:off x="4917" y="3868"/>
            <a:ext cx="5478933"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itle 3">
            <a:extLst>
              <a:ext uri="{FF2B5EF4-FFF2-40B4-BE49-F238E27FC236}">
                <a16:creationId xmlns:a16="http://schemas.microsoft.com/office/drawing/2014/main" id="{ACBBF88F-0FF6-4E5E-BF9B-CDDCAD34DFE5}"/>
              </a:ext>
            </a:extLst>
          </p:cNvPr>
          <p:cNvSpPr>
            <a:spLocks noGrp="1"/>
          </p:cNvSpPr>
          <p:nvPr>
            <p:ph type="title"/>
          </p:nvPr>
        </p:nvSpPr>
        <p:spPr>
          <a:xfrm>
            <a:off x="588263" y="457200"/>
            <a:ext cx="4490884" cy="1785104"/>
          </a:xfrm>
        </p:spPr>
        <p:txBody>
          <a:bodyPr/>
          <a:lstStyle/>
          <a:p>
            <a:r>
              <a:rPr lang="en-US" sz="3200"/>
              <a:t>Power Platform: Everyone’s platform for transformation</a:t>
            </a:r>
            <a:br>
              <a:rPr lang="en-US"/>
            </a:br>
            <a:endParaRPr lang="en-US" sz="2000" spc="0"/>
          </a:p>
        </p:txBody>
      </p:sp>
      <p:sp>
        <p:nvSpPr>
          <p:cNvPr id="33" name="Rectangle 32">
            <a:extLst>
              <a:ext uri="{FF2B5EF4-FFF2-40B4-BE49-F238E27FC236}">
                <a16:creationId xmlns:a16="http://schemas.microsoft.com/office/drawing/2014/main" id="{9CE4AE70-8CB2-4F6B-BBB8-1B2BD187E42F}"/>
              </a:ext>
            </a:extLst>
          </p:cNvPr>
          <p:cNvSpPr/>
          <p:nvPr/>
        </p:nvSpPr>
        <p:spPr bwMode="auto">
          <a:xfrm>
            <a:off x="1524078" y="3588764"/>
            <a:ext cx="3250671" cy="137370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ct val="107000"/>
              </a:lnSpc>
            </a:pPr>
            <a:r>
              <a:rPr lang="en-US" sz="1800">
                <a:solidFill>
                  <a:srgbClr val="000002"/>
                </a:solidFill>
                <a:latin typeface="+mj-lt"/>
                <a:ea typeface="DengXian"/>
                <a:cs typeface="Segoe UI"/>
              </a:rPr>
              <a:t>Low Code</a:t>
            </a:r>
            <a:r>
              <a:rPr lang="en-US" sz="1800" b="1">
                <a:solidFill>
                  <a:srgbClr val="000002"/>
                </a:solidFill>
                <a:latin typeface="+mj-lt"/>
                <a:ea typeface="DengXian"/>
                <a:cs typeface="Segoe UI"/>
              </a:rPr>
              <a:t> </a:t>
            </a:r>
            <a:endParaRPr lang="en-US" sz="1800" b="1">
              <a:solidFill>
                <a:srgbClr val="000002"/>
              </a:solidFill>
              <a:latin typeface="+mj-lt"/>
              <a:ea typeface="DengXian" panose="02010600030101010101" pitchFamily="2" charset="-122"/>
              <a:cs typeface="Segoe UI" panose="020B0502040204020203" pitchFamily="34" charset="0"/>
            </a:endParaRPr>
          </a:p>
          <a:p>
            <a:pPr>
              <a:lnSpc>
                <a:spcPct val="107000"/>
              </a:lnSpc>
              <a:spcAft>
                <a:spcPts val="0"/>
              </a:spcAft>
            </a:pPr>
            <a:endParaRPr lang="en-US" sz="1400" b="1">
              <a:solidFill>
                <a:srgbClr val="000002"/>
              </a:solidFill>
              <a:latin typeface="+mj-lt"/>
              <a:ea typeface="DengXian" panose="02010600030101010101" pitchFamily="2" charset="-122"/>
              <a:cs typeface="Segoe UI" panose="020B0502040204020203" pitchFamily="34" charset="0"/>
            </a:endParaRPr>
          </a:p>
          <a:p>
            <a:pPr>
              <a:lnSpc>
                <a:spcPct val="107000"/>
              </a:lnSpc>
              <a:spcAft>
                <a:spcPts val="0"/>
              </a:spcAft>
            </a:pPr>
            <a:r>
              <a:rPr lang="en-US" sz="1400">
                <a:solidFill>
                  <a:srgbClr val="000002"/>
                </a:solidFill>
                <a:ea typeface="DengXian" panose="02010600030101010101" pitchFamily="2" charset="-122"/>
                <a:cs typeface="Segoe UI" panose="020B0502040204020203" pitchFamily="34" charset="0"/>
              </a:rPr>
              <a:t>Drag and drop plus Excel-like formulas for functionality </a:t>
            </a:r>
          </a:p>
        </p:txBody>
      </p:sp>
      <p:sp>
        <p:nvSpPr>
          <p:cNvPr id="34" name="Rectangle 33">
            <a:extLst>
              <a:ext uri="{FF2B5EF4-FFF2-40B4-BE49-F238E27FC236}">
                <a16:creationId xmlns:a16="http://schemas.microsoft.com/office/drawing/2014/main" id="{ACD05977-EFB1-492C-A199-9121E1092F82}"/>
              </a:ext>
            </a:extLst>
          </p:cNvPr>
          <p:cNvSpPr/>
          <p:nvPr/>
        </p:nvSpPr>
        <p:spPr bwMode="auto">
          <a:xfrm>
            <a:off x="1524078" y="5123129"/>
            <a:ext cx="3376845" cy="146494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28" fontAlgn="base">
              <a:spcAft>
                <a:spcPts val="0"/>
              </a:spcAft>
            </a:pPr>
            <a:r>
              <a:rPr lang="en-US" sz="1800">
                <a:solidFill>
                  <a:srgbClr val="000002"/>
                </a:solidFill>
                <a:latin typeface="+mj-lt"/>
                <a:ea typeface="Segoe UI" panose="020B0502040204020203" pitchFamily="34" charset="0"/>
                <a:cs typeface="Segoe UI" panose="020B0502040204020203" pitchFamily="34" charset="0"/>
              </a:rPr>
              <a:t>Code First </a:t>
            </a:r>
          </a:p>
          <a:p>
            <a:pPr defTabSz="951028" fontAlgn="base">
              <a:spcAft>
                <a:spcPts val="0"/>
              </a:spcAft>
            </a:pPr>
            <a:endParaRPr lang="en-US" sz="1400">
              <a:solidFill>
                <a:srgbClr val="000002"/>
              </a:solidFill>
              <a:latin typeface="+mj-lt"/>
              <a:ea typeface="Segoe UI" panose="020B0502040204020203" pitchFamily="34" charset="0"/>
              <a:cs typeface="Segoe UI" panose="020B0502040204020203" pitchFamily="34" charset="0"/>
            </a:endParaRPr>
          </a:p>
          <a:p>
            <a:pPr defTabSz="951028" fontAlgn="base">
              <a:spcAft>
                <a:spcPts val="0"/>
              </a:spcAft>
            </a:pPr>
            <a:r>
              <a:rPr lang="en-US" sz="1400">
                <a:solidFill>
                  <a:srgbClr val="000002"/>
                </a:solidFill>
                <a:ea typeface="Segoe UI" panose="020B0502040204020203" pitchFamily="34" charset="0"/>
                <a:cs typeface="Segoe UI" panose="020B0502040204020203" pitchFamily="34" charset="0"/>
              </a:rPr>
              <a:t>Professional development and extensibility across Microsoft </a:t>
            </a:r>
            <a:endParaRPr lang="en-US" sz="1400">
              <a:solidFill>
                <a:srgbClr val="3C3C41"/>
              </a:solidFill>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4AAA74E6-9632-43FD-8ABA-3CE2CE2E7C3A}"/>
              </a:ext>
            </a:extLst>
          </p:cNvPr>
          <p:cNvSpPr/>
          <p:nvPr/>
        </p:nvSpPr>
        <p:spPr bwMode="auto">
          <a:xfrm>
            <a:off x="1524078" y="1963166"/>
            <a:ext cx="3250671" cy="1464939"/>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28" fontAlgn="base">
              <a:spcAft>
                <a:spcPts val="0"/>
              </a:spcAft>
            </a:pPr>
            <a:r>
              <a:rPr lang="en-US" sz="1800" dirty="0">
                <a:solidFill>
                  <a:srgbClr val="000002"/>
                </a:solidFill>
                <a:latin typeface="+mj-lt"/>
                <a:cs typeface="Segoe UI" panose="020B0502040204020203" pitchFamily="34" charset="0"/>
              </a:rPr>
              <a:t>No Code </a:t>
            </a:r>
          </a:p>
          <a:p>
            <a:pPr defTabSz="951028" fontAlgn="base">
              <a:spcAft>
                <a:spcPts val="0"/>
              </a:spcAft>
            </a:pPr>
            <a:endParaRPr lang="en-US" sz="1400" dirty="0">
              <a:solidFill>
                <a:srgbClr val="000002"/>
              </a:solidFill>
              <a:latin typeface="+mj-lt"/>
              <a:cs typeface="Segoe UI" panose="020B0502040204020203" pitchFamily="34" charset="0"/>
            </a:endParaRPr>
          </a:p>
          <a:p>
            <a:pPr defTabSz="951028" fontAlgn="base">
              <a:spcAft>
                <a:spcPts val="0"/>
              </a:spcAft>
            </a:pPr>
            <a:r>
              <a:rPr lang="en-US" sz="1400" dirty="0">
                <a:solidFill>
                  <a:srgbClr val="000002"/>
                </a:solidFill>
                <a:cs typeface="Segoe UI" panose="020B0502040204020203" pitchFamily="34" charset="0"/>
              </a:rPr>
              <a:t>Drag and drop experiences that are like PowerPoint</a:t>
            </a:r>
          </a:p>
        </p:txBody>
      </p:sp>
      <p:sp>
        <p:nvSpPr>
          <p:cNvPr id="54" name="TextBox 53">
            <a:extLst>
              <a:ext uri="{FF2B5EF4-FFF2-40B4-BE49-F238E27FC236}">
                <a16:creationId xmlns:a16="http://schemas.microsoft.com/office/drawing/2014/main" id="{D1AA45E1-B6B0-4CD7-AE6D-F61C048CF6B5}"/>
              </a:ext>
            </a:extLst>
          </p:cNvPr>
          <p:cNvSpPr txBox="1"/>
          <p:nvPr/>
        </p:nvSpPr>
        <p:spPr>
          <a:xfrm>
            <a:off x="7234296" y="6097766"/>
            <a:ext cx="1747700" cy="276999"/>
          </a:xfrm>
          <a:prstGeom prst="rect">
            <a:avLst/>
          </a:prstGeom>
          <a:noFill/>
        </p:spPr>
        <p:txBody>
          <a:bodyPr wrap="square" lIns="91440" tIns="45720" rIns="91440" bIns="45720" rtlCol="0" anchor="t">
            <a:spAutoFit/>
          </a:bodyPr>
          <a:lstStyle/>
          <a:p>
            <a:pPr algn="ctr" defTabSz="914049">
              <a:defRPr/>
            </a:pPr>
            <a:r>
              <a:rPr lang="en-US" sz="1200">
                <a:solidFill>
                  <a:srgbClr val="000002"/>
                </a:solidFill>
                <a:latin typeface="Segoe UI Semibold"/>
                <a:cs typeface="Segoe UI Semibold"/>
              </a:rPr>
              <a:t>Dataverse</a:t>
            </a:r>
            <a:endParaRPr lang="en-US"/>
          </a:p>
        </p:txBody>
      </p:sp>
      <p:sp>
        <p:nvSpPr>
          <p:cNvPr id="55" name="TextBox 54">
            <a:extLst>
              <a:ext uri="{FF2B5EF4-FFF2-40B4-BE49-F238E27FC236}">
                <a16:creationId xmlns:a16="http://schemas.microsoft.com/office/drawing/2014/main" id="{11DC8C7C-6F79-4E6C-AC8A-30869C65622E}"/>
              </a:ext>
            </a:extLst>
          </p:cNvPr>
          <p:cNvSpPr txBox="1"/>
          <p:nvPr/>
        </p:nvSpPr>
        <p:spPr>
          <a:xfrm>
            <a:off x="5695873" y="6097766"/>
            <a:ext cx="1747700" cy="276999"/>
          </a:xfrm>
          <a:prstGeom prst="rect">
            <a:avLst/>
          </a:prstGeom>
          <a:noFill/>
        </p:spPr>
        <p:txBody>
          <a:bodyPr wrap="square" rtlCol="0">
            <a:spAutoFit/>
          </a:bodyPr>
          <a:lstStyle/>
          <a:p>
            <a:pPr algn="ctr" defTabSz="914049">
              <a:defRPr/>
            </a:pPr>
            <a:r>
              <a:rPr lang="en-US" sz="1200">
                <a:solidFill>
                  <a:srgbClr val="000002"/>
                </a:solidFill>
                <a:latin typeface="Segoe UI Semibold"/>
                <a:cs typeface="Segoe UI Semibold" panose="020B0702040204020203" pitchFamily="34" charset="0"/>
              </a:rPr>
              <a:t>AI Builder </a:t>
            </a:r>
          </a:p>
        </p:txBody>
      </p:sp>
      <p:sp>
        <p:nvSpPr>
          <p:cNvPr id="56" name="TextBox 55">
            <a:extLst>
              <a:ext uri="{FF2B5EF4-FFF2-40B4-BE49-F238E27FC236}">
                <a16:creationId xmlns:a16="http://schemas.microsoft.com/office/drawing/2014/main" id="{6BC6DDAE-047C-4B0B-9AAA-019D8859A740}"/>
              </a:ext>
            </a:extLst>
          </p:cNvPr>
          <p:cNvSpPr txBox="1"/>
          <p:nvPr/>
        </p:nvSpPr>
        <p:spPr>
          <a:xfrm>
            <a:off x="8908214" y="6097766"/>
            <a:ext cx="1747700" cy="276999"/>
          </a:xfrm>
          <a:prstGeom prst="rect">
            <a:avLst/>
          </a:prstGeom>
          <a:noFill/>
        </p:spPr>
        <p:txBody>
          <a:bodyPr wrap="square" rtlCol="0">
            <a:spAutoFit/>
          </a:bodyPr>
          <a:lstStyle/>
          <a:p>
            <a:pPr algn="ctr" defTabSz="914049">
              <a:defRPr/>
            </a:pPr>
            <a:r>
              <a:rPr lang="en-US" sz="1200">
                <a:solidFill>
                  <a:srgbClr val="000002"/>
                </a:solidFill>
                <a:latin typeface="Segoe UI Semibold"/>
                <a:cs typeface="Segoe UI Semibold" panose="020B0702040204020203" pitchFamily="34" charset="0"/>
              </a:rPr>
              <a:t>Data Connectors </a:t>
            </a:r>
          </a:p>
        </p:txBody>
      </p:sp>
      <p:grpSp>
        <p:nvGrpSpPr>
          <p:cNvPr id="23" name="Group 22">
            <a:extLst>
              <a:ext uri="{FF2B5EF4-FFF2-40B4-BE49-F238E27FC236}">
                <a16:creationId xmlns:a16="http://schemas.microsoft.com/office/drawing/2014/main" id="{6BF7375D-F1D5-468A-9E0D-57CE7AAA6646}"/>
              </a:ext>
            </a:extLst>
          </p:cNvPr>
          <p:cNvGrpSpPr/>
          <p:nvPr/>
        </p:nvGrpSpPr>
        <p:grpSpPr>
          <a:xfrm>
            <a:off x="6081554" y="5038576"/>
            <a:ext cx="5745321" cy="388293"/>
            <a:chOff x="6081554" y="5038576"/>
            <a:chExt cx="5745321" cy="388293"/>
          </a:xfrm>
        </p:grpSpPr>
        <p:cxnSp>
          <p:nvCxnSpPr>
            <p:cNvPr id="10" name="Straight Connector 9">
              <a:extLst>
                <a:ext uri="{FF2B5EF4-FFF2-40B4-BE49-F238E27FC236}">
                  <a16:creationId xmlns:a16="http://schemas.microsoft.com/office/drawing/2014/main" id="{A7A839C9-4748-4B54-B260-69A4B1D94AD4}"/>
                </a:ext>
              </a:extLst>
            </p:cNvPr>
            <p:cNvCxnSpPr>
              <a:cxnSpLocks/>
            </p:cNvCxnSpPr>
            <p:nvPr/>
          </p:nvCxnSpPr>
          <p:spPr>
            <a:xfrm>
              <a:off x="6081554" y="5339482"/>
              <a:ext cx="5745321" cy="0"/>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3FB771-CFED-449C-B121-03A637AE13EF}"/>
                </a:ext>
              </a:extLst>
            </p:cNvPr>
            <p:cNvCxnSpPr/>
            <p:nvPr/>
          </p:nvCxnSpPr>
          <p:spPr>
            <a:xfrm flipV="1">
              <a:off x="6086476"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012A11-15F6-4480-B6CA-94FE68A25D17}"/>
                </a:ext>
              </a:extLst>
            </p:cNvPr>
            <p:cNvCxnSpPr/>
            <p:nvPr/>
          </p:nvCxnSpPr>
          <p:spPr>
            <a:xfrm flipV="1">
              <a:off x="11826875"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C6159E3-54E7-47F5-AF9D-13A849337B26}"/>
                </a:ext>
              </a:extLst>
            </p:cNvPr>
            <p:cNvCxnSpPr/>
            <p:nvPr/>
          </p:nvCxnSpPr>
          <p:spPr>
            <a:xfrm>
              <a:off x="8954214" y="5339482"/>
              <a:ext cx="0" cy="87387"/>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5E827E08-A016-4702-B776-6A4C5A0F48B4}"/>
              </a:ext>
            </a:extLst>
          </p:cNvPr>
          <p:cNvPicPr>
            <a:picLocks noChangeAspect="1"/>
          </p:cNvPicPr>
          <p:nvPr/>
        </p:nvPicPr>
        <p:blipFill>
          <a:blip r:embed="rId7"/>
          <a:srcRect/>
          <a:stretch/>
        </p:blipFill>
        <p:spPr>
          <a:xfrm flipH="1">
            <a:off x="660711" y="2299030"/>
            <a:ext cx="460139" cy="460139"/>
          </a:xfrm>
          <a:prstGeom prst="rect">
            <a:avLst/>
          </a:prstGeom>
        </p:spPr>
      </p:pic>
      <p:pic>
        <p:nvPicPr>
          <p:cNvPr id="60" name="Picture 59">
            <a:extLst>
              <a:ext uri="{FF2B5EF4-FFF2-40B4-BE49-F238E27FC236}">
                <a16:creationId xmlns:a16="http://schemas.microsoft.com/office/drawing/2014/main" id="{6FF1EC17-3431-4103-BF59-675F3794ED9A}"/>
              </a:ext>
            </a:extLst>
          </p:cNvPr>
          <p:cNvPicPr>
            <a:picLocks noChangeAspect="1"/>
          </p:cNvPicPr>
          <p:nvPr/>
        </p:nvPicPr>
        <p:blipFill>
          <a:blip r:embed="rId8"/>
          <a:srcRect/>
          <a:stretch/>
        </p:blipFill>
        <p:spPr>
          <a:xfrm>
            <a:off x="660711" y="3857042"/>
            <a:ext cx="460139" cy="460139"/>
          </a:xfrm>
          <a:prstGeom prst="rect">
            <a:avLst/>
          </a:prstGeom>
        </p:spPr>
      </p:pic>
      <p:pic>
        <p:nvPicPr>
          <p:cNvPr id="61" name="Picture 60">
            <a:extLst>
              <a:ext uri="{FF2B5EF4-FFF2-40B4-BE49-F238E27FC236}">
                <a16:creationId xmlns:a16="http://schemas.microsoft.com/office/drawing/2014/main" id="{31844D2F-3B84-42E2-8A97-EB16D51EE6E3}"/>
              </a:ext>
            </a:extLst>
          </p:cNvPr>
          <p:cNvPicPr>
            <a:picLocks noChangeAspect="1"/>
          </p:cNvPicPr>
          <p:nvPr/>
        </p:nvPicPr>
        <p:blipFill>
          <a:blip r:embed="rId9"/>
          <a:srcRect/>
          <a:stretch/>
        </p:blipFill>
        <p:spPr>
          <a:xfrm flipH="1">
            <a:off x="661988" y="5365120"/>
            <a:ext cx="457583" cy="460139"/>
          </a:xfrm>
          <a:prstGeom prst="rect">
            <a:avLst/>
          </a:prstGeom>
        </p:spPr>
      </p:pic>
      <p:pic>
        <p:nvPicPr>
          <p:cNvPr id="46" name="Graphic 45">
            <a:extLst>
              <a:ext uri="{FF2B5EF4-FFF2-40B4-BE49-F238E27FC236}">
                <a16:creationId xmlns:a16="http://schemas.microsoft.com/office/drawing/2014/main" id="{4373640A-5B3C-4842-B765-8289BCB4D1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47504" y="5630022"/>
            <a:ext cx="389890" cy="400332"/>
          </a:xfrm>
          <a:prstGeom prst="rect">
            <a:avLst/>
          </a:prstGeom>
        </p:spPr>
      </p:pic>
      <p:pic>
        <p:nvPicPr>
          <p:cNvPr id="53" name="Graphic 52">
            <a:extLst>
              <a:ext uri="{FF2B5EF4-FFF2-40B4-BE49-F238E27FC236}">
                <a16:creationId xmlns:a16="http://schemas.microsoft.com/office/drawing/2014/main" id="{B02252F3-8D53-4516-A5BD-72D8A562AB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9621" y="5630022"/>
            <a:ext cx="377050" cy="377050"/>
          </a:xfrm>
          <a:prstGeom prst="rect">
            <a:avLst/>
          </a:prstGeom>
        </p:spPr>
      </p:pic>
      <p:sp>
        <p:nvSpPr>
          <p:cNvPr id="58" name="plug" title="Icon of a power plug showing an A to B connection">
            <a:extLst>
              <a:ext uri="{FF2B5EF4-FFF2-40B4-BE49-F238E27FC236}">
                <a16:creationId xmlns:a16="http://schemas.microsoft.com/office/drawing/2014/main" id="{E5E0024E-8F0C-410A-865C-3F25CE554A75}"/>
              </a:ext>
            </a:extLst>
          </p:cNvPr>
          <p:cNvSpPr>
            <a:spLocks noChangeAspect="1" noEditPoints="1"/>
          </p:cNvSpPr>
          <p:nvPr/>
        </p:nvSpPr>
        <p:spPr bwMode="auto">
          <a:xfrm>
            <a:off x="9600690" y="5628856"/>
            <a:ext cx="352562" cy="33418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952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39" name="monitor_3" title="Icon of a monitor with a checkmark on the lower right corner">
            <a:extLst>
              <a:ext uri="{FF2B5EF4-FFF2-40B4-BE49-F238E27FC236}">
                <a16:creationId xmlns:a16="http://schemas.microsoft.com/office/drawing/2014/main" id="{350A7587-96F9-48C0-A96F-8DAA1122A208}"/>
              </a:ext>
            </a:extLst>
          </p:cNvPr>
          <p:cNvSpPr>
            <a:spLocks noChangeAspect="1" noEditPoints="1"/>
          </p:cNvSpPr>
          <p:nvPr/>
        </p:nvSpPr>
        <p:spPr bwMode="auto">
          <a:xfrm>
            <a:off x="11138059" y="5662155"/>
            <a:ext cx="390016" cy="312784"/>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extBox 39">
            <a:extLst>
              <a:ext uri="{FF2B5EF4-FFF2-40B4-BE49-F238E27FC236}">
                <a16:creationId xmlns:a16="http://schemas.microsoft.com/office/drawing/2014/main" id="{B5339EEF-0164-440B-A2B0-8DD808414174}"/>
              </a:ext>
            </a:extLst>
          </p:cNvPr>
          <p:cNvSpPr txBox="1"/>
          <p:nvPr/>
        </p:nvSpPr>
        <p:spPr>
          <a:xfrm>
            <a:off x="10446637" y="6097766"/>
            <a:ext cx="1747700" cy="276999"/>
          </a:xfrm>
          <a:prstGeom prst="rect">
            <a:avLst/>
          </a:prstGeom>
          <a:noFill/>
        </p:spPr>
        <p:txBody>
          <a:bodyPr wrap="square" rtlCol="0">
            <a:spAutoFit/>
          </a:bodyPr>
          <a:lstStyle/>
          <a:p>
            <a:pPr algn="ctr" defTabSz="914049">
              <a:defRPr/>
            </a:pPr>
            <a:r>
              <a:rPr lang="en-US" sz="1200">
                <a:solidFill>
                  <a:srgbClr val="000002"/>
                </a:solidFill>
                <a:latin typeface="Segoe UI Semibold"/>
                <a:cs typeface="Segoe UI Semibold" panose="020B0702040204020203" pitchFamily="34" charset="0"/>
              </a:rPr>
              <a:t>Management Tools</a:t>
            </a:r>
          </a:p>
        </p:txBody>
      </p:sp>
    </p:spTree>
    <p:extLst>
      <p:ext uri="{BB962C8B-B14F-4D97-AF65-F5344CB8AC3E}">
        <p14:creationId xmlns:p14="http://schemas.microsoft.com/office/powerpoint/2010/main" val="228357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71CB56B8-1E9F-4B70-A2EA-3567E8F2F77E}"/>
              </a:ext>
            </a:extLst>
          </p:cNvPr>
          <p:cNvPicPr>
            <a:picLocks noChangeAspect="1"/>
          </p:cNvPicPr>
          <p:nvPr/>
        </p:nvPicPr>
        <p:blipFill>
          <a:blip r:embed="rId2"/>
          <a:stretch>
            <a:fillRect/>
          </a:stretch>
        </p:blipFill>
        <p:spPr>
          <a:xfrm>
            <a:off x="-156519" y="194619"/>
            <a:ext cx="12192000" cy="6172200"/>
          </a:xfrm>
          <a:prstGeom prst="rect">
            <a:avLst/>
          </a:prstGeom>
        </p:spPr>
      </p:pic>
    </p:spTree>
    <p:extLst>
      <p:ext uri="{BB962C8B-B14F-4D97-AF65-F5344CB8AC3E}">
        <p14:creationId xmlns:p14="http://schemas.microsoft.com/office/powerpoint/2010/main" val="6500191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Chart, treemap chart&#10;&#10;Description automatically generated">
            <a:extLst>
              <a:ext uri="{FF2B5EF4-FFF2-40B4-BE49-F238E27FC236}">
                <a16:creationId xmlns:a16="http://schemas.microsoft.com/office/drawing/2014/main" id="{FEC8011F-3070-46FA-8732-EA2E9B7C3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10" y="302730"/>
            <a:ext cx="7366552" cy="6363882"/>
          </a:xfrm>
          <a:prstGeom prst="rect">
            <a:avLst/>
          </a:prstGeom>
          <a:noFill/>
        </p:spPr>
      </p:pic>
      <p:pic>
        <p:nvPicPr>
          <p:cNvPr id="4098" name="Picture 2" descr="Graphical user interface, application&#10;&#10;Description automatically generated">
            <a:extLst>
              <a:ext uri="{FF2B5EF4-FFF2-40B4-BE49-F238E27FC236}">
                <a16:creationId xmlns:a16="http://schemas.microsoft.com/office/drawing/2014/main" id="{F86852DE-C011-4192-B194-47DFA7C3C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253" y="740052"/>
            <a:ext cx="4451073" cy="2629314"/>
          </a:xfrm>
          <a:prstGeom prst="rect">
            <a:avLst/>
          </a:prstGeom>
          <a:noFill/>
        </p:spPr>
      </p:pic>
      <p:pic>
        <p:nvPicPr>
          <p:cNvPr id="5122" name="Picture 2" descr="Graphical user interface, application, table, Excel&#10;&#10;Description automatically generated">
            <a:extLst>
              <a:ext uri="{FF2B5EF4-FFF2-40B4-BE49-F238E27FC236}">
                <a16:creationId xmlns:a16="http://schemas.microsoft.com/office/drawing/2014/main" id="{07F48C50-69BA-4C38-B4C8-F414CD6D2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254" y="3620432"/>
            <a:ext cx="4451073" cy="2810185"/>
          </a:xfrm>
          <a:prstGeom prst="rect">
            <a:avLst/>
          </a:prstGeom>
          <a:noFill/>
        </p:spPr>
      </p:pic>
    </p:spTree>
    <p:extLst>
      <p:ext uri="{BB962C8B-B14F-4D97-AF65-F5344CB8AC3E}">
        <p14:creationId xmlns:p14="http://schemas.microsoft.com/office/powerpoint/2010/main" val="149643087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CAD0CE-8389-47A6-9EE5-9C176E035881}"/>
              </a:ext>
            </a:extLst>
          </p:cNvPr>
          <p:cNvPicPr>
            <a:picLocks noChangeAspect="1"/>
          </p:cNvPicPr>
          <p:nvPr/>
        </p:nvPicPr>
        <p:blipFill>
          <a:blip r:embed="rId2"/>
          <a:stretch>
            <a:fillRect/>
          </a:stretch>
        </p:blipFill>
        <p:spPr>
          <a:xfrm>
            <a:off x="0" y="330200"/>
            <a:ext cx="12192000" cy="6197600"/>
          </a:xfrm>
          <a:prstGeom prst="rect">
            <a:avLst/>
          </a:prstGeom>
        </p:spPr>
      </p:pic>
    </p:spTree>
    <p:extLst>
      <p:ext uri="{BB962C8B-B14F-4D97-AF65-F5344CB8AC3E}">
        <p14:creationId xmlns:p14="http://schemas.microsoft.com/office/powerpoint/2010/main" val="25671220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computer, indoor, screenshot&#10;&#10;Description automatically generated">
            <a:extLst>
              <a:ext uri="{FF2B5EF4-FFF2-40B4-BE49-F238E27FC236}">
                <a16:creationId xmlns:a16="http://schemas.microsoft.com/office/drawing/2014/main" id="{0A4C3324-9178-459D-B62A-FD931F73948C}"/>
              </a:ext>
            </a:extLst>
          </p:cNvPr>
          <p:cNvPicPr>
            <a:picLocks noChangeAspect="1"/>
          </p:cNvPicPr>
          <p:nvPr/>
        </p:nvPicPr>
        <p:blipFill>
          <a:blip r:embed="rId2"/>
          <a:stretch>
            <a:fillRect/>
          </a:stretch>
        </p:blipFill>
        <p:spPr>
          <a:xfrm>
            <a:off x="0" y="342900"/>
            <a:ext cx="12192000" cy="6172200"/>
          </a:xfrm>
          <a:prstGeom prst="rect">
            <a:avLst/>
          </a:prstGeom>
        </p:spPr>
      </p:pic>
    </p:spTree>
    <p:extLst>
      <p:ext uri="{BB962C8B-B14F-4D97-AF65-F5344CB8AC3E}">
        <p14:creationId xmlns:p14="http://schemas.microsoft.com/office/powerpoint/2010/main" val="5206735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02D2EF72-CB95-46E2-9A7C-66DCEE49514D}"/>
              </a:ext>
            </a:extLst>
          </p:cNvPr>
          <p:cNvPicPr>
            <a:picLocks noChangeAspect="1"/>
          </p:cNvPicPr>
          <p:nvPr/>
        </p:nvPicPr>
        <p:blipFill>
          <a:blip r:embed="rId2"/>
          <a:stretch>
            <a:fillRect/>
          </a:stretch>
        </p:blipFill>
        <p:spPr>
          <a:xfrm>
            <a:off x="0" y="342900"/>
            <a:ext cx="12192000" cy="6172200"/>
          </a:xfrm>
          <a:prstGeom prst="rect">
            <a:avLst/>
          </a:prstGeom>
        </p:spPr>
      </p:pic>
    </p:spTree>
    <p:extLst>
      <p:ext uri="{BB962C8B-B14F-4D97-AF65-F5344CB8AC3E}">
        <p14:creationId xmlns:p14="http://schemas.microsoft.com/office/powerpoint/2010/main" val="128873959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C82B98B0-085A-4B8A-B7D3-C73764A53B43}"/>
              </a:ext>
            </a:extLst>
          </p:cNvPr>
          <p:cNvPicPr>
            <a:picLocks noChangeAspect="1"/>
          </p:cNvPicPr>
          <p:nvPr/>
        </p:nvPicPr>
        <p:blipFill>
          <a:blip r:embed="rId2"/>
          <a:stretch>
            <a:fillRect/>
          </a:stretch>
        </p:blipFill>
        <p:spPr>
          <a:xfrm>
            <a:off x="0" y="225425"/>
            <a:ext cx="12192000" cy="6407150"/>
          </a:xfrm>
          <a:prstGeom prst="rect">
            <a:avLst/>
          </a:prstGeom>
        </p:spPr>
      </p:pic>
    </p:spTree>
    <p:extLst>
      <p:ext uri="{BB962C8B-B14F-4D97-AF65-F5344CB8AC3E}">
        <p14:creationId xmlns:p14="http://schemas.microsoft.com/office/powerpoint/2010/main" val="30323983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11D9857-7A3D-460E-9303-C115637F2531}"/>
              </a:ext>
            </a:extLst>
          </p:cNvPr>
          <p:cNvPicPr>
            <a:picLocks noChangeAspect="1"/>
          </p:cNvPicPr>
          <p:nvPr/>
        </p:nvPicPr>
        <p:blipFill>
          <a:blip r:embed="rId2"/>
          <a:stretch>
            <a:fillRect/>
          </a:stretch>
        </p:blipFill>
        <p:spPr>
          <a:xfrm>
            <a:off x="0" y="222250"/>
            <a:ext cx="12192000" cy="6413500"/>
          </a:xfrm>
          <a:prstGeom prst="rect">
            <a:avLst/>
          </a:prstGeom>
        </p:spPr>
      </p:pic>
    </p:spTree>
    <p:extLst>
      <p:ext uri="{BB962C8B-B14F-4D97-AF65-F5344CB8AC3E}">
        <p14:creationId xmlns:p14="http://schemas.microsoft.com/office/powerpoint/2010/main" val="20649003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A5F53599-D04C-49F8-B0FE-BCD42239395D}"/>
              </a:ext>
            </a:extLst>
          </p:cNvPr>
          <p:cNvPicPr>
            <a:picLocks noChangeAspect="1"/>
          </p:cNvPicPr>
          <p:nvPr/>
        </p:nvPicPr>
        <p:blipFill>
          <a:blip r:embed="rId2"/>
          <a:stretch>
            <a:fillRect/>
          </a:stretch>
        </p:blipFill>
        <p:spPr>
          <a:xfrm>
            <a:off x="0" y="231775"/>
            <a:ext cx="12192000" cy="6394450"/>
          </a:xfrm>
          <a:prstGeom prst="rect">
            <a:avLst/>
          </a:prstGeom>
        </p:spPr>
      </p:pic>
    </p:spTree>
    <p:extLst>
      <p:ext uri="{BB962C8B-B14F-4D97-AF65-F5344CB8AC3E}">
        <p14:creationId xmlns:p14="http://schemas.microsoft.com/office/powerpoint/2010/main" val="27698514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icture containing text, screenshot, indoor, computer&#10;&#10;Description automatically generated">
            <a:extLst>
              <a:ext uri="{FF2B5EF4-FFF2-40B4-BE49-F238E27FC236}">
                <a16:creationId xmlns:a16="http://schemas.microsoft.com/office/drawing/2014/main" id="{A43E8C0E-34E7-4AB0-9567-1D9B93666265}"/>
              </a:ext>
            </a:extLst>
          </p:cNvPr>
          <p:cNvPicPr>
            <a:picLocks noChangeAspect="1"/>
          </p:cNvPicPr>
          <p:nvPr/>
        </p:nvPicPr>
        <p:blipFill>
          <a:blip r:embed="rId2"/>
          <a:stretch>
            <a:fillRect/>
          </a:stretch>
        </p:blipFill>
        <p:spPr>
          <a:xfrm>
            <a:off x="0" y="349250"/>
            <a:ext cx="12192000" cy="6159500"/>
          </a:xfrm>
          <a:prstGeom prst="rect">
            <a:avLst/>
          </a:prstGeom>
        </p:spPr>
      </p:pic>
    </p:spTree>
    <p:extLst>
      <p:ext uri="{BB962C8B-B14F-4D97-AF65-F5344CB8AC3E}">
        <p14:creationId xmlns:p14="http://schemas.microsoft.com/office/powerpoint/2010/main" val="393196225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17BE6D8-BAFD-449D-8A91-94C8039DFDA3}"/>
              </a:ext>
            </a:extLst>
          </p:cNvPr>
          <p:cNvPicPr>
            <a:picLocks noChangeAspect="1"/>
          </p:cNvPicPr>
          <p:nvPr/>
        </p:nvPicPr>
        <p:blipFill>
          <a:blip r:embed="rId2"/>
          <a:stretch>
            <a:fillRect/>
          </a:stretch>
        </p:blipFill>
        <p:spPr>
          <a:xfrm>
            <a:off x="0" y="342900"/>
            <a:ext cx="12192000" cy="6172200"/>
          </a:xfrm>
          <a:prstGeom prst="rect">
            <a:avLst/>
          </a:prstGeom>
        </p:spPr>
      </p:pic>
    </p:spTree>
    <p:extLst>
      <p:ext uri="{BB962C8B-B14F-4D97-AF65-F5344CB8AC3E}">
        <p14:creationId xmlns:p14="http://schemas.microsoft.com/office/powerpoint/2010/main" val="2122283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1CE9-CDB7-4633-8FF5-CB3D06B6B124}"/>
              </a:ext>
            </a:extLst>
          </p:cNvPr>
          <p:cNvSpPr>
            <a:spLocks noGrp="1"/>
          </p:cNvSpPr>
          <p:nvPr>
            <p:ph type="title"/>
          </p:nvPr>
        </p:nvSpPr>
        <p:spPr/>
        <p:txBody>
          <a:bodyPr/>
          <a:lstStyle/>
          <a:p>
            <a:r>
              <a:rPr lang="fr-FR" dirty="0" err="1"/>
              <a:t>Anatomy</a:t>
            </a:r>
            <a:r>
              <a:rPr lang="fr-FR" dirty="0"/>
              <a:t> of a Power Platform</a:t>
            </a:r>
          </a:p>
        </p:txBody>
      </p:sp>
      <p:cxnSp>
        <p:nvCxnSpPr>
          <p:cNvPr id="3" name="Straight Connector 2">
            <a:extLst>
              <a:ext uri="{FF2B5EF4-FFF2-40B4-BE49-F238E27FC236}">
                <a16:creationId xmlns:a16="http://schemas.microsoft.com/office/drawing/2014/main" id="{604A2371-F538-4039-838D-5BF831748E6C}"/>
              </a:ext>
            </a:extLst>
          </p:cNvPr>
          <p:cNvCxnSpPr>
            <a:cxnSpLocks/>
          </p:cNvCxnSpPr>
          <p:nvPr/>
        </p:nvCxnSpPr>
        <p:spPr>
          <a:xfrm>
            <a:off x="3072691" y="1680035"/>
            <a:ext cx="0" cy="1707302"/>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8EA3438-8A08-491C-9602-39032C1ED14B}"/>
              </a:ext>
            </a:extLst>
          </p:cNvPr>
          <p:cNvSpPr/>
          <p:nvPr/>
        </p:nvSpPr>
        <p:spPr bwMode="auto">
          <a:xfrm rot="16200000">
            <a:off x="2398139" y="2224817"/>
            <a:ext cx="951734" cy="397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a:solidFill>
                  <a:srgbClr val="3C3C41"/>
                </a:solidFill>
                <a:latin typeface="Segoe UI Semibold"/>
                <a:cs typeface="Segoe UI" pitchFamily="34" charset="0"/>
              </a:rPr>
              <a:t>Experience</a:t>
            </a:r>
            <a:endParaRPr kumimoji="0" lang="en-US" sz="1050" i="0" u="none" strike="noStrike" kern="1200" cap="none" spc="0" normalizeH="0" baseline="0" noProof="0">
              <a:ln>
                <a:noFill/>
              </a:ln>
              <a:solidFill>
                <a:srgbClr val="3C3C41"/>
              </a:solidFill>
              <a:effectLst/>
              <a:uLnTx/>
              <a:uFillTx/>
              <a:latin typeface="Segoe UI Semibold"/>
              <a:cs typeface="Segoe UI" pitchFamily="34" charset="0"/>
            </a:endParaRPr>
          </a:p>
        </p:txBody>
      </p:sp>
      <p:cxnSp>
        <p:nvCxnSpPr>
          <p:cNvPr id="5" name="Straight Connector 4">
            <a:extLst>
              <a:ext uri="{FF2B5EF4-FFF2-40B4-BE49-F238E27FC236}">
                <a16:creationId xmlns:a16="http://schemas.microsoft.com/office/drawing/2014/main" id="{B953628E-DDFF-4E60-B257-28BB934D0250}"/>
              </a:ext>
            </a:extLst>
          </p:cNvPr>
          <p:cNvCxnSpPr>
            <a:cxnSpLocks/>
          </p:cNvCxnSpPr>
          <p:nvPr/>
        </p:nvCxnSpPr>
        <p:spPr>
          <a:xfrm>
            <a:off x="3071917" y="3495082"/>
            <a:ext cx="0" cy="1898790"/>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105A3AA-BC9F-44E8-92DC-9EACF2B059AB}"/>
              </a:ext>
            </a:extLst>
          </p:cNvPr>
          <p:cNvSpPr/>
          <p:nvPr/>
        </p:nvSpPr>
        <p:spPr bwMode="auto">
          <a:xfrm rot="16200000">
            <a:off x="2148234" y="4168804"/>
            <a:ext cx="1398810" cy="397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a:solidFill>
                  <a:srgbClr val="3C3C41"/>
                </a:solidFill>
                <a:latin typeface="Segoe UI Semibold"/>
                <a:cs typeface="Segoe UI" pitchFamily="34" charset="0"/>
              </a:rPr>
              <a:t>Data and Integration</a:t>
            </a:r>
            <a:endParaRPr kumimoji="0" lang="en-US" sz="1050" i="0" u="none" strike="noStrike" kern="1200" cap="none" spc="0" normalizeH="0" baseline="0" noProof="0">
              <a:ln>
                <a:noFill/>
              </a:ln>
              <a:solidFill>
                <a:srgbClr val="3C3C41"/>
              </a:solidFill>
              <a:effectLst/>
              <a:uLnTx/>
              <a:uFillTx/>
              <a:latin typeface="Segoe UI Semibold"/>
              <a:cs typeface="Segoe UI" pitchFamily="34" charset="0"/>
            </a:endParaRPr>
          </a:p>
        </p:txBody>
      </p:sp>
      <p:cxnSp>
        <p:nvCxnSpPr>
          <p:cNvPr id="7" name="Straight Connector 6">
            <a:extLst>
              <a:ext uri="{FF2B5EF4-FFF2-40B4-BE49-F238E27FC236}">
                <a16:creationId xmlns:a16="http://schemas.microsoft.com/office/drawing/2014/main" id="{017A897C-69B5-4800-A26B-4B0EF45AFBC5}"/>
              </a:ext>
            </a:extLst>
          </p:cNvPr>
          <p:cNvCxnSpPr>
            <a:cxnSpLocks/>
          </p:cNvCxnSpPr>
          <p:nvPr/>
        </p:nvCxnSpPr>
        <p:spPr>
          <a:xfrm>
            <a:off x="2409303" y="1680035"/>
            <a:ext cx="0" cy="3713837"/>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668DFD0-B8C7-4426-BBBA-DB0750DA9B26}"/>
              </a:ext>
            </a:extLst>
          </p:cNvPr>
          <p:cNvSpPr/>
          <p:nvPr/>
        </p:nvSpPr>
        <p:spPr bwMode="auto">
          <a:xfrm rot="16200000">
            <a:off x="1495690" y="3360247"/>
            <a:ext cx="1480409" cy="331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a:solidFill>
                  <a:srgbClr val="3C3C41"/>
                </a:solidFill>
                <a:latin typeface="Segoe UI Semibold"/>
                <a:cs typeface="Segoe UI" pitchFamily="34" charset="0"/>
              </a:rPr>
              <a:t>Security</a:t>
            </a:r>
            <a:endParaRPr kumimoji="0" lang="en-US" sz="1050" i="0" u="none" strike="noStrike" kern="1200" cap="none" spc="0" normalizeH="0" baseline="0" noProof="0">
              <a:ln>
                <a:noFill/>
              </a:ln>
              <a:solidFill>
                <a:srgbClr val="3C3C41"/>
              </a:solidFill>
              <a:effectLst/>
              <a:uLnTx/>
              <a:uFillTx/>
              <a:latin typeface="Segoe UI Semibold"/>
              <a:cs typeface="Segoe UI" pitchFamily="34" charset="0"/>
            </a:endParaRPr>
          </a:p>
        </p:txBody>
      </p:sp>
      <p:grpSp>
        <p:nvGrpSpPr>
          <p:cNvPr id="12" name="Group 11">
            <a:extLst>
              <a:ext uri="{FF2B5EF4-FFF2-40B4-BE49-F238E27FC236}">
                <a16:creationId xmlns:a16="http://schemas.microsoft.com/office/drawing/2014/main" id="{8CC228C6-C82A-4A07-AFF5-4079E096F867}"/>
              </a:ext>
            </a:extLst>
          </p:cNvPr>
          <p:cNvGrpSpPr/>
          <p:nvPr/>
        </p:nvGrpSpPr>
        <p:grpSpPr>
          <a:xfrm>
            <a:off x="6060124" y="1351923"/>
            <a:ext cx="1392069" cy="438912"/>
            <a:chOff x="8808352" y="5033420"/>
            <a:chExt cx="2320111" cy="731518"/>
          </a:xfrm>
        </p:grpSpPr>
        <p:pic>
          <p:nvPicPr>
            <p:cNvPr id="13" name="Graphic 12" descr="Users">
              <a:extLst>
                <a:ext uri="{FF2B5EF4-FFF2-40B4-BE49-F238E27FC236}">
                  <a16:creationId xmlns:a16="http://schemas.microsoft.com/office/drawing/2014/main" id="{D5D273DE-964B-4C70-A2AC-B29C70C099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8352" y="5033420"/>
              <a:ext cx="730099" cy="730099"/>
            </a:xfrm>
            <a:prstGeom prst="rect">
              <a:avLst/>
            </a:prstGeom>
          </p:spPr>
        </p:pic>
        <p:sp>
          <p:nvSpPr>
            <p:cNvPr id="14" name="Rectangle 13">
              <a:extLst>
                <a:ext uri="{FF2B5EF4-FFF2-40B4-BE49-F238E27FC236}">
                  <a16:creationId xmlns:a16="http://schemas.microsoft.com/office/drawing/2014/main" id="{79E240EE-8148-44EA-99BC-E71323979187}"/>
                </a:ext>
              </a:extLst>
            </p:cNvPr>
            <p:cNvSpPr/>
            <p:nvPr/>
          </p:nvSpPr>
          <p:spPr bwMode="auto">
            <a:xfrm>
              <a:off x="9756863" y="52162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b="1">
                  <a:solidFill>
                    <a:srgbClr val="3C3C41"/>
                  </a:solidFill>
                  <a:latin typeface="Segoe UI Semibold"/>
                  <a:cs typeface="Segoe UI" pitchFamily="34" charset="0"/>
                </a:rPr>
                <a:t>Internal Users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Targeted Users</a:t>
              </a:r>
            </a:p>
          </p:txBody>
        </p:sp>
      </p:grpSp>
      <p:grpSp>
        <p:nvGrpSpPr>
          <p:cNvPr id="15" name="Group 14">
            <a:extLst>
              <a:ext uri="{FF2B5EF4-FFF2-40B4-BE49-F238E27FC236}">
                <a16:creationId xmlns:a16="http://schemas.microsoft.com/office/drawing/2014/main" id="{81E8C73A-DB6B-4C20-9D2A-6EF10EEBA7D4}"/>
              </a:ext>
            </a:extLst>
          </p:cNvPr>
          <p:cNvGrpSpPr/>
          <p:nvPr/>
        </p:nvGrpSpPr>
        <p:grpSpPr>
          <a:xfrm>
            <a:off x="8352861" y="1391951"/>
            <a:ext cx="1438821" cy="546043"/>
            <a:chOff x="9007579" y="4960047"/>
            <a:chExt cx="2120884" cy="804891"/>
          </a:xfrm>
        </p:grpSpPr>
        <p:pic>
          <p:nvPicPr>
            <p:cNvPr id="16" name="Graphic 15" descr="Users">
              <a:extLst>
                <a:ext uri="{FF2B5EF4-FFF2-40B4-BE49-F238E27FC236}">
                  <a16:creationId xmlns:a16="http://schemas.microsoft.com/office/drawing/2014/main" id="{B4F5D2F1-9DA1-40B1-AF8E-F77BD7051E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7579" y="4960047"/>
              <a:ext cx="645719" cy="645719"/>
            </a:xfrm>
            <a:prstGeom prst="rect">
              <a:avLst/>
            </a:prstGeom>
          </p:spPr>
        </p:pic>
        <p:sp>
          <p:nvSpPr>
            <p:cNvPr id="17" name="Rectangle 16">
              <a:extLst>
                <a:ext uri="{FF2B5EF4-FFF2-40B4-BE49-F238E27FC236}">
                  <a16:creationId xmlns:a16="http://schemas.microsoft.com/office/drawing/2014/main" id="{584A1EEE-FD7A-4FD5-A695-6035FA031F71}"/>
                </a:ext>
              </a:extLst>
            </p:cNvPr>
            <p:cNvSpPr/>
            <p:nvPr/>
          </p:nvSpPr>
          <p:spPr bwMode="auto">
            <a:xfrm>
              <a:off x="9756863" y="52162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b="1">
                  <a:solidFill>
                    <a:srgbClr val="3C3C41"/>
                  </a:solidFill>
                  <a:latin typeface="Segoe UI Semibold"/>
                  <a:cs typeface="Segoe UI" pitchFamily="34" charset="0"/>
                </a:rPr>
                <a:t>External Users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Suppliers</a:t>
              </a:r>
              <a:r>
                <a:rPr lang="en-US" sz="500" b="1">
                  <a:solidFill>
                    <a:srgbClr val="3C3C41"/>
                  </a:solidFill>
                  <a:latin typeface="Segoe UI Semibold"/>
                  <a:cs typeface="Segoe UI" pitchFamily="34" charset="0"/>
                </a:rPr>
                <a:t>, Customers, Providers, </a:t>
              </a:r>
            </a:p>
            <a:p>
              <a:pPr marL="0" marR="0" lvl="0" indent="0" algn="ctr" defTabSz="932114" rtl="0" eaLnBrk="1" fontAlgn="base" latinLnBrk="0" hangingPunct="1">
                <a:lnSpc>
                  <a:spcPct val="100000"/>
                </a:lnSpc>
                <a:spcBef>
                  <a:spcPct val="0"/>
                </a:spcBef>
                <a:spcAft>
                  <a:spcPts val="400"/>
                </a:spcAft>
                <a:buClrTx/>
                <a:buSzTx/>
                <a:buFontTx/>
                <a:buNone/>
                <a:tabLst/>
                <a:defRPr/>
              </a:pPr>
              <a:endParaRPr lang="en-US" sz="500" b="1">
                <a:solidFill>
                  <a:srgbClr val="3C3C41"/>
                </a:solidFill>
                <a:latin typeface="Segoe UI Semibold"/>
                <a:cs typeface="Segoe UI" pitchFamily="34" charset="0"/>
              </a:endParaRPr>
            </a:p>
          </p:txBody>
        </p:sp>
      </p:grpSp>
      <p:grpSp>
        <p:nvGrpSpPr>
          <p:cNvPr id="18" name="Group 17">
            <a:extLst>
              <a:ext uri="{FF2B5EF4-FFF2-40B4-BE49-F238E27FC236}">
                <a16:creationId xmlns:a16="http://schemas.microsoft.com/office/drawing/2014/main" id="{B6EA4778-CAF5-4164-88B3-D30D4A75A798}"/>
              </a:ext>
            </a:extLst>
          </p:cNvPr>
          <p:cNvGrpSpPr/>
          <p:nvPr/>
        </p:nvGrpSpPr>
        <p:grpSpPr>
          <a:xfrm>
            <a:off x="3393001" y="1302292"/>
            <a:ext cx="1631676" cy="536010"/>
            <a:chOff x="8808350" y="5033418"/>
            <a:chExt cx="2320113" cy="762164"/>
          </a:xfrm>
        </p:grpSpPr>
        <p:pic>
          <p:nvPicPr>
            <p:cNvPr id="19" name="Graphic 18" descr="Users">
              <a:extLst>
                <a:ext uri="{FF2B5EF4-FFF2-40B4-BE49-F238E27FC236}">
                  <a16:creationId xmlns:a16="http://schemas.microsoft.com/office/drawing/2014/main" id="{8805DF19-7153-4238-B15E-E0AA1B555E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8350" y="5033418"/>
              <a:ext cx="762163" cy="762164"/>
            </a:xfrm>
            <a:prstGeom prst="rect">
              <a:avLst/>
            </a:prstGeom>
          </p:spPr>
        </p:pic>
        <p:sp>
          <p:nvSpPr>
            <p:cNvPr id="20" name="Rectangle 19">
              <a:extLst>
                <a:ext uri="{FF2B5EF4-FFF2-40B4-BE49-F238E27FC236}">
                  <a16:creationId xmlns:a16="http://schemas.microsoft.com/office/drawing/2014/main" id="{E6BCA43E-14B8-454C-9A99-2AFE9E077C05}"/>
                </a:ext>
              </a:extLst>
            </p:cNvPr>
            <p:cNvSpPr/>
            <p:nvPr/>
          </p:nvSpPr>
          <p:spPr bwMode="auto">
            <a:xfrm>
              <a:off x="9756863" y="52162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b="1">
                  <a:solidFill>
                    <a:srgbClr val="3C3C41"/>
                  </a:solidFill>
                  <a:latin typeface="Segoe UI Semibold"/>
                  <a:cs typeface="Segoe UI" pitchFamily="34" charset="0"/>
                </a:rPr>
                <a:t>Internal Users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Other roles + Targeted Roles</a:t>
              </a:r>
            </a:p>
          </p:txBody>
        </p:sp>
      </p:grpSp>
      <p:grpSp>
        <p:nvGrpSpPr>
          <p:cNvPr id="23" name="Group 22">
            <a:extLst>
              <a:ext uri="{FF2B5EF4-FFF2-40B4-BE49-F238E27FC236}">
                <a16:creationId xmlns:a16="http://schemas.microsoft.com/office/drawing/2014/main" id="{E7F13D7B-2740-49ED-BD7C-42A966D111A2}"/>
              </a:ext>
            </a:extLst>
          </p:cNvPr>
          <p:cNvGrpSpPr/>
          <p:nvPr/>
        </p:nvGrpSpPr>
        <p:grpSpPr>
          <a:xfrm>
            <a:off x="6930391" y="2780731"/>
            <a:ext cx="2123136" cy="548640"/>
            <a:chOff x="7296685" y="2169176"/>
            <a:chExt cx="2123136" cy="548640"/>
          </a:xfrm>
        </p:grpSpPr>
        <p:sp>
          <p:nvSpPr>
            <p:cNvPr id="24" name="Rectangle 23">
              <a:extLst>
                <a:ext uri="{FF2B5EF4-FFF2-40B4-BE49-F238E27FC236}">
                  <a16:creationId xmlns:a16="http://schemas.microsoft.com/office/drawing/2014/main" id="{E0FA5309-9BE8-4D28-88E0-BBFC0F5A4408}"/>
                </a:ext>
              </a:extLst>
            </p:cNvPr>
            <p:cNvSpPr/>
            <p:nvPr/>
          </p:nvSpPr>
          <p:spPr bwMode="auto">
            <a:xfrm>
              <a:off x="7960073" y="2230467"/>
              <a:ext cx="1459748" cy="372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100" b="1" i="0" u="none" strike="noStrike" kern="1200" cap="none" spc="0" normalizeH="0" baseline="0" noProof="0">
                  <a:ln>
                    <a:noFill/>
                  </a:ln>
                  <a:solidFill>
                    <a:srgbClr val="3C3C41"/>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3C3C41"/>
                  </a:solidFill>
                  <a:effectLst/>
                  <a:uLnTx/>
                  <a:uFillTx/>
                  <a:latin typeface="Segoe UI"/>
                  <a:ea typeface="+mn-ea"/>
                  <a:cs typeface="Segoe UI" pitchFamily="34" charset="0"/>
                </a:rPr>
                <a:t>Application development</a:t>
              </a:r>
            </a:p>
          </p:txBody>
        </p:sp>
        <p:grpSp>
          <p:nvGrpSpPr>
            <p:cNvPr id="25" name="Group 24">
              <a:extLst>
                <a:ext uri="{FF2B5EF4-FFF2-40B4-BE49-F238E27FC236}">
                  <a16:creationId xmlns:a16="http://schemas.microsoft.com/office/drawing/2014/main" id="{E774CAFA-E9E4-4A85-A88D-4E2E19E3CC02}"/>
                </a:ext>
              </a:extLst>
            </p:cNvPr>
            <p:cNvGrpSpPr/>
            <p:nvPr/>
          </p:nvGrpSpPr>
          <p:grpSpPr>
            <a:xfrm>
              <a:off x="7296685" y="2169176"/>
              <a:ext cx="548640" cy="548640"/>
              <a:chOff x="4260718" y="2250095"/>
              <a:chExt cx="1051262" cy="1051262"/>
            </a:xfrm>
          </p:grpSpPr>
          <p:sp>
            <p:nvSpPr>
              <p:cNvPr id="26" name="Oval 25">
                <a:extLst>
                  <a:ext uri="{FF2B5EF4-FFF2-40B4-BE49-F238E27FC236}">
                    <a16:creationId xmlns:a16="http://schemas.microsoft.com/office/drawing/2014/main" id="{97FE7730-5E28-4490-8B91-BE74E0240CF1}"/>
                  </a:ext>
                </a:extLst>
              </p:cNvPr>
              <p:cNvSpPr/>
              <p:nvPr/>
            </p:nvSpPr>
            <p:spPr bwMode="auto">
              <a:xfrm>
                <a:off x="4260718" y="2250095"/>
                <a:ext cx="1051262" cy="1051262"/>
              </a:xfrm>
              <a:prstGeom prst="ellipse">
                <a:avLst/>
              </a:prstGeom>
              <a:solidFill>
                <a:srgbClr val="8A2E8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7" name="Group 4">
                <a:extLst>
                  <a:ext uri="{FF2B5EF4-FFF2-40B4-BE49-F238E27FC236}">
                    <a16:creationId xmlns:a16="http://schemas.microsoft.com/office/drawing/2014/main" id="{4A7F3F25-8EFA-4F71-A2C5-9903F1F469A3}"/>
                  </a:ext>
                </a:extLst>
              </p:cNvPr>
              <p:cNvGrpSpPr>
                <a:grpSpLocks noChangeAspect="1"/>
              </p:cNvGrpSpPr>
              <p:nvPr/>
            </p:nvGrpSpPr>
            <p:grpSpPr bwMode="auto">
              <a:xfrm>
                <a:off x="4546124" y="2590885"/>
                <a:ext cx="480427" cy="369705"/>
                <a:chOff x="2880" y="2176"/>
                <a:chExt cx="256" cy="197"/>
              </a:xfrm>
              <a:solidFill>
                <a:srgbClr val="D2D2D2"/>
              </a:solidFill>
            </p:grpSpPr>
            <p:sp>
              <p:nvSpPr>
                <p:cNvPr id="28" name="Freeform 5">
                  <a:extLst>
                    <a:ext uri="{FF2B5EF4-FFF2-40B4-BE49-F238E27FC236}">
                      <a16:creationId xmlns:a16="http://schemas.microsoft.com/office/drawing/2014/main" id="{6A6F1D7C-8117-4EDC-BEC3-BF1F91D4DD2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BEC725B2-222C-4072-8FC9-802A9437E55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203B37F2-5EF0-4E13-A116-91E2701953F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31" name="Freeform 8">
                  <a:extLst>
                    <a:ext uri="{FF2B5EF4-FFF2-40B4-BE49-F238E27FC236}">
                      <a16:creationId xmlns:a16="http://schemas.microsoft.com/office/drawing/2014/main" id="{F2095A72-544C-4E42-A3AF-617DC192177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32" name="Freeform 9">
                  <a:extLst>
                    <a:ext uri="{FF2B5EF4-FFF2-40B4-BE49-F238E27FC236}">
                      <a16:creationId xmlns:a16="http://schemas.microsoft.com/office/drawing/2014/main" id="{95680D69-4A2D-4539-80D1-C40D278786BA}"/>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grpSp>
        </p:grpSp>
      </p:grpSp>
      <p:sp>
        <p:nvSpPr>
          <p:cNvPr id="76" name="Rectangle 75">
            <a:extLst>
              <a:ext uri="{FF2B5EF4-FFF2-40B4-BE49-F238E27FC236}">
                <a16:creationId xmlns:a16="http://schemas.microsoft.com/office/drawing/2014/main" id="{903189F4-DE87-4DFB-90A9-88060A81DE20}"/>
              </a:ext>
            </a:extLst>
          </p:cNvPr>
          <p:cNvSpPr/>
          <p:nvPr/>
        </p:nvSpPr>
        <p:spPr>
          <a:xfrm>
            <a:off x="5450366" y="2102054"/>
            <a:ext cx="5022442" cy="548640"/>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2000" b="1" i="0" u="none" strike="noStrike" kern="1200" cap="none" spc="0" normalizeH="0" baseline="0" noProof="0">
              <a:ln>
                <a:noFill/>
              </a:ln>
              <a:solidFill>
                <a:srgbClr val="3C3C41"/>
              </a:solidFill>
              <a:effectLst/>
              <a:uLnTx/>
              <a:uFillTx/>
              <a:latin typeface="Segoe UI Semibold"/>
              <a:ea typeface="+mn-ea"/>
              <a:cs typeface="Segoe UI"/>
            </a:endParaRPr>
          </a:p>
        </p:txBody>
      </p:sp>
      <p:cxnSp>
        <p:nvCxnSpPr>
          <p:cNvPr id="21" name="Straight Connector 20">
            <a:extLst>
              <a:ext uri="{FF2B5EF4-FFF2-40B4-BE49-F238E27FC236}">
                <a16:creationId xmlns:a16="http://schemas.microsoft.com/office/drawing/2014/main" id="{1AF3FB33-0218-4835-8657-BACD6890AA5A}"/>
              </a:ext>
            </a:extLst>
          </p:cNvPr>
          <p:cNvCxnSpPr>
            <a:cxnSpLocks/>
          </p:cNvCxnSpPr>
          <p:nvPr/>
        </p:nvCxnSpPr>
        <p:spPr>
          <a:xfrm>
            <a:off x="7990508" y="2188419"/>
            <a:ext cx="0" cy="354227"/>
          </a:xfrm>
          <a:prstGeom prst="line">
            <a:avLst/>
          </a:prstGeom>
          <a:ln w="635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D871C25A-65D3-47E2-9461-240B4A6D23E8}"/>
              </a:ext>
            </a:extLst>
          </p:cNvPr>
          <p:cNvGrpSpPr/>
          <p:nvPr/>
        </p:nvGrpSpPr>
        <p:grpSpPr>
          <a:xfrm>
            <a:off x="8155207" y="2218579"/>
            <a:ext cx="635715" cy="263036"/>
            <a:chOff x="7419655" y="2686838"/>
            <a:chExt cx="635715" cy="263036"/>
          </a:xfrm>
        </p:grpSpPr>
        <p:grpSp>
          <p:nvGrpSpPr>
            <p:cNvPr id="52" name="Group 51">
              <a:extLst>
                <a:ext uri="{FF2B5EF4-FFF2-40B4-BE49-F238E27FC236}">
                  <a16:creationId xmlns:a16="http://schemas.microsoft.com/office/drawing/2014/main" id="{E42445A3-FB00-4D1B-9CB6-6F3B5391DEFA}"/>
                </a:ext>
              </a:extLst>
            </p:cNvPr>
            <p:cNvGrpSpPr/>
            <p:nvPr/>
          </p:nvGrpSpPr>
          <p:grpSpPr>
            <a:xfrm>
              <a:off x="7419655" y="2705745"/>
              <a:ext cx="242014" cy="231601"/>
              <a:chOff x="4939349" y="5201042"/>
              <a:chExt cx="475266" cy="454817"/>
            </a:xfrm>
          </p:grpSpPr>
          <p:sp>
            <p:nvSpPr>
              <p:cNvPr id="54" name="Oval 53">
                <a:extLst>
                  <a:ext uri="{FF2B5EF4-FFF2-40B4-BE49-F238E27FC236}">
                    <a16:creationId xmlns:a16="http://schemas.microsoft.com/office/drawing/2014/main" id="{EF3EEF1D-BB35-403D-A5F5-FE96F4225320}"/>
                  </a:ext>
                </a:extLst>
              </p:cNvPr>
              <p:cNvSpPr/>
              <p:nvPr/>
            </p:nvSpPr>
            <p:spPr bwMode="auto">
              <a:xfrm>
                <a:off x="4939349" y="5201042"/>
                <a:ext cx="475266"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3C3C41"/>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280BA36-11D4-4FBF-A3D6-E09A539396E9}"/>
                  </a:ext>
                </a:extLst>
              </p:cNvPr>
              <p:cNvSpPr/>
              <p:nvPr/>
            </p:nvSpPr>
            <p:spPr bwMode="auto">
              <a:xfrm>
                <a:off x="5056392" y="5201042"/>
                <a:ext cx="241179"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3C3C41"/>
                  </a:soli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36C2872-1218-4D2E-A25F-2CF3D24B34B6}"/>
                  </a:ext>
                </a:extLst>
              </p:cNvPr>
              <p:cNvCxnSpPr>
                <a:cxnSpLocks/>
              </p:cNvCxnSpPr>
              <p:nvPr/>
            </p:nvCxnSpPr>
            <p:spPr>
              <a:xfrm>
                <a:off x="4950980" y="5350947"/>
                <a:ext cx="437987"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142899E-64D1-4ECC-981B-C27395CE193F}"/>
                  </a:ext>
                </a:extLst>
              </p:cNvPr>
              <p:cNvCxnSpPr>
                <a:cxnSpLocks/>
              </p:cNvCxnSpPr>
              <p:nvPr/>
            </p:nvCxnSpPr>
            <p:spPr>
              <a:xfrm>
                <a:off x="4950980" y="5508817"/>
                <a:ext cx="45339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4410ADE0-F36E-4316-99C5-6BEAD7783F48}"/>
                </a:ext>
              </a:extLst>
            </p:cNvPr>
            <p:cNvSpPr/>
            <p:nvPr/>
          </p:nvSpPr>
          <p:spPr bwMode="auto">
            <a:xfrm>
              <a:off x="7699022" y="2686838"/>
              <a:ext cx="356348" cy="263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rPr>
                <a:t>Portals</a:t>
              </a:r>
            </a:p>
          </p:txBody>
        </p:sp>
      </p:grpSp>
      <p:grpSp>
        <p:nvGrpSpPr>
          <p:cNvPr id="58" name="Group 57">
            <a:extLst>
              <a:ext uri="{FF2B5EF4-FFF2-40B4-BE49-F238E27FC236}">
                <a16:creationId xmlns:a16="http://schemas.microsoft.com/office/drawing/2014/main" id="{309B5CB8-FDAD-4A67-80DD-F5E6DD50D95E}"/>
              </a:ext>
            </a:extLst>
          </p:cNvPr>
          <p:cNvGrpSpPr/>
          <p:nvPr/>
        </p:nvGrpSpPr>
        <p:grpSpPr>
          <a:xfrm>
            <a:off x="6851333" y="2182371"/>
            <a:ext cx="1033633" cy="336113"/>
            <a:chOff x="2552146" y="1564268"/>
            <a:chExt cx="1033633" cy="336113"/>
          </a:xfrm>
        </p:grpSpPr>
        <p:sp>
          <p:nvSpPr>
            <p:cNvPr id="59" name="Rectangle 58">
              <a:extLst>
                <a:ext uri="{FF2B5EF4-FFF2-40B4-BE49-F238E27FC236}">
                  <a16:creationId xmlns:a16="http://schemas.microsoft.com/office/drawing/2014/main" id="{EEB555D5-0C3D-4A55-BF2E-F8487079C7F4}"/>
                </a:ext>
              </a:extLst>
            </p:cNvPr>
            <p:cNvSpPr/>
            <p:nvPr/>
          </p:nvSpPr>
          <p:spPr bwMode="auto">
            <a:xfrm>
              <a:off x="2776938" y="1564268"/>
              <a:ext cx="808841"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800" b="1">
                  <a:solidFill>
                    <a:srgbClr val="3C3C41"/>
                  </a:solidFill>
                  <a:latin typeface="Segoe UI Semibold"/>
                  <a:cs typeface="Segoe UI" pitchFamily="34" charset="0"/>
                </a:rPr>
                <a:t>Canvas Apps</a:t>
              </a:r>
              <a:endPar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pic>
          <p:nvPicPr>
            <p:cNvPr id="60" name="Graphic 59" descr="Smart Phone">
              <a:extLst>
                <a:ext uri="{FF2B5EF4-FFF2-40B4-BE49-F238E27FC236}">
                  <a16:creationId xmlns:a16="http://schemas.microsoft.com/office/drawing/2014/main" id="{35C8EEAE-821F-4002-AA3B-F880466D25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2146" y="1613988"/>
              <a:ext cx="236996" cy="236996"/>
            </a:xfrm>
            <a:prstGeom prst="rect">
              <a:avLst/>
            </a:prstGeom>
          </p:spPr>
        </p:pic>
      </p:grpSp>
      <p:grpSp>
        <p:nvGrpSpPr>
          <p:cNvPr id="61" name="Group 60">
            <a:extLst>
              <a:ext uri="{FF2B5EF4-FFF2-40B4-BE49-F238E27FC236}">
                <a16:creationId xmlns:a16="http://schemas.microsoft.com/office/drawing/2014/main" id="{FAD31AFB-BCE7-4A7C-89EC-8549081060DF}"/>
              </a:ext>
            </a:extLst>
          </p:cNvPr>
          <p:cNvGrpSpPr/>
          <p:nvPr/>
        </p:nvGrpSpPr>
        <p:grpSpPr>
          <a:xfrm>
            <a:off x="5502873" y="2246343"/>
            <a:ext cx="1251052" cy="336113"/>
            <a:chOff x="4110688" y="1661183"/>
            <a:chExt cx="1251052" cy="336113"/>
          </a:xfrm>
        </p:grpSpPr>
        <p:sp>
          <p:nvSpPr>
            <p:cNvPr id="62" name="Rectangle 61">
              <a:extLst>
                <a:ext uri="{FF2B5EF4-FFF2-40B4-BE49-F238E27FC236}">
                  <a16:creationId xmlns:a16="http://schemas.microsoft.com/office/drawing/2014/main" id="{81E08920-4CEB-45D3-BB3D-2D4572E29D26}"/>
                </a:ext>
              </a:extLst>
            </p:cNvPr>
            <p:cNvSpPr/>
            <p:nvPr/>
          </p:nvSpPr>
          <p:spPr bwMode="auto">
            <a:xfrm>
              <a:off x="4381882" y="1661183"/>
              <a:ext cx="979858"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rPr>
                <a:t>Model Driven Apps</a:t>
              </a:r>
            </a:p>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Dynamics and Non-Dynamics Apps</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pic>
          <p:nvPicPr>
            <p:cNvPr id="63" name="Graphic 62" descr="Network diagram">
              <a:extLst>
                <a:ext uri="{FF2B5EF4-FFF2-40B4-BE49-F238E27FC236}">
                  <a16:creationId xmlns:a16="http://schemas.microsoft.com/office/drawing/2014/main" id="{81D78960-0808-4710-A36E-B836B2A472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10688" y="1669575"/>
              <a:ext cx="276628" cy="276628"/>
            </a:xfrm>
            <a:prstGeom prst="rect">
              <a:avLst/>
            </a:prstGeom>
          </p:spPr>
        </p:pic>
      </p:grpSp>
      <p:grpSp>
        <p:nvGrpSpPr>
          <p:cNvPr id="70" name="Group 69">
            <a:extLst>
              <a:ext uri="{FF2B5EF4-FFF2-40B4-BE49-F238E27FC236}">
                <a16:creationId xmlns:a16="http://schemas.microsoft.com/office/drawing/2014/main" id="{FDF9AEDE-C809-43AC-A6D3-78D120267CFE}"/>
              </a:ext>
            </a:extLst>
          </p:cNvPr>
          <p:cNvGrpSpPr/>
          <p:nvPr/>
        </p:nvGrpSpPr>
        <p:grpSpPr>
          <a:xfrm>
            <a:off x="8921936" y="2209801"/>
            <a:ext cx="1377680" cy="292772"/>
            <a:chOff x="7230292" y="3028845"/>
            <a:chExt cx="1377680" cy="292772"/>
          </a:xfrm>
        </p:grpSpPr>
        <p:sp>
          <p:nvSpPr>
            <p:cNvPr id="65" name="Rectangle 64">
              <a:extLst>
                <a:ext uri="{FF2B5EF4-FFF2-40B4-BE49-F238E27FC236}">
                  <a16:creationId xmlns:a16="http://schemas.microsoft.com/office/drawing/2014/main" id="{88489C67-D31E-4FC9-A939-9CFF84E30F85}"/>
                </a:ext>
              </a:extLst>
            </p:cNvPr>
            <p:cNvSpPr/>
            <p:nvPr/>
          </p:nvSpPr>
          <p:spPr bwMode="auto">
            <a:xfrm>
              <a:off x="7613148" y="3051136"/>
              <a:ext cx="994824" cy="236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spcBef>
                  <a:spcPct val="0"/>
                </a:spcBef>
                <a:spcAft>
                  <a:spcPts val="400"/>
                </a:spcAft>
              </a:pPr>
              <a:r>
                <a:rPr lang="en-US" sz="800" b="1">
                  <a:solidFill>
                    <a:srgbClr val="3C3C41"/>
                  </a:solidFill>
                  <a:latin typeface="Segoe UI Semibold"/>
                  <a:cs typeface="Segoe UI" pitchFamily="34" charset="0"/>
                </a:rPr>
                <a:t>Power Virtual Agents</a:t>
              </a:r>
            </a:p>
          </p:txBody>
        </p:sp>
        <p:grpSp>
          <p:nvGrpSpPr>
            <p:cNvPr id="66" name="Group 65">
              <a:extLst>
                <a:ext uri="{FF2B5EF4-FFF2-40B4-BE49-F238E27FC236}">
                  <a16:creationId xmlns:a16="http://schemas.microsoft.com/office/drawing/2014/main" id="{53DEFFA0-9617-4ECC-8011-E535DDAB82B4}"/>
                </a:ext>
              </a:extLst>
            </p:cNvPr>
            <p:cNvGrpSpPr/>
            <p:nvPr/>
          </p:nvGrpSpPr>
          <p:grpSpPr>
            <a:xfrm>
              <a:off x="7230292" y="3028845"/>
              <a:ext cx="292772" cy="292772"/>
              <a:chOff x="9389215" y="2289392"/>
              <a:chExt cx="1051263" cy="1051261"/>
            </a:xfrm>
          </p:grpSpPr>
          <p:sp>
            <p:nvSpPr>
              <p:cNvPr id="67" name="Oval 66">
                <a:extLst>
                  <a:ext uri="{FF2B5EF4-FFF2-40B4-BE49-F238E27FC236}">
                    <a16:creationId xmlns:a16="http://schemas.microsoft.com/office/drawing/2014/main" id="{8F6C1D50-BECD-4187-97F2-881A973488BC}"/>
                  </a:ext>
                </a:extLst>
              </p:cNvPr>
              <p:cNvSpPr/>
              <p:nvPr/>
            </p:nvSpPr>
            <p:spPr bwMode="auto">
              <a:xfrm>
                <a:off x="9389215" y="2289392"/>
                <a:ext cx="1051263" cy="1051261"/>
              </a:xfrm>
              <a:prstGeom prst="ellipse">
                <a:avLst/>
              </a:prstGeom>
              <a:solidFill>
                <a:srgbClr val="0B556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8" name="Freeform 5">
                <a:extLst>
                  <a:ext uri="{FF2B5EF4-FFF2-40B4-BE49-F238E27FC236}">
                    <a16:creationId xmlns:a16="http://schemas.microsoft.com/office/drawing/2014/main" id="{BA037E1B-B941-489D-9711-523ADDDB5A18}"/>
                  </a:ext>
                </a:extLst>
              </p:cNvPr>
              <p:cNvSpPr>
                <a:spLocks noEditPoints="1"/>
              </p:cNvSpPr>
              <p:nvPr/>
            </p:nvSpPr>
            <p:spPr bwMode="auto">
              <a:xfrm>
                <a:off x="9650634" y="2622170"/>
                <a:ext cx="528412" cy="385706"/>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8" name="Group 77">
            <a:extLst>
              <a:ext uri="{FF2B5EF4-FFF2-40B4-BE49-F238E27FC236}">
                <a16:creationId xmlns:a16="http://schemas.microsoft.com/office/drawing/2014/main" id="{8F750917-AF16-4CBA-B64E-025B9830442C}"/>
              </a:ext>
            </a:extLst>
          </p:cNvPr>
          <p:cNvGrpSpPr/>
          <p:nvPr/>
        </p:nvGrpSpPr>
        <p:grpSpPr>
          <a:xfrm>
            <a:off x="3402031" y="2758240"/>
            <a:ext cx="1988838" cy="571131"/>
            <a:chOff x="1557131" y="2407376"/>
            <a:chExt cx="1988838" cy="571131"/>
          </a:xfrm>
        </p:grpSpPr>
        <p:sp>
          <p:nvSpPr>
            <p:cNvPr id="79" name="Rectangle 78">
              <a:extLst>
                <a:ext uri="{FF2B5EF4-FFF2-40B4-BE49-F238E27FC236}">
                  <a16:creationId xmlns:a16="http://schemas.microsoft.com/office/drawing/2014/main" id="{14D20918-136A-458F-9C4C-E06B90AFA496}"/>
                </a:ext>
              </a:extLst>
            </p:cNvPr>
            <p:cNvSpPr/>
            <p:nvPr/>
          </p:nvSpPr>
          <p:spPr bwMode="auto">
            <a:xfrm>
              <a:off x="2174369" y="2463573"/>
              <a:ext cx="1371600"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Business analytics</a:t>
              </a:r>
            </a:p>
          </p:txBody>
        </p:sp>
        <p:grpSp>
          <p:nvGrpSpPr>
            <p:cNvPr id="80" name="Group 79">
              <a:extLst>
                <a:ext uri="{FF2B5EF4-FFF2-40B4-BE49-F238E27FC236}">
                  <a16:creationId xmlns:a16="http://schemas.microsoft.com/office/drawing/2014/main" id="{E15AFE17-85B6-4D15-8702-7B3092009DDB}"/>
                </a:ext>
              </a:extLst>
            </p:cNvPr>
            <p:cNvGrpSpPr/>
            <p:nvPr/>
          </p:nvGrpSpPr>
          <p:grpSpPr>
            <a:xfrm>
              <a:off x="1557131" y="2407376"/>
              <a:ext cx="571131" cy="571131"/>
              <a:chOff x="1779473" y="2250094"/>
              <a:chExt cx="1051262" cy="1051262"/>
            </a:xfrm>
          </p:grpSpPr>
          <p:sp>
            <p:nvSpPr>
              <p:cNvPr id="81" name="Oval 80">
                <a:extLst>
                  <a:ext uri="{FF2B5EF4-FFF2-40B4-BE49-F238E27FC236}">
                    <a16:creationId xmlns:a16="http://schemas.microsoft.com/office/drawing/2014/main" id="{967A9CB4-28DB-4830-A350-385F6A44D373}"/>
                  </a:ext>
                </a:extLst>
              </p:cNvPr>
              <p:cNvSpPr/>
              <p:nvPr/>
            </p:nvSpPr>
            <p:spPr bwMode="auto">
              <a:xfrm>
                <a:off x="1779473" y="2250094"/>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82" name="Group 81">
                <a:extLst>
                  <a:ext uri="{FF2B5EF4-FFF2-40B4-BE49-F238E27FC236}">
                    <a16:creationId xmlns:a16="http://schemas.microsoft.com/office/drawing/2014/main" id="{3D026810-B5CF-4A44-85C9-55BE6771DF43}"/>
                  </a:ext>
                </a:extLst>
              </p:cNvPr>
              <p:cNvGrpSpPr/>
              <p:nvPr/>
            </p:nvGrpSpPr>
            <p:grpSpPr>
              <a:xfrm>
                <a:off x="2063012" y="2591810"/>
                <a:ext cx="484184" cy="367831"/>
                <a:chOff x="2063012" y="2591810"/>
                <a:chExt cx="484184" cy="367831"/>
              </a:xfrm>
            </p:grpSpPr>
            <p:sp>
              <p:nvSpPr>
                <p:cNvPr id="83" name="Freeform 13">
                  <a:extLst>
                    <a:ext uri="{FF2B5EF4-FFF2-40B4-BE49-F238E27FC236}">
                      <a16:creationId xmlns:a16="http://schemas.microsoft.com/office/drawing/2014/main" id="{D8534718-E63E-48C2-80C8-7181BBA23126}"/>
                    </a:ext>
                  </a:extLst>
                </p:cNvPr>
                <p:cNvSpPr>
                  <a:spLocks/>
                </p:cNvSpPr>
                <p:nvPr/>
              </p:nvSpPr>
              <p:spPr bwMode="auto">
                <a:xfrm>
                  <a:off x="2063012" y="2591810"/>
                  <a:ext cx="484184" cy="319037"/>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4" name="Freeform 14">
                  <a:extLst>
                    <a:ext uri="{FF2B5EF4-FFF2-40B4-BE49-F238E27FC236}">
                      <a16:creationId xmlns:a16="http://schemas.microsoft.com/office/drawing/2014/main" id="{B68C0832-F75B-443A-AFC3-8F1E4E8325AD}"/>
                    </a:ext>
                  </a:extLst>
                </p:cNvPr>
                <p:cNvSpPr>
                  <a:spLocks/>
                </p:cNvSpPr>
                <p:nvPr/>
              </p:nvSpPr>
              <p:spPr bwMode="auto">
                <a:xfrm>
                  <a:off x="2153093" y="2845163"/>
                  <a:ext cx="52547" cy="114478"/>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5" name="Freeform 15">
                  <a:extLst>
                    <a:ext uri="{FF2B5EF4-FFF2-40B4-BE49-F238E27FC236}">
                      <a16:creationId xmlns:a16="http://schemas.microsoft.com/office/drawing/2014/main" id="{16DEF7A8-CDD6-4EDB-AB84-08CC4D43EC14}"/>
                    </a:ext>
                  </a:extLst>
                </p:cNvPr>
                <p:cNvSpPr>
                  <a:spLocks/>
                </p:cNvSpPr>
                <p:nvPr/>
              </p:nvSpPr>
              <p:spPr bwMode="auto">
                <a:xfrm>
                  <a:off x="2235667" y="2747575"/>
                  <a:ext cx="54424" cy="212066"/>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6" name="Freeform 16">
                  <a:extLst>
                    <a:ext uri="{FF2B5EF4-FFF2-40B4-BE49-F238E27FC236}">
                      <a16:creationId xmlns:a16="http://schemas.microsoft.com/office/drawing/2014/main" id="{AC1FFD5C-B255-4961-93A7-F78EAA1666E4}"/>
                    </a:ext>
                  </a:extLst>
                </p:cNvPr>
                <p:cNvSpPr>
                  <a:spLocks/>
                </p:cNvSpPr>
                <p:nvPr/>
              </p:nvSpPr>
              <p:spPr bwMode="auto">
                <a:xfrm>
                  <a:off x="2402691" y="2680014"/>
                  <a:ext cx="54424" cy="279627"/>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7" name="Freeform 17">
                  <a:extLst>
                    <a:ext uri="{FF2B5EF4-FFF2-40B4-BE49-F238E27FC236}">
                      <a16:creationId xmlns:a16="http://schemas.microsoft.com/office/drawing/2014/main" id="{466D9F58-6C86-4079-949E-A58E4439E525}"/>
                    </a:ext>
                  </a:extLst>
                </p:cNvPr>
                <p:cNvSpPr>
                  <a:spLocks/>
                </p:cNvSpPr>
                <p:nvPr/>
              </p:nvSpPr>
              <p:spPr bwMode="auto">
                <a:xfrm>
                  <a:off x="2320117" y="2786986"/>
                  <a:ext cx="52547" cy="172655"/>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grpSp>
        </p:grpSp>
      </p:grpSp>
      <p:sp>
        <p:nvSpPr>
          <p:cNvPr id="98" name="Rectangle 97">
            <a:extLst>
              <a:ext uri="{FF2B5EF4-FFF2-40B4-BE49-F238E27FC236}">
                <a16:creationId xmlns:a16="http://schemas.microsoft.com/office/drawing/2014/main" id="{0F75E51B-F2D7-44A8-B2BE-9E7B8B85E21A}"/>
              </a:ext>
            </a:extLst>
          </p:cNvPr>
          <p:cNvSpPr/>
          <p:nvPr/>
        </p:nvSpPr>
        <p:spPr>
          <a:xfrm>
            <a:off x="3324448" y="2101312"/>
            <a:ext cx="1931418" cy="548640"/>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2000" b="1"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94" name="Group 93">
            <a:extLst>
              <a:ext uri="{FF2B5EF4-FFF2-40B4-BE49-F238E27FC236}">
                <a16:creationId xmlns:a16="http://schemas.microsoft.com/office/drawing/2014/main" id="{672B8505-58E5-4FFD-973F-F311F16FD56A}"/>
              </a:ext>
            </a:extLst>
          </p:cNvPr>
          <p:cNvGrpSpPr/>
          <p:nvPr/>
        </p:nvGrpSpPr>
        <p:grpSpPr>
          <a:xfrm>
            <a:off x="3429582" y="2177960"/>
            <a:ext cx="936104" cy="378199"/>
            <a:chOff x="2956604" y="2651068"/>
            <a:chExt cx="936104" cy="378199"/>
          </a:xfrm>
        </p:grpSpPr>
        <p:pic>
          <p:nvPicPr>
            <p:cNvPr id="91" name="Graphic 90" descr="Business Growth">
              <a:extLst>
                <a:ext uri="{FF2B5EF4-FFF2-40B4-BE49-F238E27FC236}">
                  <a16:creationId xmlns:a16="http://schemas.microsoft.com/office/drawing/2014/main" id="{B3600424-5DCE-4942-85B1-3D69483FCF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6604" y="2727698"/>
              <a:ext cx="301569" cy="301569"/>
            </a:xfrm>
            <a:prstGeom prst="rect">
              <a:avLst/>
            </a:prstGeom>
          </p:spPr>
        </p:pic>
        <p:sp>
          <p:nvSpPr>
            <p:cNvPr id="93" name="Rectangle 92">
              <a:extLst>
                <a:ext uri="{FF2B5EF4-FFF2-40B4-BE49-F238E27FC236}">
                  <a16:creationId xmlns:a16="http://schemas.microsoft.com/office/drawing/2014/main" id="{592268C4-B495-4D10-B8C7-E0313C4FC9E4}"/>
                </a:ext>
              </a:extLst>
            </p:cNvPr>
            <p:cNvSpPr/>
            <p:nvPr/>
          </p:nvSpPr>
          <p:spPr bwMode="auto">
            <a:xfrm>
              <a:off x="3083867" y="2651068"/>
              <a:ext cx="808841"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800" b="1">
                  <a:solidFill>
                    <a:srgbClr val="3C3C41"/>
                  </a:solidFill>
                  <a:latin typeface="Segoe UI Semibold"/>
                  <a:cs typeface="Segoe UI" pitchFamily="34" charset="0"/>
                </a:rPr>
                <a:t>Measures</a:t>
              </a:r>
              <a:endPar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grpSp>
      <p:grpSp>
        <p:nvGrpSpPr>
          <p:cNvPr id="198" name="Group 197">
            <a:extLst>
              <a:ext uri="{FF2B5EF4-FFF2-40B4-BE49-F238E27FC236}">
                <a16:creationId xmlns:a16="http://schemas.microsoft.com/office/drawing/2014/main" id="{45192945-F710-4BB9-B01A-AEC5F8CDB8DD}"/>
              </a:ext>
            </a:extLst>
          </p:cNvPr>
          <p:cNvGrpSpPr/>
          <p:nvPr/>
        </p:nvGrpSpPr>
        <p:grpSpPr>
          <a:xfrm>
            <a:off x="4567774" y="2178753"/>
            <a:ext cx="671192" cy="352611"/>
            <a:chOff x="4567774" y="2178753"/>
            <a:chExt cx="671192" cy="352611"/>
          </a:xfrm>
        </p:grpSpPr>
        <p:pic>
          <p:nvPicPr>
            <p:cNvPr id="89" name="Graphic 88" descr="Pie chart">
              <a:extLst>
                <a:ext uri="{FF2B5EF4-FFF2-40B4-BE49-F238E27FC236}">
                  <a16:creationId xmlns:a16="http://schemas.microsoft.com/office/drawing/2014/main" id="{87580AB6-EA3F-49E0-99E1-08C6498083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7774" y="2182372"/>
              <a:ext cx="348992" cy="348992"/>
            </a:xfrm>
            <a:prstGeom prst="rect">
              <a:avLst/>
            </a:prstGeom>
          </p:spPr>
        </p:pic>
        <p:sp>
          <p:nvSpPr>
            <p:cNvPr id="96" name="Rectangle 95">
              <a:extLst>
                <a:ext uri="{FF2B5EF4-FFF2-40B4-BE49-F238E27FC236}">
                  <a16:creationId xmlns:a16="http://schemas.microsoft.com/office/drawing/2014/main" id="{E5D8CA1F-48F1-41CF-83A8-24D140403AA7}"/>
                </a:ext>
              </a:extLst>
            </p:cNvPr>
            <p:cNvSpPr/>
            <p:nvPr/>
          </p:nvSpPr>
          <p:spPr bwMode="auto">
            <a:xfrm>
              <a:off x="4836531" y="2178753"/>
              <a:ext cx="402435"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800" b="1">
                  <a:solidFill>
                    <a:srgbClr val="3C3C41"/>
                  </a:solidFill>
                  <a:latin typeface="Segoe UI Semibold"/>
                  <a:cs typeface="Segoe UI" pitchFamily="34" charset="0"/>
                </a:rPr>
                <a:t>KPIs</a:t>
              </a:r>
              <a:endPar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grpSp>
      <p:grpSp>
        <p:nvGrpSpPr>
          <p:cNvPr id="103" name="Group 102">
            <a:extLst>
              <a:ext uri="{FF2B5EF4-FFF2-40B4-BE49-F238E27FC236}">
                <a16:creationId xmlns:a16="http://schemas.microsoft.com/office/drawing/2014/main" id="{73247E01-2783-48F0-92D3-85F94ADED6F0}"/>
              </a:ext>
            </a:extLst>
          </p:cNvPr>
          <p:cNvGrpSpPr/>
          <p:nvPr/>
        </p:nvGrpSpPr>
        <p:grpSpPr>
          <a:xfrm>
            <a:off x="3567826" y="3876634"/>
            <a:ext cx="1701668" cy="568042"/>
            <a:chOff x="9371207" y="4987665"/>
            <a:chExt cx="1701668" cy="568042"/>
          </a:xfrm>
        </p:grpSpPr>
        <p:sp>
          <p:nvSpPr>
            <p:cNvPr id="104" name="Rectangle 103">
              <a:extLst>
                <a:ext uri="{FF2B5EF4-FFF2-40B4-BE49-F238E27FC236}">
                  <a16:creationId xmlns:a16="http://schemas.microsoft.com/office/drawing/2014/main" id="{E51657DE-9B27-40B5-A470-E3CC98B582BF}"/>
                </a:ext>
              </a:extLst>
            </p:cNvPr>
            <p:cNvSpPr/>
            <p:nvPr/>
          </p:nvSpPr>
          <p:spPr bwMode="auto">
            <a:xfrm>
              <a:off x="9701275" y="4987665"/>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Common</a:t>
              </a:r>
              <a:b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b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Data Service</a:t>
              </a:r>
            </a:p>
          </p:txBody>
        </p:sp>
        <p:pic>
          <p:nvPicPr>
            <p:cNvPr id="105" name="Graphic 104">
              <a:extLst>
                <a:ext uri="{FF2B5EF4-FFF2-40B4-BE49-F238E27FC236}">
                  <a16:creationId xmlns:a16="http://schemas.microsoft.com/office/drawing/2014/main" id="{F9B16C46-0D55-425A-84AD-1E792B1621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71207" y="5028535"/>
              <a:ext cx="527174" cy="527172"/>
            </a:xfrm>
            <a:prstGeom prst="rect">
              <a:avLst/>
            </a:prstGeom>
          </p:spPr>
        </p:pic>
      </p:grpSp>
      <p:grpSp>
        <p:nvGrpSpPr>
          <p:cNvPr id="106" name="Group 105">
            <a:extLst>
              <a:ext uri="{FF2B5EF4-FFF2-40B4-BE49-F238E27FC236}">
                <a16:creationId xmlns:a16="http://schemas.microsoft.com/office/drawing/2014/main" id="{C00DB83A-7D54-4BB9-9489-57D92DCFFB6C}"/>
              </a:ext>
            </a:extLst>
          </p:cNvPr>
          <p:cNvGrpSpPr/>
          <p:nvPr/>
        </p:nvGrpSpPr>
        <p:grpSpPr>
          <a:xfrm>
            <a:off x="5177825" y="3938397"/>
            <a:ext cx="1853885" cy="527174"/>
            <a:chOff x="6309679" y="4919186"/>
            <a:chExt cx="1853885" cy="527174"/>
          </a:xfrm>
        </p:grpSpPr>
        <p:grpSp>
          <p:nvGrpSpPr>
            <p:cNvPr id="107" name="Group 106">
              <a:extLst>
                <a:ext uri="{FF2B5EF4-FFF2-40B4-BE49-F238E27FC236}">
                  <a16:creationId xmlns:a16="http://schemas.microsoft.com/office/drawing/2014/main" id="{E2346687-D6CF-4C40-BB4B-2C730A5DBC88}"/>
                </a:ext>
              </a:extLst>
            </p:cNvPr>
            <p:cNvGrpSpPr/>
            <p:nvPr/>
          </p:nvGrpSpPr>
          <p:grpSpPr>
            <a:xfrm>
              <a:off x="6309679" y="4919186"/>
              <a:ext cx="527174" cy="527174"/>
              <a:chOff x="6741960" y="2238258"/>
              <a:chExt cx="1051262" cy="1051262"/>
            </a:xfrm>
          </p:grpSpPr>
          <p:sp>
            <p:nvSpPr>
              <p:cNvPr id="109" name="Oval 108">
                <a:extLst>
                  <a:ext uri="{FF2B5EF4-FFF2-40B4-BE49-F238E27FC236}">
                    <a16:creationId xmlns:a16="http://schemas.microsoft.com/office/drawing/2014/main" id="{2EDB1E7B-581A-4A34-AFB3-25ABA63B97D4}"/>
                  </a:ext>
                </a:extLst>
              </p:cNvPr>
              <p:cNvSpPr/>
              <p:nvPr/>
            </p:nvSpPr>
            <p:spPr bwMode="auto">
              <a:xfrm>
                <a:off x="6741960" y="2238258"/>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10" name="Group 109">
                <a:extLst>
                  <a:ext uri="{FF2B5EF4-FFF2-40B4-BE49-F238E27FC236}">
                    <a16:creationId xmlns:a16="http://schemas.microsoft.com/office/drawing/2014/main" id="{53D3C714-CCDC-4F0A-AE10-806FA1262937}"/>
                  </a:ext>
                </a:extLst>
              </p:cNvPr>
              <p:cNvGrpSpPr/>
              <p:nvPr/>
            </p:nvGrpSpPr>
            <p:grpSpPr>
              <a:xfrm>
                <a:off x="7005209" y="2564545"/>
                <a:ext cx="524770" cy="398688"/>
                <a:chOff x="-1146792" y="678443"/>
                <a:chExt cx="1017587" cy="773113"/>
              </a:xfrm>
              <a:solidFill>
                <a:srgbClr val="D2D2D2"/>
              </a:solidFill>
            </p:grpSpPr>
            <p:sp>
              <p:nvSpPr>
                <p:cNvPr id="111" name="Freeform 5">
                  <a:extLst>
                    <a:ext uri="{FF2B5EF4-FFF2-40B4-BE49-F238E27FC236}">
                      <a16:creationId xmlns:a16="http://schemas.microsoft.com/office/drawing/2014/main" id="{D626E6C5-224B-4E73-B92E-E5D8F8776C10}"/>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6">
                  <a:extLst>
                    <a:ext uri="{FF2B5EF4-FFF2-40B4-BE49-F238E27FC236}">
                      <a16:creationId xmlns:a16="http://schemas.microsoft.com/office/drawing/2014/main" id="{09504BFA-AB5A-489D-9171-B9DB805FDEB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08" name="Rectangle 107">
              <a:extLst>
                <a:ext uri="{FF2B5EF4-FFF2-40B4-BE49-F238E27FC236}">
                  <a16:creationId xmlns:a16="http://schemas.microsoft.com/office/drawing/2014/main" id="{54DF07B9-B59E-4915-849C-2B7CB9863F93}"/>
                </a:ext>
              </a:extLst>
            </p:cNvPr>
            <p:cNvSpPr/>
            <p:nvPr/>
          </p:nvSpPr>
          <p:spPr bwMode="auto">
            <a:xfrm>
              <a:off x="6875787" y="4961518"/>
              <a:ext cx="1287777" cy="4255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700" b="0" i="0" u="none" strike="noStrike" kern="1200" cap="none" spc="0" normalizeH="0" baseline="0" noProof="0">
                  <a:ln>
                    <a:noFill/>
                  </a:ln>
                  <a:solidFill>
                    <a:srgbClr val="3C3C41"/>
                  </a:solidFill>
                  <a:effectLst/>
                  <a:uLnTx/>
                  <a:uFillTx/>
                  <a:latin typeface="Segoe UI"/>
                  <a:ea typeface="+mn-ea"/>
                  <a:cs typeface="Segoe UI" pitchFamily="34" charset="0"/>
                </a:rPr>
                <a:t>Process automation</a:t>
              </a:r>
            </a:p>
          </p:txBody>
        </p:sp>
      </p:grpSp>
      <p:grpSp>
        <p:nvGrpSpPr>
          <p:cNvPr id="113" name="Group 112">
            <a:extLst>
              <a:ext uri="{FF2B5EF4-FFF2-40B4-BE49-F238E27FC236}">
                <a16:creationId xmlns:a16="http://schemas.microsoft.com/office/drawing/2014/main" id="{8E3CFCB3-181E-4CFE-B2E6-32B0435A5085}"/>
              </a:ext>
            </a:extLst>
          </p:cNvPr>
          <p:cNvGrpSpPr/>
          <p:nvPr/>
        </p:nvGrpSpPr>
        <p:grpSpPr>
          <a:xfrm>
            <a:off x="7079414" y="3799122"/>
            <a:ext cx="1343573" cy="680198"/>
            <a:chOff x="6781802" y="4889127"/>
            <a:chExt cx="1343573" cy="680198"/>
          </a:xfrm>
        </p:grpSpPr>
        <p:pic>
          <p:nvPicPr>
            <p:cNvPr id="114" name="Graphic 113">
              <a:extLst>
                <a:ext uri="{FF2B5EF4-FFF2-40B4-BE49-F238E27FC236}">
                  <a16:creationId xmlns:a16="http://schemas.microsoft.com/office/drawing/2014/main" id="{079E0204-2057-4263-B15C-61E87DD2B6C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1802" y="5023924"/>
              <a:ext cx="531174" cy="545401"/>
            </a:xfrm>
            <a:prstGeom prst="rect">
              <a:avLst/>
            </a:prstGeom>
          </p:spPr>
        </p:pic>
        <p:sp>
          <p:nvSpPr>
            <p:cNvPr id="115" name="Rectangle 114">
              <a:extLst>
                <a:ext uri="{FF2B5EF4-FFF2-40B4-BE49-F238E27FC236}">
                  <a16:creationId xmlns:a16="http://schemas.microsoft.com/office/drawing/2014/main" id="{DF45FF0E-01C2-4676-9A24-6E4695F2F060}"/>
                </a:ext>
              </a:extLst>
            </p:cNvPr>
            <p:cNvSpPr/>
            <p:nvPr/>
          </p:nvSpPr>
          <p:spPr bwMode="auto">
            <a:xfrm>
              <a:off x="7356636" y="4889127"/>
              <a:ext cx="76873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AI Builder</a:t>
              </a:r>
            </a:p>
          </p:txBody>
        </p:sp>
      </p:grpSp>
      <p:grpSp>
        <p:nvGrpSpPr>
          <p:cNvPr id="119" name="Group 118">
            <a:extLst>
              <a:ext uri="{FF2B5EF4-FFF2-40B4-BE49-F238E27FC236}">
                <a16:creationId xmlns:a16="http://schemas.microsoft.com/office/drawing/2014/main" id="{364B6744-A398-40AC-9ED1-8F877336C337}"/>
              </a:ext>
            </a:extLst>
          </p:cNvPr>
          <p:cNvGrpSpPr/>
          <p:nvPr/>
        </p:nvGrpSpPr>
        <p:grpSpPr>
          <a:xfrm>
            <a:off x="8948834" y="3898488"/>
            <a:ext cx="1578025" cy="639254"/>
            <a:chOff x="8717783" y="3849381"/>
            <a:chExt cx="1578025" cy="639254"/>
          </a:xfrm>
        </p:grpSpPr>
        <p:pic>
          <p:nvPicPr>
            <p:cNvPr id="116" name="Picture 115" descr="A picture containing clock&#10;&#10;Description automatically generated">
              <a:extLst>
                <a:ext uri="{FF2B5EF4-FFF2-40B4-BE49-F238E27FC236}">
                  <a16:creationId xmlns:a16="http://schemas.microsoft.com/office/drawing/2014/main" id="{06F900E5-3EE7-481A-89C0-F0A1A460CCC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7783" y="3849381"/>
              <a:ext cx="639254" cy="639254"/>
            </a:xfrm>
            <a:prstGeom prst="rect">
              <a:avLst/>
            </a:prstGeom>
          </p:spPr>
        </p:pic>
        <p:sp>
          <p:nvSpPr>
            <p:cNvPr id="117" name="Rectangle 116">
              <a:extLst>
                <a:ext uri="{FF2B5EF4-FFF2-40B4-BE49-F238E27FC236}">
                  <a16:creationId xmlns:a16="http://schemas.microsoft.com/office/drawing/2014/main" id="{80A32B8C-C462-4543-B6AA-CCF6C20500D4}"/>
                </a:ext>
              </a:extLst>
            </p:cNvPr>
            <p:cNvSpPr/>
            <p:nvPr/>
          </p:nvSpPr>
          <p:spPr bwMode="auto">
            <a:xfrm>
              <a:off x="9328786" y="3908398"/>
              <a:ext cx="967022"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3C3C41"/>
                  </a:solidFill>
                  <a:effectLst/>
                  <a:uLnTx/>
                  <a:uFillTx/>
                  <a:latin typeface="Segoe UI Semibold"/>
                  <a:ea typeface="+mn-ea"/>
                  <a:cs typeface="Segoe UI" pitchFamily="34" charset="0"/>
                </a:rPr>
                <a:t>Office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3C3C41"/>
                  </a:solidFill>
                  <a:effectLst/>
                  <a:uLnTx/>
                  <a:uFillTx/>
                  <a:latin typeface="Segoe UI Semibold"/>
                  <a:ea typeface="+mn-ea"/>
                  <a:cs typeface="Segoe UI" pitchFamily="34" charset="0"/>
                </a:rPr>
                <a:t>Apps</a:t>
              </a:r>
            </a:p>
          </p:txBody>
        </p:sp>
      </p:grpSp>
      <p:pic>
        <p:nvPicPr>
          <p:cNvPr id="118" name="Graphic 117" descr="Badge Follow">
            <a:extLst>
              <a:ext uri="{FF2B5EF4-FFF2-40B4-BE49-F238E27FC236}">
                <a16:creationId xmlns:a16="http://schemas.microsoft.com/office/drawing/2014/main" id="{9C0AD3F5-BE43-464D-AC80-5C94A0F661D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8579" y="4051655"/>
            <a:ext cx="332919" cy="332919"/>
          </a:xfrm>
          <a:prstGeom prst="rect">
            <a:avLst/>
          </a:prstGeom>
        </p:spPr>
      </p:pic>
      <p:grpSp>
        <p:nvGrpSpPr>
          <p:cNvPr id="158" name="Group 157">
            <a:extLst>
              <a:ext uri="{FF2B5EF4-FFF2-40B4-BE49-F238E27FC236}">
                <a16:creationId xmlns:a16="http://schemas.microsoft.com/office/drawing/2014/main" id="{C18F329A-8CAB-4386-9F60-E8BBBFF877A4}"/>
              </a:ext>
            </a:extLst>
          </p:cNvPr>
          <p:cNvGrpSpPr/>
          <p:nvPr/>
        </p:nvGrpSpPr>
        <p:grpSpPr>
          <a:xfrm>
            <a:off x="3320898" y="4857010"/>
            <a:ext cx="7148359" cy="548640"/>
            <a:chOff x="3320898" y="5127281"/>
            <a:chExt cx="7148359" cy="548640"/>
          </a:xfrm>
        </p:grpSpPr>
        <p:sp>
          <p:nvSpPr>
            <p:cNvPr id="141" name="Rectangle 140">
              <a:extLst>
                <a:ext uri="{FF2B5EF4-FFF2-40B4-BE49-F238E27FC236}">
                  <a16:creationId xmlns:a16="http://schemas.microsoft.com/office/drawing/2014/main" id="{DAD35CA7-8CD3-4B7B-8810-E484024337F7}"/>
                </a:ext>
              </a:extLst>
            </p:cNvPr>
            <p:cNvSpPr/>
            <p:nvPr/>
          </p:nvSpPr>
          <p:spPr>
            <a:xfrm>
              <a:off x="3320898" y="5127281"/>
              <a:ext cx="7148359" cy="548640"/>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2000" b="1"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142" name="Group 141">
              <a:extLst>
                <a:ext uri="{FF2B5EF4-FFF2-40B4-BE49-F238E27FC236}">
                  <a16:creationId xmlns:a16="http://schemas.microsoft.com/office/drawing/2014/main" id="{70CDA4DA-154A-4C64-92C7-9BD495C1FD52}"/>
                </a:ext>
              </a:extLst>
            </p:cNvPr>
            <p:cNvGrpSpPr/>
            <p:nvPr/>
          </p:nvGrpSpPr>
          <p:grpSpPr>
            <a:xfrm>
              <a:off x="6234273" y="5175573"/>
              <a:ext cx="1471116" cy="318804"/>
              <a:chOff x="2584934" y="4826471"/>
              <a:chExt cx="1471116" cy="318804"/>
            </a:xfrm>
          </p:grpSpPr>
          <p:sp>
            <p:nvSpPr>
              <p:cNvPr id="143" name="Rectangle 142">
                <a:extLst>
                  <a:ext uri="{FF2B5EF4-FFF2-40B4-BE49-F238E27FC236}">
                    <a16:creationId xmlns:a16="http://schemas.microsoft.com/office/drawing/2014/main" id="{37582B91-F29B-4511-A590-9579FEF1349E}"/>
                  </a:ext>
                </a:extLst>
              </p:cNvPr>
              <p:cNvSpPr/>
              <p:nvPr/>
            </p:nvSpPr>
            <p:spPr bwMode="auto">
              <a:xfrm>
                <a:off x="2863562" y="4826471"/>
                <a:ext cx="1192488" cy="318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Data connectors</a:t>
                </a:r>
              </a:p>
            </p:txBody>
          </p:sp>
          <p:sp>
            <p:nvSpPr>
              <p:cNvPr id="144" name="plug" title="Icon of a power plug showing an A to B connection">
                <a:extLst>
                  <a:ext uri="{FF2B5EF4-FFF2-40B4-BE49-F238E27FC236}">
                    <a16:creationId xmlns:a16="http://schemas.microsoft.com/office/drawing/2014/main" id="{4EB55E86-D018-4729-B5AE-74AFE01C43CC}"/>
                  </a:ext>
                </a:extLst>
              </p:cNvPr>
              <p:cNvSpPr>
                <a:spLocks noChangeAspect="1" noEditPoints="1"/>
              </p:cNvSpPr>
              <p:nvPr/>
            </p:nvSpPr>
            <p:spPr bwMode="auto">
              <a:xfrm>
                <a:off x="2584934" y="4845139"/>
                <a:ext cx="278628" cy="264107"/>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6" name="Rectangle 145">
              <a:extLst>
                <a:ext uri="{FF2B5EF4-FFF2-40B4-BE49-F238E27FC236}">
                  <a16:creationId xmlns:a16="http://schemas.microsoft.com/office/drawing/2014/main" id="{CA95082C-F100-470C-9313-CC7873AD2286}"/>
                </a:ext>
              </a:extLst>
            </p:cNvPr>
            <p:cNvSpPr/>
            <p:nvPr/>
          </p:nvSpPr>
          <p:spPr bwMode="auto">
            <a:xfrm>
              <a:off x="3537034" y="5290291"/>
              <a:ext cx="6895233"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endParaRPr lang="en-US" sz="500" b="1">
                <a:solidFill>
                  <a:srgbClr val="3C3C41"/>
                </a:solidFill>
                <a:latin typeface="Segoe UI Semibold"/>
                <a:cs typeface="Segoe UI" pitchFamily="34" charset="0"/>
              </a:endParaRPr>
            </a:p>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Business			                         Non-Business				Custom</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grpSp>
      <p:cxnSp>
        <p:nvCxnSpPr>
          <p:cNvPr id="147" name="Straight Connector 146">
            <a:extLst>
              <a:ext uri="{FF2B5EF4-FFF2-40B4-BE49-F238E27FC236}">
                <a16:creationId xmlns:a16="http://schemas.microsoft.com/office/drawing/2014/main" id="{6D3086B8-9C50-4D9B-870A-130B47783C0F}"/>
              </a:ext>
            </a:extLst>
          </p:cNvPr>
          <p:cNvCxnSpPr>
            <a:cxnSpLocks/>
          </p:cNvCxnSpPr>
          <p:nvPr/>
        </p:nvCxnSpPr>
        <p:spPr>
          <a:xfrm>
            <a:off x="3075703" y="5668487"/>
            <a:ext cx="0" cy="778534"/>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D57A45F5-2172-4D1D-BF3A-427DE88477F4}"/>
              </a:ext>
            </a:extLst>
          </p:cNvPr>
          <p:cNvSpPr/>
          <p:nvPr/>
        </p:nvSpPr>
        <p:spPr bwMode="auto">
          <a:xfrm rot="16200000">
            <a:off x="2454862" y="5802220"/>
            <a:ext cx="729722" cy="5043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900" b="1">
                <a:solidFill>
                  <a:srgbClr val="3C3C41"/>
                </a:solidFill>
                <a:latin typeface="Segoe UI Semibold"/>
                <a:cs typeface="Segoe UI" pitchFamily="34" charset="0"/>
              </a:rPr>
              <a:t>External </a:t>
            </a:r>
          </a:p>
          <a:p>
            <a:pPr marL="0" marR="0" lvl="0" indent="0" algn="ctr" defTabSz="932114" rtl="0" eaLnBrk="1" fontAlgn="base" latinLnBrk="0" hangingPunct="1">
              <a:lnSpc>
                <a:spcPct val="100000"/>
              </a:lnSpc>
              <a:spcBef>
                <a:spcPct val="0"/>
              </a:spcBef>
              <a:spcAft>
                <a:spcPts val="400"/>
              </a:spcAft>
              <a:buClrTx/>
              <a:buSzTx/>
              <a:buFontTx/>
              <a:buNone/>
              <a:tabLst/>
              <a:defRPr/>
            </a:pPr>
            <a:r>
              <a:rPr lang="en-US" sz="900" b="1">
                <a:solidFill>
                  <a:srgbClr val="3C3C41"/>
                </a:solidFill>
                <a:latin typeface="Segoe UI Semibold"/>
                <a:cs typeface="Segoe UI" pitchFamily="34" charset="0"/>
              </a:rPr>
              <a:t>Systems</a:t>
            </a:r>
          </a:p>
        </p:txBody>
      </p:sp>
      <p:sp>
        <p:nvSpPr>
          <p:cNvPr id="160" name="Rectangle 159">
            <a:extLst>
              <a:ext uri="{FF2B5EF4-FFF2-40B4-BE49-F238E27FC236}">
                <a16:creationId xmlns:a16="http://schemas.microsoft.com/office/drawing/2014/main" id="{24052660-44B7-4584-8C69-01D9A84CAFCB}"/>
              </a:ext>
            </a:extLst>
          </p:cNvPr>
          <p:cNvSpPr/>
          <p:nvPr/>
        </p:nvSpPr>
        <p:spPr>
          <a:xfrm rot="16200000">
            <a:off x="5646" y="3400898"/>
            <a:ext cx="3710073" cy="275878"/>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Field Level Security</a:t>
            </a:r>
          </a:p>
        </p:txBody>
      </p:sp>
      <p:sp>
        <p:nvSpPr>
          <p:cNvPr id="164" name="Rectangle 163">
            <a:extLst>
              <a:ext uri="{FF2B5EF4-FFF2-40B4-BE49-F238E27FC236}">
                <a16:creationId xmlns:a16="http://schemas.microsoft.com/office/drawing/2014/main" id="{564C3FBD-B20D-4259-9B5B-F9DB35C94769}"/>
              </a:ext>
            </a:extLst>
          </p:cNvPr>
          <p:cNvSpPr/>
          <p:nvPr/>
        </p:nvSpPr>
        <p:spPr>
          <a:xfrm rot="16200000">
            <a:off x="-342858" y="3397133"/>
            <a:ext cx="3710075" cy="275878"/>
          </a:xfrm>
          <a:prstGeom prst="rect">
            <a:avLst/>
          </a:prstGeom>
          <a:solidFill>
            <a:schemeClr val="bg1">
              <a:lumMod val="85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Hierarchical</a:t>
            </a:r>
          </a:p>
        </p:txBody>
      </p:sp>
      <p:sp>
        <p:nvSpPr>
          <p:cNvPr id="166" name="Rectangle 165">
            <a:extLst>
              <a:ext uri="{FF2B5EF4-FFF2-40B4-BE49-F238E27FC236}">
                <a16:creationId xmlns:a16="http://schemas.microsoft.com/office/drawing/2014/main" id="{1DC6ED2B-C762-40CA-AA6C-B9BFC8BDFE6A}"/>
              </a:ext>
            </a:extLst>
          </p:cNvPr>
          <p:cNvSpPr/>
          <p:nvPr/>
        </p:nvSpPr>
        <p:spPr>
          <a:xfrm rot="16200000">
            <a:off x="-694016" y="3394337"/>
            <a:ext cx="3710075" cy="275878"/>
          </a:xfrm>
          <a:prstGeom prst="rect">
            <a:avLst/>
          </a:prstGeom>
          <a:solidFill>
            <a:schemeClr val="bg1">
              <a:lumMod val="75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lang="en-US" sz="1200" b="1">
                <a:solidFill>
                  <a:srgbClr val="3C3C41"/>
                </a:solidFill>
                <a:latin typeface="Segoe UI Semibold"/>
                <a:cs typeface="Segoe UI"/>
              </a:rPr>
              <a:t>Business Unit / Sub BU / Teams</a:t>
            </a:r>
            <a:endParaRPr kumimoji="0" lang="en-US" sz="1200" b="1" i="0" u="none" strike="noStrike" kern="1200" cap="none" spc="0" normalizeH="0" baseline="0" noProof="0">
              <a:ln>
                <a:noFill/>
              </a:ln>
              <a:solidFill>
                <a:srgbClr val="3C3C41"/>
              </a:solidFill>
              <a:effectLst/>
              <a:uLnTx/>
              <a:uFillTx/>
              <a:latin typeface="Segoe UI Semibold"/>
              <a:ea typeface="+mn-ea"/>
              <a:cs typeface="Segoe UI"/>
            </a:endParaRPr>
          </a:p>
        </p:txBody>
      </p:sp>
      <p:sp>
        <p:nvSpPr>
          <p:cNvPr id="168" name="Rectangle 167">
            <a:extLst>
              <a:ext uri="{FF2B5EF4-FFF2-40B4-BE49-F238E27FC236}">
                <a16:creationId xmlns:a16="http://schemas.microsoft.com/office/drawing/2014/main" id="{ED061342-16EF-44DD-B4AC-5A723244B255}"/>
              </a:ext>
            </a:extLst>
          </p:cNvPr>
          <p:cNvSpPr/>
          <p:nvPr/>
        </p:nvSpPr>
        <p:spPr>
          <a:xfrm rot="16200000">
            <a:off x="-1042922" y="3397619"/>
            <a:ext cx="3703514" cy="275878"/>
          </a:xfrm>
          <a:prstGeom prst="rect">
            <a:avLst/>
          </a:prstGeom>
          <a:solidFill>
            <a:schemeClr val="bg1">
              <a:lumMod val="65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Azure AD Based / Organization Wide</a:t>
            </a:r>
          </a:p>
        </p:txBody>
      </p:sp>
      <p:pic>
        <p:nvPicPr>
          <p:cNvPr id="169" name="Picture 168" descr="A screenshot of a cell phone&#10;&#10;Description automatically generated">
            <a:extLst>
              <a:ext uri="{FF2B5EF4-FFF2-40B4-BE49-F238E27FC236}">
                <a16:creationId xmlns:a16="http://schemas.microsoft.com/office/drawing/2014/main" id="{F141A973-373D-48D3-A7FB-714A638C209A}"/>
              </a:ext>
            </a:extLst>
          </p:cNvPr>
          <p:cNvPicPr>
            <a:picLocks noChangeAspect="1"/>
          </p:cNvPicPr>
          <p:nvPr/>
        </p:nvPicPr>
        <p:blipFill rotWithShape="1">
          <a:blip r:embed="rId20">
            <a:extLst>
              <a:ext uri="{28A0092B-C50C-407E-A947-70E740481C1C}">
                <a14:useLocalDpi xmlns:a14="http://schemas.microsoft.com/office/drawing/2010/main" val="0"/>
              </a:ext>
            </a:extLst>
          </a:blip>
          <a:srcRect l="1190" t="2916" b="40855"/>
          <a:stretch/>
        </p:blipFill>
        <p:spPr>
          <a:xfrm>
            <a:off x="3506031" y="5829293"/>
            <a:ext cx="1996842" cy="651391"/>
          </a:xfrm>
          <a:prstGeom prst="rect">
            <a:avLst/>
          </a:prstGeom>
        </p:spPr>
      </p:pic>
      <p:pic>
        <p:nvPicPr>
          <p:cNvPr id="170" name="Picture 169" descr="A screenshot of a cell phone&#10;&#10;Description automatically generated">
            <a:extLst>
              <a:ext uri="{FF2B5EF4-FFF2-40B4-BE49-F238E27FC236}">
                <a16:creationId xmlns:a16="http://schemas.microsoft.com/office/drawing/2014/main" id="{F58313D2-331E-4FC4-894F-786B8EB3CD07}"/>
              </a:ext>
            </a:extLst>
          </p:cNvPr>
          <p:cNvPicPr>
            <a:picLocks noChangeAspect="1"/>
          </p:cNvPicPr>
          <p:nvPr/>
        </p:nvPicPr>
        <p:blipFill rotWithShape="1">
          <a:blip r:embed="rId20">
            <a:extLst>
              <a:ext uri="{28A0092B-C50C-407E-A947-70E740481C1C}">
                <a14:useLocalDpi xmlns:a14="http://schemas.microsoft.com/office/drawing/2010/main" val="0"/>
              </a:ext>
            </a:extLst>
          </a:blip>
          <a:srcRect l="1190" t="63722" b="785"/>
          <a:stretch/>
        </p:blipFill>
        <p:spPr>
          <a:xfrm>
            <a:off x="5493149" y="5825959"/>
            <a:ext cx="2721658" cy="560418"/>
          </a:xfrm>
          <a:prstGeom prst="rect">
            <a:avLst/>
          </a:prstGeom>
        </p:spPr>
      </p:pic>
      <p:pic>
        <p:nvPicPr>
          <p:cNvPr id="171" name="Picture 170" descr="A picture containing metal, cabinet, wooden&#10;&#10;Description automatically generated">
            <a:extLst>
              <a:ext uri="{FF2B5EF4-FFF2-40B4-BE49-F238E27FC236}">
                <a16:creationId xmlns:a16="http://schemas.microsoft.com/office/drawing/2014/main" id="{CD9091ED-0327-468D-BD87-39F31653E9FC}"/>
              </a:ext>
            </a:extLst>
          </p:cNvPr>
          <p:cNvPicPr>
            <a:picLocks noChangeAspect="1"/>
          </p:cNvPicPr>
          <p:nvPr/>
        </p:nvPicPr>
        <p:blipFill rotWithShape="1">
          <a:blip r:embed="rId21">
            <a:extLst>
              <a:ext uri="{28A0092B-C50C-407E-A947-70E740481C1C}">
                <a14:useLocalDpi xmlns:a14="http://schemas.microsoft.com/office/drawing/2010/main" val="0"/>
              </a:ext>
            </a:extLst>
          </a:blip>
          <a:srcRect b="49633"/>
          <a:stretch/>
        </p:blipFill>
        <p:spPr>
          <a:xfrm>
            <a:off x="8259464" y="5838879"/>
            <a:ext cx="1324943" cy="585452"/>
          </a:xfrm>
          <a:prstGeom prst="rect">
            <a:avLst/>
          </a:prstGeom>
        </p:spPr>
      </p:pic>
      <p:pic>
        <p:nvPicPr>
          <p:cNvPr id="172" name="Picture 171" descr="A picture containing metal, cabinet, wooden&#10;&#10;Description automatically generated">
            <a:extLst>
              <a:ext uri="{FF2B5EF4-FFF2-40B4-BE49-F238E27FC236}">
                <a16:creationId xmlns:a16="http://schemas.microsoft.com/office/drawing/2014/main" id="{81F09582-5C84-4B61-BB86-88DDC65C4973}"/>
              </a:ext>
            </a:extLst>
          </p:cNvPr>
          <p:cNvPicPr>
            <a:picLocks noChangeAspect="1"/>
          </p:cNvPicPr>
          <p:nvPr/>
        </p:nvPicPr>
        <p:blipFill rotWithShape="1">
          <a:blip r:embed="rId21">
            <a:extLst>
              <a:ext uri="{28A0092B-C50C-407E-A947-70E740481C1C}">
                <a14:useLocalDpi xmlns:a14="http://schemas.microsoft.com/office/drawing/2010/main" val="0"/>
              </a:ext>
            </a:extLst>
          </a:blip>
          <a:srcRect t="49175" r="31093" b="1090"/>
          <a:stretch/>
        </p:blipFill>
        <p:spPr>
          <a:xfrm>
            <a:off x="9559838" y="5827101"/>
            <a:ext cx="912970" cy="578104"/>
          </a:xfrm>
          <a:prstGeom prst="rect">
            <a:avLst/>
          </a:prstGeom>
        </p:spPr>
      </p:pic>
      <p:grpSp>
        <p:nvGrpSpPr>
          <p:cNvPr id="185" name="Group 184">
            <a:extLst>
              <a:ext uri="{FF2B5EF4-FFF2-40B4-BE49-F238E27FC236}">
                <a16:creationId xmlns:a16="http://schemas.microsoft.com/office/drawing/2014/main" id="{3A0D376C-D78A-4822-95A4-E9B5A19420A9}"/>
              </a:ext>
            </a:extLst>
          </p:cNvPr>
          <p:cNvGrpSpPr/>
          <p:nvPr/>
        </p:nvGrpSpPr>
        <p:grpSpPr>
          <a:xfrm>
            <a:off x="-6" y="6253100"/>
            <a:ext cx="1597357" cy="604900"/>
            <a:chOff x="10334604" y="6155531"/>
            <a:chExt cx="1855015" cy="702471"/>
          </a:xfrm>
        </p:grpSpPr>
        <p:sp>
          <p:nvSpPr>
            <p:cNvPr id="183" name="Freeform: Shape 182">
              <a:extLst>
                <a:ext uri="{FF2B5EF4-FFF2-40B4-BE49-F238E27FC236}">
                  <a16:creationId xmlns:a16="http://schemas.microsoft.com/office/drawing/2014/main" id="{49DB375C-BEDC-4123-867E-6EB87164F7F8}"/>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Freeform: Shape 183">
              <a:extLst>
                <a:ext uri="{FF2B5EF4-FFF2-40B4-BE49-F238E27FC236}">
                  <a16:creationId xmlns:a16="http://schemas.microsoft.com/office/drawing/2014/main" id="{F4F0E54D-FFA9-4C1C-9890-51E9AF003C41}"/>
                </a:ext>
              </a:extLst>
            </p:cNvPr>
            <p:cNvSpPr/>
            <p:nvPr/>
          </p:nvSpPr>
          <p:spPr bwMode="auto">
            <a:xfrm>
              <a:off x="10334604" y="6333020"/>
              <a:ext cx="1083778" cy="524982"/>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A7E22FEF-29A7-4E5A-AF46-EA491CE6FE01}"/>
              </a:ext>
            </a:extLst>
          </p:cNvPr>
          <p:cNvSpPr/>
          <p:nvPr/>
        </p:nvSpPr>
        <p:spPr bwMode="auto">
          <a:xfrm>
            <a:off x="5010734" y="1755350"/>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Embed Apps and Analytics</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22" name="Connector: Curved 21">
            <a:extLst>
              <a:ext uri="{FF2B5EF4-FFF2-40B4-BE49-F238E27FC236}">
                <a16:creationId xmlns:a16="http://schemas.microsoft.com/office/drawing/2014/main" id="{03117E8E-99C2-4FEB-8DE4-EB11807CEEC5}"/>
              </a:ext>
            </a:extLst>
          </p:cNvPr>
          <p:cNvCxnSpPr>
            <a:cxnSpLocks/>
            <a:stCxn id="24" idx="2"/>
            <a:endCxn id="104" idx="0"/>
          </p:cNvCxnSpPr>
          <p:nvPr/>
        </p:nvCxnSpPr>
        <p:spPr>
          <a:xfrm rot="5400000">
            <a:off x="6122469" y="1675449"/>
            <a:ext cx="662411" cy="3739959"/>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150A3621-32E6-4D8B-B5DA-4BE01ECCEF19}"/>
              </a:ext>
            </a:extLst>
          </p:cNvPr>
          <p:cNvCxnSpPr>
            <a:cxnSpLocks/>
            <a:stCxn id="79" idx="2"/>
            <a:endCxn id="104" idx="0"/>
          </p:cNvCxnSpPr>
          <p:nvPr/>
        </p:nvCxnSpPr>
        <p:spPr>
          <a:xfrm rot="5400000">
            <a:off x="4359505" y="3531070"/>
            <a:ext cx="569754" cy="121375"/>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F533EE7-602C-4A68-8B1E-BE59E5EA9497}"/>
              </a:ext>
            </a:extLst>
          </p:cNvPr>
          <p:cNvSpPr/>
          <p:nvPr/>
        </p:nvSpPr>
        <p:spPr bwMode="auto">
          <a:xfrm>
            <a:off x="4243692" y="3575125"/>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May use</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42" name="Connector: Curved 41">
            <a:extLst>
              <a:ext uri="{FF2B5EF4-FFF2-40B4-BE49-F238E27FC236}">
                <a16:creationId xmlns:a16="http://schemas.microsoft.com/office/drawing/2014/main" id="{8D21896A-2747-4247-A555-FFEACA36314F}"/>
              </a:ext>
            </a:extLst>
          </p:cNvPr>
          <p:cNvCxnSpPr>
            <a:cxnSpLocks/>
            <a:stCxn id="24" idx="2"/>
            <a:endCxn id="108" idx="0"/>
          </p:cNvCxnSpPr>
          <p:nvPr/>
        </p:nvCxnSpPr>
        <p:spPr>
          <a:xfrm rot="5400000">
            <a:off x="6972485" y="2629561"/>
            <a:ext cx="766506" cy="1935831"/>
          </a:xfrm>
          <a:prstGeom prst="curvedConnector3">
            <a:avLst>
              <a:gd name="adj1" fmla="val 50000"/>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17510B62-A017-4FCD-9F69-89512ECCF489}"/>
              </a:ext>
            </a:extLst>
          </p:cNvPr>
          <p:cNvCxnSpPr>
            <a:cxnSpLocks/>
            <a:stCxn id="79" idx="2"/>
            <a:endCxn id="108" idx="0"/>
          </p:cNvCxnSpPr>
          <p:nvPr/>
        </p:nvCxnSpPr>
        <p:spPr>
          <a:xfrm rot="16200000" flipH="1">
            <a:off x="5209521" y="2802427"/>
            <a:ext cx="673849" cy="1682753"/>
          </a:xfrm>
          <a:prstGeom prst="curvedConnector3">
            <a:avLst>
              <a:gd name="adj1" fmla="val 50000"/>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A15065B-1478-4A65-AC12-32BCC9E3CC4E}"/>
              </a:ext>
            </a:extLst>
          </p:cNvPr>
          <p:cNvSpPr/>
          <p:nvPr/>
        </p:nvSpPr>
        <p:spPr bwMode="auto">
          <a:xfrm>
            <a:off x="6610807" y="4439787"/>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Use</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49" name="Connector: Curved 48">
            <a:extLst>
              <a:ext uri="{FF2B5EF4-FFF2-40B4-BE49-F238E27FC236}">
                <a16:creationId xmlns:a16="http://schemas.microsoft.com/office/drawing/2014/main" id="{C628A9BB-5137-4ADB-95F8-9337015794F0}"/>
              </a:ext>
            </a:extLst>
          </p:cNvPr>
          <p:cNvCxnSpPr>
            <a:cxnSpLocks/>
            <a:stCxn id="115" idx="2"/>
            <a:endCxn id="108" idx="2"/>
          </p:cNvCxnSpPr>
          <p:nvPr/>
        </p:nvCxnSpPr>
        <p:spPr>
          <a:xfrm rot="5400000">
            <a:off x="7183974" y="3551610"/>
            <a:ext cx="58493" cy="1650796"/>
          </a:xfrm>
          <a:prstGeom prst="curvedConnector3">
            <a:avLst>
              <a:gd name="adj1" fmla="val 490816"/>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45E5847A-29B1-4AC7-8782-497F380F65C3}"/>
              </a:ext>
            </a:extLst>
          </p:cNvPr>
          <p:cNvSpPr/>
          <p:nvPr/>
        </p:nvSpPr>
        <p:spPr bwMode="auto">
          <a:xfrm>
            <a:off x="5975798" y="3821212"/>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Triggered, on-demand or recurring</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69" name="Connector: Curved 68">
            <a:extLst>
              <a:ext uri="{FF2B5EF4-FFF2-40B4-BE49-F238E27FC236}">
                <a16:creationId xmlns:a16="http://schemas.microsoft.com/office/drawing/2014/main" id="{7629FF22-66D2-4DB5-A56E-3D7A56DA2EF4}"/>
              </a:ext>
            </a:extLst>
          </p:cNvPr>
          <p:cNvCxnSpPr>
            <a:cxnSpLocks/>
            <a:stCxn id="108" idx="2"/>
            <a:endCxn id="104" idx="2"/>
          </p:cNvCxnSpPr>
          <p:nvPr/>
        </p:nvCxnSpPr>
        <p:spPr>
          <a:xfrm rot="5400000">
            <a:off x="5476249" y="3513700"/>
            <a:ext cx="19019" cy="1804128"/>
          </a:xfrm>
          <a:prstGeom prst="curvedConnector3">
            <a:avLst>
              <a:gd name="adj1" fmla="val 1301956"/>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EA2B6BC-3DBB-4D1A-9040-DB1CD6B1D761}"/>
              </a:ext>
            </a:extLst>
          </p:cNvPr>
          <p:cNvSpPr/>
          <p:nvPr/>
        </p:nvSpPr>
        <p:spPr bwMode="auto">
          <a:xfrm>
            <a:off x="4889377" y="4452028"/>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Use</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88" name="Connector: Curved 87">
            <a:extLst>
              <a:ext uri="{FF2B5EF4-FFF2-40B4-BE49-F238E27FC236}">
                <a16:creationId xmlns:a16="http://schemas.microsoft.com/office/drawing/2014/main" id="{F3F392EA-881C-4A8A-99F8-621E81C0F47F}"/>
              </a:ext>
            </a:extLst>
          </p:cNvPr>
          <p:cNvCxnSpPr>
            <a:cxnSpLocks/>
            <a:stCxn id="146" idx="2"/>
            <a:endCxn id="169" idx="0"/>
          </p:cNvCxnSpPr>
          <p:nvPr/>
        </p:nvCxnSpPr>
        <p:spPr>
          <a:xfrm rot="5400000">
            <a:off x="5507972" y="4352614"/>
            <a:ext cx="473160" cy="2480199"/>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Connector: Curved 94">
            <a:extLst>
              <a:ext uri="{FF2B5EF4-FFF2-40B4-BE49-F238E27FC236}">
                <a16:creationId xmlns:a16="http://schemas.microsoft.com/office/drawing/2014/main" id="{A2AF6793-A684-493A-B501-89482BB723E0}"/>
              </a:ext>
            </a:extLst>
          </p:cNvPr>
          <p:cNvCxnSpPr>
            <a:cxnSpLocks/>
            <a:stCxn id="146" idx="2"/>
            <a:endCxn id="170" idx="0"/>
          </p:cNvCxnSpPr>
          <p:nvPr/>
        </p:nvCxnSpPr>
        <p:spPr>
          <a:xfrm rot="5400000">
            <a:off x="6684402" y="5525710"/>
            <a:ext cx="469826" cy="130673"/>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8BEF4C29-54B9-43DB-8667-1FE8C4CA0071}"/>
              </a:ext>
            </a:extLst>
          </p:cNvPr>
          <p:cNvCxnSpPr>
            <a:cxnSpLocks/>
            <a:stCxn id="146" idx="2"/>
            <a:endCxn id="171" idx="0"/>
          </p:cNvCxnSpPr>
          <p:nvPr/>
        </p:nvCxnSpPr>
        <p:spPr>
          <a:xfrm rot="16200000" flipH="1">
            <a:off x="7711920" y="4628863"/>
            <a:ext cx="482746" cy="1937285"/>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8BDF8E8B-0A2A-4A4B-B674-3101C67920BE}"/>
              </a:ext>
            </a:extLst>
          </p:cNvPr>
          <p:cNvSpPr/>
          <p:nvPr/>
        </p:nvSpPr>
        <p:spPr bwMode="auto">
          <a:xfrm>
            <a:off x="6374961" y="5454408"/>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Extend</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pic>
        <p:nvPicPr>
          <p:cNvPr id="139" name="Picture 138">
            <a:extLst>
              <a:ext uri="{FF2B5EF4-FFF2-40B4-BE49-F238E27FC236}">
                <a16:creationId xmlns:a16="http://schemas.microsoft.com/office/drawing/2014/main" id="{6E677DA4-72D5-44D6-AB2E-EA74B5772627}"/>
              </a:ext>
            </a:extLst>
          </p:cNvPr>
          <p:cNvPicPr>
            <a:picLocks noChangeAspect="1"/>
          </p:cNvPicPr>
          <p:nvPr/>
        </p:nvPicPr>
        <p:blipFill>
          <a:blip r:embed="rId22"/>
          <a:stretch>
            <a:fillRect/>
          </a:stretch>
        </p:blipFill>
        <p:spPr>
          <a:xfrm>
            <a:off x="11404660" y="6555549"/>
            <a:ext cx="787340" cy="261409"/>
          </a:xfrm>
          <a:prstGeom prst="rect">
            <a:avLst/>
          </a:prstGeom>
        </p:spPr>
      </p:pic>
      <p:sp>
        <p:nvSpPr>
          <p:cNvPr id="151" name="Rectangle 150">
            <a:extLst>
              <a:ext uri="{FF2B5EF4-FFF2-40B4-BE49-F238E27FC236}">
                <a16:creationId xmlns:a16="http://schemas.microsoft.com/office/drawing/2014/main" id="{E50EAC3C-45E5-4DB4-BFE3-CDD18642B58B}"/>
              </a:ext>
            </a:extLst>
          </p:cNvPr>
          <p:cNvSpPr/>
          <p:nvPr/>
        </p:nvSpPr>
        <p:spPr>
          <a:xfrm rot="16200000">
            <a:off x="-1389878" y="3394338"/>
            <a:ext cx="3710076" cy="275878"/>
          </a:xfrm>
          <a:prstGeom prst="rect">
            <a:avLst/>
          </a:prstGeom>
          <a:solidFill>
            <a:schemeClr val="bg1">
              <a:lumMod val="50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Policy Management (DLP, Use, Share, …)</a:t>
            </a:r>
          </a:p>
        </p:txBody>
      </p:sp>
      <p:cxnSp>
        <p:nvCxnSpPr>
          <p:cNvPr id="163" name="Connector: Curved 162">
            <a:extLst>
              <a:ext uri="{FF2B5EF4-FFF2-40B4-BE49-F238E27FC236}">
                <a16:creationId xmlns:a16="http://schemas.microsoft.com/office/drawing/2014/main" id="{CD1451C9-CB55-4865-8E23-6DB9F621AC8E}"/>
              </a:ext>
            </a:extLst>
          </p:cNvPr>
          <p:cNvCxnSpPr>
            <a:cxnSpLocks/>
            <a:stCxn id="143" idx="0"/>
            <a:endCxn id="104" idx="2"/>
          </p:cNvCxnSpPr>
          <p:nvPr/>
        </p:nvCxnSpPr>
        <p:spPr>
          <a:xfrm rot="16200000" flipV="1">
            <a:off x="5606406" y="3402562"/>
            <a:ext cx="480028" cy="2525451"/>
          </a:xfrm>
          <a:prstGeom prst="curvedConnector3">
            <a:avLst>
              <a:gd name="adj1" fmla="val 30294"/>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Connector: Curved 190">
            <a:extLst>
              <a:ext uri="{FF2B5EF4-FFF2-40B4-BE49-F238E27FC236}">
                <a16:creationId xmlns:a16="http://schemas.microsoft.com/office/drawing/2014/main" id="{A3A987A1-1557-4626-9F7B-A53B42A1E182}"/>
              </a:ext>
            </a:extLst>
          </p:cNvPr>
          <p:cNvCxnSpPr>
            <a:cxnSpLocks/>
            <a:stCxn id="108" idx="2"/>
            <a:endCxn id="143" idx="0"/>
          </p:cNvCxnSpPr>
          <p:nvPr/>
        </p:nvCxnSpPr>
        <p:spPr>
          <a:xfrm rot="16200000" flipH="1">
            <a:off x="6498960" y="4295116"/>
            <a:ext cx="499047" cy="721323"/>
          </a:xfrm>
          <a:prstGeom prst="curvedConnector3">
            <a:avLst>
              <a:gd name="adj1" fmla="val 50000"/>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237">
            <a:extLst>
              <a:ext uri="{FF2B5EF4-FFF2-40B4-BE49-F238E27FC236}">
                <a16:creationId xmlns:a16="http://schemas.microsoft.com/office/drawing/2014/main" id="{6601D16C-5FDE-4610-8213-9EBED958D197}"/>
              </a:ext>
            </a:extLst>
          </p:cNvPr>
          <p:cNvSpPr/>
          <p:nvPr/>
        </p:nvSpPr>
        <p:spPr>
          <a:xfrm rot="16200000">
            <a:off x="10995600" y="5008589"/>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Vision</a:t>
            </a:r>
          </a:p>
        </p:txBody>
      </p:sp>
      <p:grpSp>
        <p:nvGrpSpPr>
          <p:cNvPr id="241" name="Group 240">
            <a:extLst>
              <a:ext uri="{FF2B5EF4-FFF2-40B4-BE49-F238E27FC236}">
                <a16:creationId xmlns:a16="http://schemas.microsoft.com/office/drawing/2014/main" id="{356BE9AA-0305-48BA-880C-5AB67C636191}"/>
              </a:ext>
            </a:extLst>
          </p:cNvPr>
          <p:cNvGrpSpPr/>
          <p:nvPr/>
        </p:nvGrpSpPr>
        <p:grpSpPr>
          <a:xfrm>
            <a:off x="10770929" y="1649077"/>
            <a:ext cx="275878" cy="3753598"/>
            <a:chOff x="10770929" y="1671057"/>
            <a:chExt cx="275878" cy="3710073"/>
          </a:xfrm>
        </p:grpSpPr>
        <p:sp>
          <p:nvSpPr>
            <p:cNvPr id="237" name="Rectangle 236">
              <a:extLst>
                <a:ext uri="{FF2B5EF4-FFF2-40B4-BE49-F238E27FC236}">
                  <a16:creationId xmlns:a16="http://schemas.microsoft.com/office/drawing/2014/main" id="{1B8C7547-9D0D-4CC5-A6F8-07D02A1A300F}"/>
                </a:ext>
              </a:extLst>
            </p:cNvPr>
            <p:cNvSpPr/>
            <p:nvPr/>
          </p:nvSpPr>
          <p:spPr>
            <a:xfrm rot="16200000">
              <a:off x="9053831" y="3388155"/>
              <a:ext cx="3710073" cy="275878"/>
            </a:xfrm>
            <a:prstGeom prst="rect">
              <a:avLst/>
            </a:prstGeom>
            <a:noFill/>
            <a:ln w="12700" cap="flat" cmpd="sng" algn="ctr">
              <a:solidFill>
                <a:srgbClr val="0089D6"/>
              </a:solidFill>
              <a:prstDash val="solid"/>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89D6"/>
                  </a:solidFill>
                  <a:effectLst/>
                  <a:uLnTx/>
                  <a:uFillTx/>
                  <a:latin typeface="Segoe UI Semibold"/>
                  <a:ea typeface="+mn-ea"/>
                  <a:cs typeface="Segoe UI"/>
                </a:rPr>
                <a:t>               Services</a:t>
              </a:r>
            </a:p>
          </p:txBody>
        </p:sp>
        <p:pic>
          <p:nvPicPr>
            <p:cNvPr id="240" name="Picture 239" descr="A picture containing clock, drawing&#10;&#10;Description automatically generated">
              <a:extLst>
                <a:ext uri="{FF2B5EF4-FFF2-40B4-BE49-F238E27FC236}">
                  <a16:creationId xmlns:a16="http://schemas.microsoft.com/office/drawing/2014/main" id="{6828C81B-D0B0-450F-81B5-EC88285BA0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6200000">
              <a:off x="10553925" y="3856596"/>
              <a:ext cx="698602" cy="201818"/>
            </a:xfrm>
            <a:prstGeom prst="rect">
              <a:avLst/>
            </a:prstGeom>
          </p:spPr>
        </p:pic>
      </p:grpSp>
      <p:sp>
        <p:nvSpPr>
          <p:cNvPr id="255" name="Rectangle 254">
            <a:extLst>
              <a:ext uri="{FF2B5EF4-FFF2-40B4-BE49-F238E27FC236}">
                <a16:creationId xmlns:a16="http://schemas.microsoft.com/office/drawing/2014/main" id="{167A80AE-641F-4AD5-8396-56ED5340D26E}"/>
              </a:ext>
            </a:extLst>
          </p:cNvPr>
          <p:cNvSpPr/>
          <p:nvPr/>
        </p:nvSpPr>
        <p:spPr>
          <a:xfrm rot="16200000">
            <a:off x="10995404" y="4465503"/>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Labs</a:t>
            </a:r>
          </a:p>
        </p:txBody>
      </p:sp>
      <p:sp>
        <p:nvSpPr>
          <p:cNvPr id="256" name="Rectangle 255">
            <a:extLst>
              <a:ext uri="{FF2B5EF4-FFF2-40B4-BE49-F238E27FC236}">
                <a16:creationId xmlns:a16="http://schemas.microsoft.com/office/drawing/2014/main" id="{D47FF4C5-ECDC-4E42-A60B-24FAA8475AD4}"/>
              </a:ext>
            </a:extLst>
          </p:cNvPr>
          <p:cNvSpPr/>
          <p:nvPr/>
        </p:nvSpPr>
        <p:spPr>
          <a:xfrm rot="16200000">
            <a:off x="10995404" y="3927384"/>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Speech</a:t>
            </a:r>
          </a:p>
        </p:txBody>
      </p:sp>
      <p:sp>
        <p:nvSpPr>
          <p:cNvPr id="257" name="Rectangle 256">
            <a:extLst>
              <a:ext uri="{FF2B5EF4-FFF2-40B4-BE49-F238E27FC236}">
                <a16:creationId xmlns:a16="http://schemas.microsoft.com/office/drawing/2014/main" id="{32DB2D56-4434-4033-9B5E-65699622B94D}"/>
              </a:ext>
            </a:extLst>
          </p:cNvPr>
          <p:cNvSpPr/>
          <p:nvPr/>
        </p:nvSpPr>
        <p:spPr>
          <a:xfrm rot="16200000">
            <a:off x="10992078" y="3384298"/>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Semibold"/>
                <a:ea typeface="+mn-ea"/>
                <a:cs typeface="Segoe UI"/>
              </a:rPr>
              <a:t>Knowledge</a:t>
            </a:r>
          </a:p>
        </p:txBody>
      </p:sp>
      <p:sp>
        <p:nvSpPr>
          <p:cNvPr id="258" name="Rectangle 257">
            <a:extLst>
              <a:ext uri="{FF2B5EF4-FFF2-40B4-BE49-F238E27FC236}">
                <a16:creationId xmlns:a16="http://schemas.microsoft.com/office/drawing/2014/main" id="{1B53E0A2-438A-430A-A2E9-85304129C4E0}"/>
              </a:ext>
            </a:extLst>
          </p:cNvPr>
          <p:cNvSpPr/>
          <p:nvPr/>
        </p:nvSpPr>
        <p:spPr>
          <a:xfrm rot="16200000">
            <a:off x="10992078" y="2845483"/>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Language</a:t>
            </a:r>
          </a:p>
        </p:txBody>
      </p:sp>
      <p:sp>
        <p:nvSpPr>
          <p:cNvPr id="259" name="Rectangle 258">
            <a:extLst>
              <a:ext uri="{FF2B5EF4-FFF2-40B4-BE49-F238E27FC236}">
                <a16:creationId xmlns:a16="http://schemas.microsoft.com/office/drawing/2014/main" id="{82DE2D54-2C02-49D4-AD4E-9BE4EF4BC512}"/>
              </a:ext>
            </a:extLst>
          </p:cNvPr>
          <p:cNvSpPr/>
          <p:nvPr/>
        </p:nvSpPr>
        <p:spPr>
          <a:xfrm rot="16200000">
            <a:off x="10992078" y="2302745"/>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Search</a:t>
            </a:r>
          </a:p>
        </p:txBody>
      </p:sp>
      <p:sp>
        <p:nvSpPr>
          <p:cNvPr id="260" name="Rectangle 259">
            <a:extLst>
              <a:ext uri="{FF2B5EF4-FFF2-40B4-BE49-F238E27FC236}">
                <a16:creationId xmlns:a16="http://schemas.microsoft.com/office/drawing/2014/main" id="{D08F964E-0BD0-4167-AA7A-E95B3E205336}"/>
              </a:ext>
            </a:extLst>
          </p:cNvPr>
          <p:cNvSpPr/>
          <p:nvPr/>
        </p:nvSpPr>
        <p:spPr>
          <a:xfrm rot="16200000">
            <a:off x="10992079" y="1766820"/>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Cognitive</a:t>
            </a:r>
          </a:p>
        </p:txBody>
      </p:sp>
      <p:sp>
        <p:nvSpPr>
          <p:cNvPr id="261" name="Rectangle 260">
            <a:extLst>
              <a:ext uri="{FF2B5EF4-FFF2-40B4-BE49-F238E27FC236}">
                <a16:creationId xmlns:a16="http://schemas.microsoft.com/office/drawing/2014/main" id="{877CABF0-3F60-4965-9E33-73F5C821C09E}"/>
              </a:ext>
            </a:extLst>
          </p:cNvPr>
          <p:cNvSpPr/>
          <p:nvPr/>
        </p:nvSpPr>
        <p:spPr>
          <a:xfrm rot="16200000">
            <a:off x="11456732" y="4890845"/>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2" name="Rectangle 261">
            <a:extLst>
              <a:ext uri="{FF2B5EF4-FFF2-40B4-BE49-F238E27FC236}">
                <a16:creationId xmlns:a16="http://schemas.microsoft.com/office/drawing/2014/main" id="{3F07CD61-F463-4BDE-BDA9-7EB24FD075E8}"/>
              </a:ext>
            </a:extLst>
          </p:cNvPr>
          <p:cNvSpPr/>
          <p:nvPr/>
        </p:nvSpPr>
        <p:spPr>
          <a:xfrm rot="16200000">
            <a:off x="11456732" y="4342210"/>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3" name="Rectangle 262">
            <a:extLst>
              <a:ext uri="{FF2B5EF4-FFF2-40B4-BE49-F238E27FC236}">
                <a16:creationId xmlns:a16="http://schemas.microsoft.com/office/drawing/2014/main" id="{7A39A1F5-B049-4609-9201-883C1F301C57}"/>
              </a:ext>
            </a:extLst>
          </p:cNvPr>
          <p:cNvSpPr/>
          <p:nvPr/>
        </p:nvSpPr>
        <p:spPr>
          <a:xfrm rot="16200000">
            <a:off x="11459215" y="3805854"/>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4" name="Rectangle 263">
            <a:extLst>
              <a:ext uri="{FF2B5EF4-FFF2-40B4-BE49-F238E27FC236}">
                <a16:creationId xmlns:a16="http://schemas.microsoft.com/office/drawing/2014/main" id="{041C6930-0270-4B92-84E1-0A1238E058B6}"/>
              </a:ext>
            </a:extLst>
          </p:cNvPr>
          <p:cNvSpPr/>
          <p:nvPr/>
        </p:nvSpPr>
        <p:spPr>
          <a:xfrm rot="16200000">
            <a:off x="11459215" y="3257219"/>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5" name="Rectangle 264">
            <a:extLst>
              <a:ext uri="{FF2B5EF4-FFF2-40B4-BE49-F238E27FC236}">
                <a16:creationId xmlns:a16="http://schemas.microsoft.com/office/drawing/2014/main" id="{800835B7-6F9B-40E1-A899-EB7237A980C4}"/>
              </a:ext>
            </a:extLst>
          </p:cNvPr>
          <p:cNvSpPr/>
          <p:nvPr/>
        </p:nvSpPr>
        <p:spPr>
          <a:xfrm rot="16200000">
            <a:off x="11454249" y="2720863"/>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6" name="Rectangle 265">
            <a:extLst>
              <a:ext uri="{FF2B5EF4-FFF2-40B4-BE49-F238E27FC236}">
                <a16:creationId xmlns:a16="http://schemas.microsoft.com/office/drawing/2014/main" id="{B284A696-03CD-452C-B092-F37DADC64B33}"/>
              </a:ext>
            </a:extLst>
          </p:cNvPr>
          <p:cNvSpPr/>
          <p:nvPr/>
        </p:nvSpPr>
        <p:spPr>
          <a:xfrm rot="16200000">
            <a:off x="11456732" y="2184507"/>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7" name="Rectangle 266">
            <a:extLst>
              <a:ext uri="{FF2B5EF4-FFF2-40B4-BE49-F238E27FC236}">
                <a16:creationId xmlns:a16="http://schemas.microsoft.com/office/drawing/2014/main" id="{28A13250-709C-4590-AE74-D8524502D6F3}"/>
              </a:ext>
            </a:extLst>
          </p:cNvPr>
          <p:cNvSpPr/>
          <p:nvPr/>
        </p:nvSpPr>
        <p:spPr>
          <a:xfrm rot="16200000">
            <a:off x="11456732" y="1635872"/>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pic>
        <p:nvPicPr>
          <p:cNvPr id="269" name="Graphic 268" descr="Good Idea">
            <a:extLst>
              <a:ext uri="{FF2B5EF4-FFF2-40B4-BE49-F238E27FC236}">
                <a16:creationId xmlns:a16="http://schemas.microsoft.com/office/drawing/2014/main" id="{4BEBC90B-E123-46A7-B473-DC3EF2CF96E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501153" y="1713887"/>
            <a:ext cx="433266" cy="433266"/>
          </a:xfrm>
          <a:prstGeom prst="rect">
            <a:avLst/>
          </a:prstGeom>
        </p:spPr>
      </p:pic>
      <p:pic>
        <p:nvPicPr>
          <p:cNvPr id="271" name="Graphic 270" descr="Research">
            <a:extLst>
              <a:ext uri="{FF2B5EF4-FFF2-40B4-BE49-F238E27FC236}">
                <a16:creationId xmlns:a16="http://schemas.microsoft.com/office/drawing/2014/main" id="{CD9BF65D-8456-4E8B-B813-C59D688333B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521105" y="2234818"/>
            <a:ext cx="405357" cy="405357"/>
          </a:xfrm>
          <a:prstGeom prst="rect">
            <a:avLst/>
          </a:prstGeom>
        </p:spPr>
      </p:pic>
      <p:pic>
        <p:nvPicPr>
          <p:cNvPr id="273" name="Graphic 272" descr="Sign language">
            <a:extLst>
              <a:ext uri="{FF2B5EF4-FFF2-40B4-BE49-F238E27FC236}">
                <a16:creationId xmlns:a16="http://schemas.microsoft.com/office/drawing/2014/main" id="{34209C5E-E09D-45D7-80F5-E419B70A128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485044" y="2728884"/>
            <a:ext cx="473388" cy="473388"/>
          </a:xfrm>
          <a:prstGeom prst="rect">
            <a:avLst/>
          </a:prstGeom>
        </p:spPr>
      </p:pic>
      <p:pic>
        <p:nvPicPr>
          <p:cNvPr id="275" name="Graphic 274" descr="Scientific Thought">
            <a:extLst>
              <a:ext uri="{FF2B5EF4-FFF2-40B4-BE49-F238E27FC236}">
                <a16:creationId xmlns:a16="http://schemas.microsoft.com/office/drawing/2014/main" id="{03EB1BED-76F5-479C-B9B2-41823EC5AE3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491917" y="3276118"/>
            <a:ext cx="492443" cy="492443"/>
          </a:xfrm>
          <a:prstGeom prst="rect">
            <a:avLst/>
          </a:prstGeom>
        </p:spPr>
      </p:pic>
      <p:pic>
        <p:nvPicPr>
          <p:cNvPr id="277" name="Graphic 276" descr="Radio microphone">
            <a:extLst>
              <a:ext uri="{FF2B5EF4-FFF2-40B4-BE49-F238E27FC236}">
                <a16:creationId xmlns:a16="http://schemas.microsoft.com/office/drawing/2014/main" id="{DB658392-5675-4BED-A5BA-87FA4C9D58A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492220" y="3859081"/>
            <a:ext cx="466212" cy="466212"/>
          </a:xfrm>
          <a:prstGeom prst="rect">
            <a:avLst/>
          </a:prstGeom>
        </p:spPr>
      </p:pic>
      <p:pic>
        <p:nvPicPr>
          <p:cNvPr id="279" name="Graphic 278" descr="Beaker">
            <a:extLst>
              <a:ext uri="{FF2B5EF4-FFF2-40B4-BE49-F238E27FC236}">
                <a16:creationId xmlns:a16="http://schemas.microsoft.com/office/drawing/2014/main" id="{11A03782-1DE5-4D36-8D03-DCE6DFE3DA1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1492220" y="4367489"/>
            <a:ext cx="442199" cy="442199"/>
          </a:xfrm>
          <a:prstGeom prst="rect">
            <a:avLst/>
          </a:prstGeom>
        </p:spPr>
      </p:pic>
      <p:pic>
        <p:nvPicPr>
          <p:cNvPr id="281" name="Graphic 280" descr="Eye">
            <a:extLst>
              <a:ext uri="{FF2B5EF4-FFF2-40B4-BE49-F238E27FC236}">
                <a16:creationId xmlns:a16="http://schemas.microsoft.com/office/drawing/2014/main" id="{C72B901D-932D-4E59-81FD-90F95E25316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1492220" y="4911505"/>
            <a:ext cx="456847" cy="456847"/>
          </a:xfrm>
          <a:prstGeom prst="rect">
            <a:avLst/>
          </a:prstGeom>
        </p:spPr>
      </p:pic>
      <p:pic>
        <p:nvPicPr>
          <p:cNvPr id="288" name="Picture 287">
            <a:extLst>
              <a:ext uri="{FF2B5EF4-FFF2-40B4-BE49-F238E27FC236}">
                <a16:creationId xmlns:a16="http://schemas.microsoft.com/office/drawing/2014/main" id="{8CB49D95-304D-4989-B3CA-CA475991A967}"/>
              </a:ext>
            </a:extLst>
          </p:cNvPr>
          <p:cNvPicPr>
            <a:picLocks noChangeAspect="1"/>
          </p:cNvPicPr>
          <p:nvPr/>
        </p:nvPicPr>
        <p:blipFill>
          <a:blip r:embed="rId38"/>
          <a:stretch>
            <a:fillRect/>
          </a:stretch>
        </p:blipFill>
        <p:spPr>
          <a:xfrm>
            <a:off x="4308849" y="1883571"/>
            <a:ext cx="2694554" cy="317019"/>
          </a:xfrm>
          <a:prstGeom prst="rect">
            <a:avLst/>
          </a:prstGeom>
        </p:spPr>
      </p:pic>
      <p:grpSp>
        <p:nvGrpSpPr>
          <p:cNvPr id="292" name="Group 291">
            <a:extLst>
              <a:ext uri="{FF2B5EF4-FFF2-40B4-BE49-F238E27FC236}">
                <a16:creationId xmlns:a16="http://schemas.microsoft.com/office/drawing/2014/main" id="{044C5B42-0DA6-4069-8239-45EC51FA32D8}"/>
              </a:ext>
            </a:extLst>
          </p:cNvPr>
          <p:cNvGrpSpPr/>
          <p:nvPr/>
        </p:nvGrpSpPr>
        <p:grpSpPr>
          <a:xfrm rot="10800000">
            <a:off x="10930993" y="-4"/>
            <a:ext cx="1597357" cy="604900"/>
            <a:chOff x="10334604" y="6155531"/>
            <a:chExt cx="1855015" cy="702471"/>
          </a:xfrm>
        </p:grpSpPr>
        <p:sp>
          <p:nvSpPr>
            <p:cNvPr id="290" name="Freeform: Shape 289">
              <a:extLst>
                <a:ext uri="{FF2B5EF4-FFF2-40B4-BE49-F238E27FC236}">
                  <a16:creationId xmlns:a16="http://schemas.microsoft.com/office/drawing/2014/main" id="{F4849CBE-727A-47D7-8776-53C919D430BE}"/>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Freeform: Shape 290">
              <a:extLst>
                <a:ext uri="{FF2B5EF4-FFF2-40B4-BE49-F238E27FC236}">
                  <a16:creationId xmlns:a16="http://schemas.microsoft.com/office/drawing/2014/main" id="{5FE343F8-A3D5-4FC9-A81E-9022DCF7E067}"/>
                </a:ext>
              </a:extLst>
            </p:cNvPr>
            <p:cNvSpPr/>
            <p:nvPr/>
          </p:nvSpPr>
          <p:spPr bwMode="auto">
            <a:xfrm>
              <a:off x="10334604" y="6333020"/>
              <a:ext cx="1083778" cy="524982"/>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14410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8"/>
                                        </p:tgtEl>
                                        <p:attrNameLst>
                                          <p:attrName>style.visibility</p:attrName>
                                        </p:attrNameLst>
                                      </p:cBhvr>
                                      <p:to>
                                        <p:strVal val="visible"/>
                                      </p:to>
                                    </p:set>
                                    <p:animEffect transition="in" filter="fade">
                                      <p:cBhvr>
                                        <p:cTn id="53" dur="500"/>
                                        <p:tgtEl>
                                          <p:spTgt spid="198"/>
                                        </p:tgtEl>
                                      </p:cBhvr>
                                    </p:animEffect>
                                  </p:childTnLst>
                                </p:cTn>
                              </p:par>
                              <p:par>
                                <p:cTn id="54" presetID="10" presetClass="entr" presetSubtype="0" fill="hold" nodeType="with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fade">
                                      <p:cBhvr>
                                        <p:cTn id="56" dur="500"/>
                                        <p:tgtEl>
                                          <p:spTgt spid="9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88"/>
                                        </p:tgtEl>
                                        <p:attrNameLst>
                                          <p:attrName>style.visibility</p:attrName>
                                        </p:attrNameLst>
                                      </p:cBhvr>
                                      <p:to>
                                        <p:strVal val="visible"/>
                                      </p:to>
                                    </p:set>
                                    <p:animEffect transition="in" filter="fade">
                                      <p:cBhvr>
                                        <p:cTn id="71" dur="500"/>
                                        <p:tgtEl>
                                          <p:spTgt spid="28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03"/>
                                        </p:tgtEl>
                                        <p:attrNameLst>
                                          <p:attrName>style.visibility</p:attrName>
                                        </p:attrNameLst>
                                      </p:cBhvr>
                                      <p:to>
                                        <p:strVal val="visible"/>
                                      </p:to>
                                    </p:set>
                                    <p:animEffect transition="in" filter="fade">
                                      <p:cBhvr>
                                        <p:cTn id="87" dur="500"/>
                                        <p:tgtEl>
                                          <p:spTgt spid="10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6"/>
                                        </p:tgtEl>
                                        <p:attrNameLst>
                                          <p:attrName>style.visibility</p:attrName>
                                        </p:attrNameLst>
                                      </p:cBhvr>
                                      <p:to>
                                        <p:strVal val="visible"/>
                                      </p:to>
                                    </p:set>
                                    <p:animEffect transition="in" filter="fade">
                                      <p:cBhvr>
                                        <p:cTn id="103" dur="500"/>
                                        <p:tgtEl>
                                          <p:spTgt spid="10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par>
                                <p:cTn id="109" presetID="10" presetClass="entr" presetSubtype="0"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4"/>
                                        </p:tgtEl>
                                        <p:attrNameLst>
                                          <p:attrName>style.visibility</p:attrName>
                                        </p:attrNameLst>
                                      </p:cBhvr>
                                      <p:to>
                                        <p:strVal val="visible"/>
                                      </p:to>
                                    </p:set>
                                    <p:animEffect transition="in" filter="fade">
                                      <p:cBhvr>
                                        <p:cTn id="114" dur="500"/>
                                        <p:tgtEl>
                                          <p:spTgt spid="64"/>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13"/>
                                        </p:tgtEl>
                                        <p:attrNameLst>
                                          <p:attrName>style.visibility</p:attrName>
                                        </p:attrNameLst>
                                      </p:cBhvr>
                                      <p:to>
                                        <p:strVal val="visible"/>
                                      </p:to>
                                    </p:set>
                                    <p:animEffect transition="in" filter="fade">
                                      <p:cBhvr>
                                        <p:cTn id="119" dur="500"/>
                                        <p:tgtEl>
                                          <p:spTgt spid="113"/>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500"/>
                                        <p:tgtEl>
                                          <p:spTgt spid="4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5"/>
                                        </p:tgtEl>
                                        <p:attrNameLst>
                                          <p:attrName>style.visibility</p:attrName>
                                        </p:attrNameLst>
                                      </p:cBhvr>
                                      <p:to>
                                        <p:strVal val="visible"/>
                                      </p:to>
                                    </p:set>
                                    <p:animEffect transition="in" filter="fade">
                                      <p:cBhvr>
                                        <p:cTn id="132" dur="500"/>
                                        <p:tgtEl>
                                          <p:spTgt spid="75"/>
                                        </p:tgtEl>
                                      </p:cBhvr>
                                    </p:animEffect>
                                  </p:childTnLst>
                                </p:cTn>
                              </p:par>
                              <p:par>
                                <p:cTn id="133" presetID="10" presetClass="entr" presetSubtype="0" fill="hold" nodeType="withEffect">
                                  <p:stCondLst>
                                    <p:cond delay="0"/>
                                  </p:stCondLst>
                                  <p:childTnLst>
                                    <p:set>
                                      <p:cBhvr>
                                        <p:cTn id="134" dur="1" fill="hold">
                                          <p:stCondLst>
                                            <p:cond delay="0"/>
                                          </p:stCondLst>
                                        </p:cTn>
                                        <p:tgtEl>
                                          <p:spTgt spid="69"/>
                                        </p:tgtEl>
                                        <p:attrNameLst>
                                          <p:attrName>style.visibility</p:attrName>
                                        </p:attrNameLst>
                                      </p:cBhvr>
                                      <p:to>
                                        <p:strVal val="visible"/>
                                      </p:to>
                                    </p:set>
                                    <p:animEffect transition="in" filter="fade">
                                      <p:cBhvr>
                                        <p:cTn id="135" dur="500"/>
                                        <p:tgtEl>
                                          <p:spTgt spid="6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118"/>
                                        </p:tgtEl>
                                        <p:attrNameLst>
                                          <p:attrName>style.visibility</p:attrName>
                                        </p:attrNameLst>
                                      </p:cBhvr>
                                      <p:to>
                                        <p:strVal val="visible"/>
                                      </p:to>
                                    </p:set>
                                    <p:animEffect transition="in" filter="fade">
                                      <p:cBhvr>
                                        <p:cTn id="140" dur="500"/>
                                        <p:tgtEl>
                                          <p:spTgt spid="118"/>
                                        </p:tgtEl>
                                      </p:cBhvr>
                                    </p:animEffect>
                                  </p:childTnLst>
                                </p:cTn>
                              </p:par>
                              <p:par>
                                <p:cTn id="141" presetID="10" presetClass="entr" presetSubtype="0" fill="hold" nodeType="withEffect">
                                  <p:stCondLst>
                                    <p:cond delay="0"/>
                                  </p:stCondLst>
                                  <p:childTnLst>
                                    <p:set>
                                      <p:cBhvr>
                                        <p:cTn id="142" dur="1" fill="hold">
                                          <p:stCondLst>
                                            <p:cond delay="0"/>
                                          </p:stCondLst>
                                        </p:cTn>
                                        <p:tgtEl>
                                          <p:spTgt spid="119"/>
                                        </p:tgtEl>
                                        <p:attrNameLst>
                                          <p:attrName>style.visibility</p:attrName>
                                        </p:attrNameLst>
                                      </p:cBhvr>
                                      <p:to>
                                        <p:strVal val="visible"/>
                                      </p:to>
                                    </p:set>
                                    <p:animEffect transition="in" filter="fade">
                                      <p:cBhvr>
                                        <p:cTn id="143" dur="500"/>
                                        <p:tgtEl>
                                          <p:spTgt spid="119"/>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158"/>
                                        </p:tgtEl>
                                        <p:attrNameLst>
                                          <p:attrName>style.visibility</p:attrName>
                                        </p:attrNameLst>
                                      </p:cBhvr>
                                      <p:to>
                                        <p:strVal val="visible"/>
                                      </p:to>
                                    </p:set>
                                    <p:animEffect transition="in" filter="fade">
                                      <p:cBhvr>
                                        <p:cTn id="148" dur="500"/>
                                        <p:tgtEl>
                                          <p:spTgt spid="158"/>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6"/>
                                        </p:tgtEl>
                                        <p:attrNameLst>
                                          <p:attrName>style.visibility</p:attrName>
                                        </p:attrNameLst>
                                      </p:cBhvr>
                                      <p:to>
                                        <p:strVal val="visible"/>
                                      </p:to>
                                    </p:set>
                                    <p:animEffect transition="in" filter="fade">
                                      <p:cBhvr>
                                        <p:cTn id="153" dur="500"/>
                                        <p:tgtEl>
                                          <p:spTgt spid="6"/>
                                        </p:tgtEl>
                                      </p:cBhvr>
                                    </p:animEffect>
                                  </p:childTnLst>
                                </p:cTn>
                              </p:par>
                              <p:par>
                                <p:cTn id="154" presetID="10" presetClass="entr" presetSubtype="0" fill="hold" nodeType="withEffect">
                                  <p:stCondLst>
                                    <p:cond delay="0"/>
                                  </p:stCondLst>
                                  <p:childTnLst>
                                    <p:set>
                                      <p:cBhvr>
                                        <p:cTn id="155" dur="1" fill="hold">
                                          <p:stCondLst>
                                            <p:cond delay="0"/>
                                          </p:stCondLst>
                                        </p:cTn>
                                        <p:tgtEl>
                                          <p:spTgt spid="5"/>
                                        </p:tgtEl>
                                        <p:attrNameLst>
                                          <p:attrName>style.visibility</p:attrName>
                                        </p:attrNameLst>
                                      </p:cBhvr>
                                      <p:to>
                                        <p:strVal val="visible"/>
                                      </p:to>
                                    </p:set>
                                    <p:animEffect transition="in" filter="fade">
                                      <p:cBhvr>
                                        <p:cTn id="156" dur="500"/>
                                        <p:tgtEl>
                                          <p:spTgt spid="5"/>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163"/>
                                        </p:tgtEl>
                                        <p:attrNameLst>
                                          <p:attrName>style.visibility</p:attrName>
                                        </p:attrNameLst>
                                      </p:cBhvr>
                                      <p:to>
                                        <p:strVal val="visible"/>
                                      </p:to>
                                    </p:set>
                                    <p:animEffect transition="in" filter="fade">
                                      <p:cBhvr>
                                        <p:cTn id="161" dur="500"/>
                                        <p:tgtEl>
                                          <p:spTgt spid="163"/>
                                        </p:tgtEl>
                                      </p:cBhvr>
                                    </p:animEffect>
                                  </p:childTnLst>
                                </p:cTn>
                              </p:par>
                              <p:par>
                                <p:cTn id="162" presetID="10" presetClass="entr" presetSubtype="0" fill="hold" nodeType="withEffect">
                                  <p:stCondLst>
                                    <p:cond delay="0"/>
                                  </p:stCondLst>
                                  <p:childTnLst>
                                    <p:set>
                                      <p:cBhvr>
                                        <p:cTn id="163" dur="1" fill="hold">
                                          <p:stCondLst>
                                            <p:cond delay="0"/>
                                          </p:stCondLst>
                                        </p:cTn>
                                        <p:tgtEl>
                                          <p:spTgt spid="191"/>
                                        </p:tgtEl>
                                        <p:attrNameLst>
                                          <p:attrName>style.visibility</p:attrName>
                                        </p:attrNameLst>
                                      </p:cBhvr>
                                      <p:to>
                                        <p:strVal val="visible"/>
                                      </p:to>
                                    </p:set>
                                    <p:animEffect transition="in" filter="fade">
                                      <p:cBhvr>
                                        <p:cTn id="164" dur="500"/>
                                        <p:tgtEl>
                                          <p:spTgt spid="191"/>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88"/>
                                        </p:tgtEl>
                                        <p:attrNameLst>
                                          <p:attrName>style.visibility</p:attrName>
                                        </p:attrNameLst>
                                      </p:cBhvr>
                                      <p:to>
                                        <p:strVal val="visible"/>
                                      </p:to>
                                    </p:set>
                                    <p:animEffect transition="in" filter="fade">
                                      <p:cBhvr>
                                        <p:cTn id="169" dur="500"/>
                                        <p:tgtEl>
                                          <p:spTgt spid="88"/>
                                        </p:tgtEl>
                                      </p:cBhvr>
                                    </p:animEffect>
                                  </p:childTnLst>
                                </p:cTn>
                              </p:par>
                              <p:par>
                                <p:cTn id="170" presetID="10" presetClass="entr" presetSubtype="0" fill="hold" nodeType="withEffect">
                                  <p:stCondLst>
                                    <p:cond delay="0"/>
                                  </p:stCondLst>
                                  <p:childTnLst>
                                    <p:set>
                                      <p:cBhvr>
                                        <p:cTn id="171" dur="1" fill="hold">
                                          <p:stCondLst>
                                            <p:cond delay="0"/>
                                          </p:stCondLst>
                                        </p:cTn>
                                        <p:tgtEl>
                                          <p:spTgt spid="169"/>
                                        </p:tgtEl>
                                        <p:attrNameLst>
                                          <p:attrName>style.visibility</p:attrName>
                                        </p:attrNameLst>
                                      </p:cBhvr>
                                      <p:to>
                                        <p:strVal val="visible"/>
                                      </p:to>
                                    </p:set>
                                    <p:animEffect transition="in" filter="fade">
                                      <p:cBhvr>
                                        <p:cTn id="172" dur="500"/>
                                        <p:tgtEl>
                                          <p:spTgt spid="169"/>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95"/>
                                        </p:tgtEl>
                                        <p:attrNameLst>
                                          <p:attrName>style.visibility</p:attrName>
                                        </p:attrNameLst>
                                      </p:cBhvr>
                                      <p:to>
                                        <p:strVal val="visible"/>
                                      </p:to>
                                    </p:set>
                                    <p:animEffect transition="in" filter="fade">
                                      <p:cBhvr>
                                        <p:cTn id="177" dur="500"/>
                                        <p:tgtEl>
                                          <p:spTgt spid="95"/>
                                        </p:tgtEl>
                                      </p:cBhvr>
                                    </p:animEffect>
                                  </p:childTnLst>
                                </p:cTn>
                              </p:par>
                              <p:par>
                                <p:cTn id="178" presetID="10" presetClass="entr" presetSubtype="0" fill="hold" nodeType="withEffect">
                                  <p:stCondLst>
                                    <p:cond delay="0"/>
                                  </p:stCondLst>
                                  <p:childTnLst>
                                    <p:set>
                                      <p:cBhvr>
                                        <p:cTn id="179" dur="1" fill="hold">
                                          <p:stCondLst>
                                            <p:cond delay="0"/>
                                          </p:stCondLst>
                                        </p:cTn>
                                        <p:tgtEl>
                                          <p:spTgt spid="170"/>
                                        </p:tgtEl>
                                        <p:attrNameLst>
                                          <p:attrName>style.visibility</p:attrName>
                                        </p:attrNameLst>
                                      </p:cBhvr>
                                      <p:to>
                                        <p:strVal val="visible"/>
                                      </p:to>
                                    </p:set>
                                    <p:animEffect transition="in" filter="fade">
                                      <p:cBhvr>
                                        <p:cTn id="180" dur="500"/>
                                        <p:tgtEl>
                                          <p:spTgt spid="170"/>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101"/>
                                        </p:tgtEl>
                                        <p:attrNameLst>
                                          <p:attrName>style.visibility</p:attrName>
                                        </p:attrNameLst>
                                      </p:cBhvr>
                                      <p:to>
                                        <p:strVal val="visible"/>
                                      </p:to>
                                    </p:set>
                                    <p:animEffect transition="in" filter="fade">
                                      <p:cBhvr>
                                        <p:cTn id="185" dur="500"/>
                                        <p:tgtEl>
                                          <p:spTgt spid="101"/>
                                        </p:tgtEl>
                                      </p:cBhvr>
                                    </p:animEffect>
                                  </p:childTnLst>
                                </p:cTn>
                              </p:par>
                              <p:par>
                                <p:cTn id="186" presetID="10" presetClass="entr" presetSubtype="0" fill="hold" nodeType="withEffect">
                                  <p:stCondLst>
                                    <p:cond delay="0"/>
                                  </p:stCondLst>
                                  <p:childTnLst>
                                    <p:set>
                                      <p:cBhvr>
                                        <p:cTn id="187" dur="1" fill="hold">
                                          <p:stCondLst>
                                            <p:cond delay="0"/>
                                          </p:stCondLst>
                                        </p:cTn>
                                        <p:tgtEl>
                                          <p:spTgt spid="171"/>
                                        </p:tgtEl>
                                        <p:attrNameLst>
                                          <p:attrName>style.visibility</p:attrName>
                                        </p:attrNameLst>
                                      </p:cBhvr>
                                      <p:to>
                                        <p:strVal val="visible"/>
                                      </p:to>
                                    </p:set>
                                    <p:animEffect transition="in" filter="fade">
                                      <p:cBhvr>
                                        <p:cTn id="188" dur="500"/>
                                        <p:tgtEl>
                                          <p:spTgt spid="171"/>
                                        </p:tgtEl>
                                      </p:cBhvr>
                                    </p:animEffect>
                                  </p:childTnLst>
                                </p:cTn>
                              </p:par>
                              <p:par>
                                <p:cTn id="189" presetID="10" presetClass="entr" presetSubtype="0" fill="hold" nodeType="withEffect">
                                  <p:stCondLst>
                                    <p:cond delay="0"/>
                                  </p:stCondLst>
                                  <p:childTnLst>
                                    <p:set>
                                      <p:cBhvr>
                                        <p:cTn id="190" dur="1" fill="hold">
                                          <p:stCondLst>
                                            <p:cond delay="0"/>
                                          </p:stCondLst>
                                        </p:cTn>
                                        <p:tgtEl>
                                          <p:spTgt spid="172"/>
                                        </p:tgtEl>
                                        <p:attrNameLst>
                                          <p:attrName>style.visibility</p:attrName>
                                        </p:attrNameLst>
                                      </p:cBhvr>
                                      <p:to>
                                        <p:strVal val="visible"/>
                                      </p:to>
                                    </p:set>
                                    <p:animEffect transition="in" filter="fade">
                                      <p:cBhvr>
                                        <p:cTn id="191" dur="500"/>
                                        <p:tgtEl>
                                          <p:spTgt spid="172"/>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123"/>
                                        </p:tgtEl>
                                        <p:attrNameLst>
                                          <p:attrName>style.visibility</p:attrName>
                                        </p:attrNameLst>
                                      </p:cBhvr>
                                      <p:to>
                                        <p:strVal val="visible"/>
                                      </p:to>
                                    </p:set>
                                    <p:animEffect transition="in" filter="fade">
                                      <p:cBhvr>
                                        <p:cTn id="196" dur="500"/>
                                        <p:tgtEl>
                                          <p:spTgt spid="123"/>
                                        </p:tgtEl>
                                      </p:cBhvr>
                                    </p:animEffect>
                                  </p:childTnLst>
                                </p:cTn>
                              </p:par>
                              <p:par>
                                <p:cTn id="197" presetID="10" presetClass="entr" presetSubtype="0" fill="hold" nodeType="withEffect">
                                  <p:stCondLst>
                                    <p:cond delay="0"/>
                                  </p:stCondLst>
                                  <p:childTnLst>
                                    <p:set>
                                      <p:cBhvr>
                                        <p:cTn id="198" dur="1" fill="hold">
                                          <p:stCondLst>
                                            <p:cond delay="0"/>
                                          </p:stCondLst>
                                        </p:cTn>
                                        <p:tgtEl>
                                          <p:spTgt spid="147"/>
                                        </p:tgtEl>
                                        <p:attrNameLst>
                                          <p:attrName>style.visibility</p:attrName>
                                        </p:attrNameLst>
                                      </p:cBhvr>
                                      <p:to>
                                        <p:strVal val="visible"/>
                                      </p:to>
                                    </p:set>
                                    <p:animEffect transition="in" filter="fade">
                                      <p:cBhvr>
                                        <p:cTn id="199" dur="500"/>
                                        <p:tgtEl>
                                          <p:spTgt spid="147"/>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48"/>
                                        </p:tgtEl>
                                        <p:attrNameLst>
                                          <p:attrName>style.visibility</p:attrName>
                                        </p:attrNameLst>
                                      </p:cBhvr>
                                      <p:to>
                                        <p:strVal val="visible"/>
                                      </p:to>
                                    </p:set>
                                    <p:animEffect transition="in" filter="fade">
                                      <p:cBhvr>
                                        <p:cTn id="202" dur="500"/>
                                        <p:tgtEl>
                                          <p:spTgt spid="148"/>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7"/>
                                        </p:tgtEl>
                                        <p:attrNameLst>
                                          <p:attrName>style.visibility</p:attrName>
                                        </p:attrNameLst>
                                      </p:cBhvr>
                                      <p:to>
                                        <p:strVal val="visible"/>
                                      </p:to>
                                    </p:set>
                                    <p:animEffect transition="in" filter="fade">
                                      <p:cBhvr>
                                        <p:cTn id="207" dur="500"/>
                                        <p:tgtEl>
                                          <p:spTgt spid="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8"/>
                                        </p:tgtEl>
                                        <p:attrNameLst>
                                          <p:attrName>style.visibility</p:attrName>
                                        </p:attrNameLst>
                                      </p:cBhvr>
                                      <p:to>
                                        <p:strVal val="visible"/>
                                      </p:to>
                                    </p:set>
                                    <p:animEffect transition="in" filter="fade">
                                      <p:cBhvr>
                                        <p:cTn id="210" dur="500"/>
                                        <p:tgtEl>
                                          <p:spTgt spid="8"/>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160"/>
                                        </p:tgtEl>
                                        <p:attrNameLst>
                                          <p:attrName>style.visibility</p:attrName>
                                        </p:attrNameLst>
                                      </p:cBhvr>
                                      <p:to>
                                        <p:strVal val="visible"/>
                                      </p:to>
                                    </p:set>
                                    <p:animEffect transition="in" filter="fade">
                                      <p:cBhvr>
                                        <p:cTn id="215" dur="500"/>
                                        <p:tgtEl>
                                          <p:spTgt spid="160"/>
                                        </p:tgtEl>
                                      </p:cBhvr>
                                    </p:animEffect>
                                  </p:childTnLst>
                                </p:cTn>
                              </p:par>
                            </p:childTnLst>
                          </p:cTn>
                        </p:par>
                        <p:par>
                          <p:cTn id="216" fill="hold">
                            <p:stCondLst>
                              <p:cond delay="500"/>
                            </p:stCondLst>
                            <p:childTnLst>
                              <p:par>
                                <p:cTn id="217" presetID="10" presetClass="entr" presetSubtype="0" fill="hold" grpId="0" nodeType="afterEffect">
                                  <p:stCondLst>
                                    <p:cond delay="0"/>
                                  </p:stCondLst>
                                  <p:childTnLst>
                                    <p:set>
                                      <p:cBhvr>
                                        <p:cTn id="218" dur="1" fill="hold">
                                          <p:stCondLst>
                                            <p:cond delay="0"/>
                                          </p:stCondLst>
                                        </p:cTn>
                                        <p:tgtEl>
                                          <p:spTgt spid="164"/>
                                        </p:tgtEl>
                                        <p:attrNameLst>
                                          <p:attrName>style.visibility</p:attrName>
                                        </p:attrNameLst>
                                      </p:cBhvr>
                                      <p:to>
                                        <p:strVal val="visible"/>
                                      </p:to>
                                    </p:set>
                                    <p:animEffect transition="in" filter="fade">
                                      <p:cBhvr>
                                        <p:cTn id="219" dur="500"/>
                                        <p:tgtEl>
                                          <p:spTgt spid="164"/>
                                        </p:tgtEl>
                                      </p:cBhvr>
                                    </p:animEffect>
                                  </p:childTnLst>
                                </p:cTn>
                              </p:par>
                            </p:childTnLst>
                          </p:cTn>
                        </p:par>
                        <p:par>
                          <p:cTn id="220" fill="hold">
                            <p:stCondLst>
                              <p:cond delay="1000"/>
                            </p:stCondLst>
                            <p:childTnLst>
                              <p:par>
                                <p:cTn id="221" presetID="10" presetClass="entr" presetSubtype="0" fill="hold" grpId="0" nodeType="afterEffect">
                                  <p:stCondLst>
                                    <p:cond delay="0"/>
                                  </p:stCondLst>
                                  <p:childTnLst>
                                    <p:set>
                                      <p:cBhvr>
                                        <p:cTn id="222" dur="1" fill="hold">
                                          <p:stCondLst>
                                            <p:cond delay="0"/>
                                          </p:stCondLst>
                                        </p:cTn>
                                        <p:tgtEl>
                                          <p:spTgt spid="166"/>
                                        </p:tgtEl>
                                        <p:attrNameLst>
                                          <p:attrName>style.visibility</p:attrName>
                                        </p:attrNameLst>
                                      </p:cBhvr>
                                      <p:to>
                                        <p:strVal val="visible"/>
                                      </p:to>
                                    </p:set>
                                    <p:animEffect transition="in" filter="fade">
                                      <p:cBhvr>
                                        <p:cTn id="223" dur="500"/>
                                        <p:tgtEl>
                                          <p:spTgt spid="166"/>
                                        </p:tgtEl>
                                      </p:cBhvr>
                                    </p:animEffect>
                                  </p:childTnLst>
                                </p:cTn>
                              </p:par>
                            </p:childTnLst>
                          </p:cTn>
                        </p:par>
                        <p:par>
                          <p:cTn id="224" fill="hold">
                            <p:stCondLst>
                              <p:cond delay="1500"/>
                            </p:stCondLst>
                            <p:childTnLst>
                              <p:par>
                                <p:cTn id="225" presetID="10" presetClass="entr" presetSubtype="0" fill="hold" grpId="0" nodeType="afterEffect">
                                  <p:stCondLst>
                                    <p:cond delay="0"/>
                                  </p:stCondLst>
                                  <p:childTnLst>
                                    <p:set>
                                      <p:cBhvr>
                                        <p:cTn id="226" dur="1" fill="hold">
                                          <p:stCondLst>
                                            <p:cond delay="0"/>
                                          </p:stCondLst>
                                        </p:cTn>
                                        <p:tgtEl>
                                          <p:spTgt spid="168"/>
                                        </p:tgtEl>
                                        <p:attrNameLst>
                                          <p:attrName>style.visibility</p:attrName>
                                        </p:attrNameLst>
                                      </p:cBhvr>
                                      <p:to>
                                        <p:strVal val="visible"/>
                                      </p:to>
                                    </p:set>
                                    <p:animEffect transition="in" filter="fade">
                                      <p:cBhvr>
                                        <p:cTn id="227" dur="500"/>
                                        <p:tgtEl>
                                          <p:spTgt spid="168"/>
                                        </p:tgtEl>
                                      </p:cBhvr>
                                    </p:animEffect>
                                  </p:childTnLst>
                                </p:cTn>
                              </p:par>
                            </p:childTnLst>
                          </p:cTn>
                        </p:par>
                        <p:par>
                          <p:cTn id="228" fill="hold">
                            <p:stCondLst>
                              <p:cond delay="2000"/>
                            </p:stCondLst>
                            <p:childTnLst>
                              <p:par>
                                <p:cTn id="229" presetID="10" presetClass="entr" presetSubtype="0" fill="hold" grpId="0" nodeType="afterEffect">
                                  <p:stCondLst>
                                    <p:cond delay="0"/>
                                  </p:stCondLst>
                                  <p:childTnLst>
                                    <p:set>
                                      <p:cBhvr>
                                        <p:cTn id="230" dur="1" fill="hold">
                                          <p:stCondLst>
                                            <p:cond delay="0"/>
                                          </p:stCondLst>
                                        </p:cTn>
                                        <p:tgtEl>
                                          <p:spTgt spid="151"/>
                                        </p:tgtEl>
                                        <p:attrNameLst>
                                          <p:attrName>style.visibility</p:attrName>
                                        </p:attrNameLst>
                                      </p:cBhvr>
                                      <p:to>
                                        <p:strVal val="visible"/>
                                      </p:to>
                                    </p:set>
                                    <p:animEffect transition="in" filter="fade">
                                      <p:cBhvr>
                                        <p:cTn id="231" dur="500"/>
                                        <p:tgtEl>
                                          <p:spTgt spid="151"/>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nodeType="clickEffect">
                                  <p:stCondLst>
                                    <p:cond delay="0"/>
                                  </p:stCondLst>
                                  <p:childTnLst>
                                    <p:set>
                                      <p:cBhvr>
                                        <p:cTn id="235" dur="1" fill="hold">
                                          <p:stCondLst>
                                            <p:cond delay="0"/>
                                          </p:stCondLst>
                                        </p:cTn>
                                        <p:tgtEl>
                                          <p:spTgt spid="241"/>
                                        </p:tgtEl>
                                        <p:attrNameLst>
                                          <p:attrName>style.visibility</p:attrName>
                                        </p:attrNameLst>
                                      </p:cBhvr>
                                      <p:to>
                                        <p:strVal val="visible"/>
                                      </p:to>
                                    </p:set>
                                    <p:animEffect transition="in" filter="fade">
                                      <p:cBhvr>
                                        <p:cTn id="236" dur="500"/>
                                        <p:tgtEl>
                                          <p:spTgt spid="241"/>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grpId="0" nodeType="clickEffect">
                                  <p:stCondLst>
                                    <p:cond delay="0"/>
                                  </p:stCondLst>
                                  <p:childTnLst>
                                    <p:set>
                                      <p:cBhvr>
                                        <p:cTn id="240" dur="1" fill="hold">
                                          <p:stCondLst>
                                            <p:cond delay="0"/>
                                          </p:stCondLst>
                                        </p:cTn>
                                        <p:tgtEl>
                                          <p:spTgt spid="238"/>
                                        </p:tgtEl>
                                        <p:attrNameLst>
                                          <p:attrName>style.visibility</p:attrName>
                                        </p:attrNameLst>
                                      </p:cBhvr>
                                      <p:to>
                                        <p:strVal val="visible"/>
                                      </p:to>
                                    </p:set>
                                    <p:animEffect transition="in" filter="fade">
                                      <p:cBhvr>
                                        <p:cTn id="241" dur="500"/>
                                        <p:tgtEl>
                                          <p:spTgt spid="238"/>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261"/>
                                        </p:tgtEl>
                                        <p:attrNameLst>
                                          <p:attrName>style.visibility</p:attrName>
                                        </p:attrNameLst>
                                      </p:cBhvr>
                                      <p:to>
                                        <p:strVal val="visible"/>
                                      </p:to>
                                    </p:set>
                                    <p:animEffect transition="in" filter="fade">
                                      <p:cBhvr>
                                        <p:cTn id="244" dur="500"/>
                                        <p:tgtEl>
                                          <p:spTgt spid="261"/>
                                        </p:tgtEl>
                                      </p:cBhvr>
                                    </p:animEffect>
                                  </p:childTnLst>
                                </p:cTn>
                              </p:par>
                              <p:par>
                                <p:cTn id="245" presetID="10" presetClass="entr" presetSubtype="0" fill="hold" nodeType="withEffect">
                                  <p:stCondLst>
                                    <p:cond delay="0"/>
                                  </p:stCondLst>
                                  <p:childTnLst>
                                    <p:set>
                                      <p:cBhvr>
                                        <p:cTn id="246" dur="1" fill="hold">
                                          <p:stCondLst>
                                            <p:cond delay="0"/>
                                          </p:stCondLst>
                                        </p:cTn>
                                        <p:tgtEl>
                                          <p:spTgt spid="281"/>
                                        </p:tgtEl>
                                        <p:attrNameLst>
                                          <p:attrName>style.visibility</p:attrName>
                                        </p:attrNameLst>
                                      </p:cBhvr>
                                      <p:to>
                                        <p:strVal val="visible"/>
                                      </p:to>
                                    </p:set>
                                    <p:animEffect transition="in" filter="fade">
                                      <p:cBhvr>
                                        <p:cTn id="247" dur="500"/>
                                        <p:tgtEl>
                                          <p:spTgt spid="281"/>
                                        </p:tgtEl>
                                      </p:cBhvr>
                                    </p:animEffect>
                                  </p:childTnLst>
                                </p:cTn>
                              </p:par>
                            </p:childTnLst>
                          </p:cTn>
                        </p:par>
                        <p:par>
                          <p:cTn id="248" fill="hold">
                            <p:stCondLst>
                              <p:cond delay="500"/>
                            </p:stCondLst>
                            <p:childTnLst>
                              <p:par>
                                <p:cTn id="249" presetID="10" presetClass="entr" presetSubtype="0" fill="hold" grpId="0" nodeType="afterEffect">
                                  <p:stCondLst>
                                    <p:cond delay="0"/>
                                  </p:stCondLst>
                                  <p:childTnLst>
                                    <p:set>
                                      <p:cBhvr>
                                        <p:cTn id="250" dur="1" fill="hold">
                                          <p:stCondLst>
                                            <p:cond delay="0"/>
                                          </p:stCondLst>
                                        </p:cTn>
                                        <p:tgtEl>
                                          <p:spTgt spid="255"/>
                                        </p:tgtEl>
                                        <p:attrNameLst>
                                          <p:attrName>style.visibility</p:attrName>
                                        </p:attrNameLst>
                                      </p:cBhvr>
                                      <p:to>
                                        <p:strVal val="visible"/>
                                      </p:to>
                                    </p:set>
                                    <p:animEffect transition="in" filter="fade">
                                      <p:cBhvr>
                                        <p:cTn id="251" dur="500"/>
                                        <p:tgtEl>
                                          <p:spTgt spid="255"/>
                                        </p:tgtEl>
                                      </p:cBhvr>
                                    </p:animEffect>
                                  </p:childTnLst>
                                </p:cTn>
                              </p:par>
                            </p:childTnLst>
                          </p:cTn>
                        </p:par>
                        <p:par>
                          <p:cTn id="252" fill="hold">
                            <p:stCondLst>
                              <p:cond delay="1000"/>
                            </p:stCondLst>
                            <p:childTnLst>
                              <p:par>
                                <p:cTn id="253" presetID="10" presetClass="entr" presetSubtype="0" fill="hold" grpId="0" nodeType="afterEffect">
                                  <p:stCondLst>
                                    <p:cond delay="0"/>
                                  </p:stCondLst>
                                  <p:childTnLst>
                                    <p:set>
                                      <p:cBhvr>
                                        <p:cTn id="254" dur="1" fill="hold">
                                          <p:stCondLst>
                                            <p:cond delay="0"/>
                                          </p:stCondLst>
                                        </p:cTn>
                                        <p:tgtEl>
                                          <p:spTgt spid="262"/>
                                        </p:tgtEl>
                                        <p:attrNameLst>
                                          <p:attrName>style.visibility</p:attrName>
                                        </p:attrNameLst>
                                      </p:cBhvr>
                                      <p:to>
                                        <p:strVal val="visible"/>
                                      </p:to>
                                    </p:set>
                                    <p:animEffect transition="in" filter="fade">
                                      <p:cBhvr>
                                        <p:cTn id="255" dur="500"/>
                                        <p:tgtEl>
                                          <p:spTgt spid="262"/>
                                        </p:tgtEl>
                                      </p:cBhvr>
                                    </p:animEffect>
                                  </p:childTnLst>
                                </p:cTn>
                              </p:par>
                            </p:childTnLst>
                          </p:cTn>
                        </p:par>
                        <p:par>
                          <p:cTn id="256" fill="hold">
                            <p:stCondLst>
                              <p:cond delay="1500"/>
                            </p:stCondLst>
                            <p:childTnLst>
                              <p:par>
                                <p:cTn id="257" presetID="10" presetClass="entr" presetSubtype="0" fill="hold" nodeType="afterEffect">
                                  <p:stCondLst>
                                    <p:cond delay="0"/>
                                  </p:stCondLst>
                                  <p:childTnLst>
                                    <p:set>
                                      <p:cBhvr>
                                        <p:cTn id="258" dur="1" fill="hold">
                                          <p:stCondLst>
                                            <p:cond delay="0"/>
                                          </p:stCondLst>
                                        </p:cTn>
                                        <p:tgtEl>
                                          <p:spTgt spid="279"/>
                                        </p:tgtEl>
                                        <p:attrNameLst>
                                          <p:attrName>style.visibility</p:attrName>
                                        </p:attrNameLst>
                                      </p:cBhvr>
                                      <p:to>
                                        <p:strVal val="visible"/>
                                      </p:to>
                                    </p:set>
                                    <p:animEffect transition="in" filter="fade">
                                      <p:cBhvr>
                                        <p:cTn id="259" dur="500"/>
                                        <p:tgtEl>
                                          <p:spTgt spid="279"/>
                                        </p:tgtEl>
                                      </p:cBhvr>
                                    </p:animEffect>
                                  </p:childTnLst>
                                </p:cTn>
                              </p:par>
                            </p:childTnLst>
                          </p:cTn>
                        </p:par>
                        <p:par>
                          <p:cTn id="260" fill="hold">
                            <p:stCondLst>
                              <p:cond delay="2000"/>
                            </p:stCondLst>
                            <p:childTnLst>
                              <p:par>
                                <p:cTn id="261" presetID="10" presetClass="entr" presetSubtype="0" fill="hold" grpId="0" nodeType="afterEffect">
                                  <p:stCondLst>
                                    <p:cond delay="0"/>
                                  </p:stCondLst>
                                  <p:childTnLst>
                                    <p:set>
                                      <p:cBhvr>
                                        <p:cTn id="262" dur="1" fill="hold">
                                          <p:stCondLst>
                                            <p:cond delay="0"/>
                                          </p:stCondLst>
                                        </p:cTn>
                                        <p:tgtEl>
                                          <p:spTgt spid="256"/>
                                        </p:tgtEl>
                                        <p:attrNameLst>
                                          <p:attrName>style.visibility</p:attrName>
                                        </p:attrNameLst>
                                      </p:cBhvr>
                                      <p:to>
                                        <p:strVal val="visible"/>
                                      </p:to>
                                    </p:set>
                                    <p:animEffect transition="in" filter="fade">
                                      <p:cBhvr>
                                        <p:cTn id="263" dur="500"/>
                                        <p:tgtEl>
                                          <p:spTgt spid="256"/>
                                        </p:tgtEl>
                                      </p:cBhvr>
                                    </p:animEffect>
                                  </p:childTnLst>
                                </p:cTn>
                              </p:par>
                            </p:childTnLst>
                          </p:cTn>
                        </p:par>
                        <p:par>
                          <p:cTn id="264" fill="hold">
                            <p:stCondLst>
                              <p:cond delay="2500"/>
                            </p:stCondLst>
                            <p:childTnLst>
                              <p:par>
                                <p:cTn id="265" presetID="10" presetClass="entr" presetSubtype="0" fill="hold" grpId="0" nodeType="afterEffect">
                                  <p:stCondLst>
                                    <p:cond delay="0"/>
                                  </p:stCondLst>
                                  <p:childTnLst>
                                    <p:set>
                                      <p:cBhvr>
                                        <p:cTn id="266" dur="1" fill="hold">
                                          <p:stCondLst>
                                            <p:cond delay="0"/>
                                          </p:stCondLst>
                                        </p:cTn>
                                        <p:tgtEl>
                                          <p:spTgt spid="263"/>
                                        </p:tgtEl>
                                        <p:attrNameLst>
                                          <p:attrName>style.visibility</p:attrName>
                                        </p:attrNameLst>
                                      </p:cBhvr>
                                      <p:to>
                                        <p:strVal val="visible"/>
                                      </p:to>
                                    </p:set>
                                    <p:animEffect transition="in" filter="fade">
                                      <p:cBhvr>
                                        <p:cTn id="267" dur="500"/>
                                        <p:tgtEl>
                                          <p:spTgt spid="263"/>
                                        </p:tgtEl>
                                      </p:cBhvr>
                                    </p:animEffect>
                                  </p:childTnLst>
                                </p:cTn>
                              </p:par>
                            </p:childTnLst>
                          </p:cTn>
                        </p:par>
                        <p:par>
                          <p:cTn id="268" fill="hold">
                            <p:stCondLst>
                              <p:cond delay="3000"/>
                            </p:stCondLst>
                            <p:childTnLst>
                              <p:par>
                                <p:cTn id="269" presetID="10" presetClass="entr" presetSubtype="0" fill="hold" nodeType="afterEffect">
                                  <p:stCondLst>
                                    <p:cond delay="0"/>
                                  </p:stCondLst>
                                  <p:childTnLst>
                                    <p:set>
                                      <p:cBhvr>
                                        <p:cTn id="270" dur="1" fill="hold">
                                          <p:stCondLst>
                                            <p:cond delay="0"/>
                                          </p:stCondLst>
                                        </p:cTn>
                                        <p:tgtEl>
                                          <p:spTgt spid="277"/>
                                        </p:tgtEl>
                                        <p:attrNameLst>
                                          <p:attrName>style.visibility</p:attrName>
                                        </p:attrNameLst>
                                      </p:cBhvr>
                                      <p:to>
                                        <p:strVal val="visible"/>
                                      </p:to>
                                    </p:set>
                                    <p:animEffect transition="in" filter="fade">
                                      <p:cBhvr>
                                        <p:cTn id="271" dur="500"/>
                                        <p:tgtEl>
                                          <p:spTgt spid="277"/>
                                        </p:tgtEl>
                                      </p:cBhvr>
                                    </p:animEffect>
                                  </p:childTnLst>
                                </p:cTn>
                              </p:par>
                            </p:childTnLst>
                          </p:cTn>
                        </p:par>
                        <p:par>
                          <p:cTn id="272" fill="hold">
                            <p:stCondLst>
                              <p:cond delay="3500"/>
                            </p:stCondLst>
                            <p:childTnLst>
                              <p:par>
                                <p:cTn id="273" presetID="10" presetClass="entr" presetSubtype="0" fill="hold" grpId="0" nodeType="afterEffect">
                                  <p:stCondLst>
                                    <p:cond delay="0"/>
                                  </p:stCondLst>
                                  <p:childTnLst>
                                    <p:set>
                                      <p:cBhvr>
                                        <p:cTn id="274" dur="1" fill="hold">
                                          <p:stCondLst>
                                            <p:cond delay="0"/>
                                          </p:stCondLst>
                                        </p:cTn>
                                        <p:tgtEl>
                                          <p:spTgt spid="257"/>
                                        </p:tgtEl>
                                        <p:attrNameLst>
                                          <p:attrName>style.visibility</p:attrName>
                                        </p:attrNameLst>
                                      </p:cBhvr>
                                      <p:to>
                                        <p:strVal val="visible"/>
                                      </p:to>
                                    </p:set>
                                    <p:animEffect transition="in" filter="fade">
                                      <p:cBhvr>
                                        <p:cTn id="275" dur="500"/>
                                        <p:tgtEl>
                                          <p:spTgt spid="257"/>
                                        </p:tgtEl>
                                      </p:cBhvr>
                                    </p:animEffect>
                                  </p:childTnLst>
                                </p:cTn>
                              </p:par>
                            </p:childTnLst>
                          </p:cTn>
                        </p:par>
                        <p:par>
                          <p:cTn id="276" fill="hold">
                            <p:stCondLst>
                              <p:cond delay="4000"/>
                            </p:stCondLst>
                            <p:childTnLst>
                              <p:par>
                                <p:cTn id="277" presetID="10" presetClass="entr" presetSubtype="0" fill="hold" grpId="0" nodeType="afterEffect">
                                  <p:stCondLst>
                                    <p:cond delay="0"/>
                                  </p:stCondLst>
                                  <p:childTnLst>
                                    <p:set>
                                      <p:cBhvr>
                                        <p:cTn id="278" dur="1" fill="hold">
                                          <p:stCondLst>
                                            <p:cond delay="0"/>
                                          </p:stCondLst>
                                        </p:cTn>
                                        <p:tgtEl>
                                          <p:spTgt spid="264"/>
                                        </p:tgtEl>
                                        <p:attrNameLst>
                                          <p:attrName>style.visibility</p:attrName>
                                        </p:attrNameLst>
                                      </p:cBhvr>
                                      <p:to>
                                        <p:strVal val="visible"/>
                                      </p:to>
                                    </p:set>
                                    <p:animEffect transition="in" filter="fade">
                                      <p:cBhvr>
                                        <p:cTn id="279" dur="500"/>
                                        <p:tgtEl>
                                          <p:spTgt spid="264"/>
                                        </p:tgtEl>
                                      </p:cBhvr>
                                    </p:animEffect>
                                  </p:childTnLst>
                                </p:cTn>
                              </p:par>
                            </p:childTnLst>
                          </p:cTn>
                        </p:par>
                        <p:par>
                          <p:cTn id="280" fill="hold">
                            <p:stCondLst>
                              <p:cond delay="4500"/>
                            </p:stCondLst>
                            <p:childTnLst>
                              <p:par>
                                <p:cTn id="281" presetID="10" presetClass="entr" presetSubtype="0" fill="hold" nodeType="afterEffect">
                                  <p:stCondLst>
                                    <p:cond delay="0"/>
                                  </p:stCondLst>
                                  <p:childTnLst>
                                    <p:set>
                                      <p:cBhvr>
                                        <p:cTn id="282" dur="1" fill="hold">
                                          <p:stCondLst>
                                            <p:cond delay="0"/>
                                          </p:stCondLst>
                                        </p:cTn>
                                        <p:tgtEl>
                                          <p:spTgt spid="275"/>
                                        </p:tgtEl>
                                        <p:attrNameLst>
                                          <p:attrName>style.visibility</p:attrName>
                                        </p:attrNameLst>
                                      </p:cBhvr>
                                      <p:to>
                                        <p:strVal val="visible"/>
                                      </p:to>
                                    </p:set>
                                    <p:animEffect transition="in" filter="fade">
                                      <p:cBhvr>
                                        <p:cTn id="283" dur="500"/>
                                        <p:tgtEl>
                                          <p:spTgt spid="275"/>
                                        </p:tgtEl>
                                      </p:cBhvr>
                                    </p:animEffect>
                                  </p:childTnLst>
                                </p:cTn>
                              </p:par>
                            </p:childTnLst>
                          </p:cTn>
                        </p:par>
                        <p:par>
                          <p:cTn id="284" fill="hold">
                            <p:stCondLst>
                              <p:cond delay="5000"/>
                            </p:stCondLst>
                            <p:childTnLst>
                              <p:par>
                                <p:cTn id="285" presetID="10" presetClass="entr" presetSubtype="0" fill="hold" grpId="0" nodeType="afterEffect">
                                  <p:stCondLst>
                                    <p:cond delay="0"/>
                                  </p:stCondLst>
                                  <p:childTnLst>
                                    <p:set>
                                      <p:cBhvr>
                                        <p:cTn id="286" dur="1" fill="hold">
                                          <p:stCondLst>
                                            <p:cond delay="0"/>
                                          </p:stCondLst>
                                        </p:cTn>
                                        <p:tgtEl>
                                          <p:spTgt spid="258"/>
                                        </p:tgtEl>
                                        <p:attrNameLst>
                                          <p:attrName>style.visibility</p:attrName>
                                        </p:attrNameLst>
                                      </p:cBhvr>
                                      <p:to>
                                        <p:strVal val="visible"/>
                                      </p:to>
                                    </p:set>
                                    <p:animEffect transition="in" filter="fade">
                                      <p:cBhvr>
                                        <p:cTn id="287" dur="500"/>
                                        <p:tgtEl>
                                          <p:spTgt spid="258"/>
                                        </p:tgtEl>
                                      </p:cBhvr>
                                    </p:animEffect>
                                  </p:childTnLst>
                                </p:cTn>
                              </p:par>
                            </p:childTnLst>
                          </p:cTn>
                        </p:par>
                        <p:par>
                          <p:cTn id="288" fill="hold">
                            <p:stCondLst>
                              <p:cond delay="5500"/>
                            </p:stCondLst>
                            <p:childTnLst>
                              <p:par>
                                <p:cTn id="289" presetID="10" presetClass="entr" presetSubtype="0" fill="hold" grpId="0" nodeType="afterEffect">
                                  <p:stCondLst>
                                    <p:cond delay="0"/>
                                  </p:stCondLst>
                                  <p:childTnLst>
                                    <p:set>
                                      <p:cBhvr>
                                        <p:cTn id="290" dur="1" fill="hold">
                                          <p:stCondLst>
                                            <p:cond delay="0"/>
                                          </p:stCondLst>
                                        </p:cTn>
                                        <p:tgtEl>
                                          <p:spTgt spid="265"/>
                                        </p:tgtEl>
                                        <p:attrNameLst>
                                          <p:attrName>style.visibility</p:attrName>
                                        </p:attrNameLst>
                                      </p:cBhvr>
                                      <p:to>
                                        <p:strVal val="visible"/>
                                      </p:to>
                                    </p:set>
                                    <p:animEffect transition="in" filter="fade">
                                      <p:cBhvr>
                                        <p:cTn id="291" dur="500"/>
                                        <p:tgtEl>
                                          <p:spTgt spid="265"/>
                                        </p:tgtEl>
                                      </p:cBhvr>
                                    </p:animEffect>
                                  </p:childTnLst>
                                </p:cTn>
                              </p:par>
                            </p:childTnLst>
                          </p:cTn>
                        </p:par>
                        <p:par>
                          <p:cTn id="292" fill="hold">
                            <p:stCondLst>
                              <p:cond delay="6000"/>
                            </p:stCondLst>
                            <p:childTnLst>
                              <p:par>
                                <p:cTn id="293" presetID="10" presetClass="entr" presetSubtype="0" fill="hold" nodeType="afterEffect">
                                  <p:stCondLst>
                                    <p:cond delay="0"/>
                                  </p:stCondLst>
                                  <p:childTnLst>
                                    <p:set>
                                      <p:cBhvr>
                                        <p:cTn id="294" dur="1" fill="hold">
                                          <p:stCondLst>
                                            <p:cond delay="0"/>
                                          </p:stCondLst>
                                        </p:cTn>
                                        <p:tgtEl>
                                          <p:spTgt spid="273"/>
                                        </p:tgtEl>
                                        <p:attrNameLst>
                                          <p:attrName>style.visibility</p:attrName>
                                        </p:attrNameLst>
                                      </p:cBhvr>
                                      <p:to>
                                        <p:strVal val="visible"/>
                                      </p:to>
                                    </p:set>
                                    <p:animEffect transition="in" filter="fade">
                                      <p:cBhvr>
                                        <p:cTn id="295" dur="500"/>
                                        <p:tgtEl>
                                          <p:spTgt spid="273"/>
                                        </p:tgtEl>
                                      </p:cBhvr>
                                    </p:animEffect>
                                  </p:childTnLst>
                                </p:cTn>
                              </p:par>
                            </p:childTnLst>
                          </p:cTn>
                        </p:par>
                        <p:par>
                          <p:cTn id="296" fill="hold">
                            <p:stCondLst>
                              <p:cond delay="6500"/>
                            </p:stCondLst>
                            <p:childTnLst>
                              <p:par>
                                <p:cTn id="297" presetID="10" presetClass="entr" presetSubtype="0" fill="hold" grpId="0" nodeType="afterEffect">
                                  <p:stCondLst>
                                    <p:cond delay="0"/>
                                  </p:stCondLst>
                                  <p:childTnLst>
                                    <p:set>
                                      <p:cBhvr>
                                        <p:cTn id="298" dur="1" fill="hold">
                                          <p:stCondLst>
                                            <p:cond delay="0"/>
                                          </p:stCondLst>
                                        </p:cTn>
                                        <p:tgtEl>
                                          <p:spTgt spid="259"/>
                                        </p:tgtEl>
                                        <p:attrNameLst>
                                          <p:attrName>style.visibility</p:attrName>
                                        </p:attrNameLst>
                                      </p:cBhvr>
                                      <p:to>
                                        <p:strVal val="visible"/>
                                      </p:to>
                                    </p:set>
                                    <p:animEffect transition="in" filter="fade">
                                      <p:cBhvr>
                                        <p:cTn id="299" dur="500"/>
                                        <p:tgtEl>
                                          <p:spTgt spid="259"/>
                                        </p:tgtEl>
                                      </p:cBhvr>
                                    </p:animEffect>
                                  </p:childTnLst>
                                </p:cTn>
                              </p:par>
                            </p:childTnLst>
                          </p:cTn>
                        </p:par>
                        <p:par>
                          <p:cTn id="300" fill="hold">
                            <p:stCondLst>
                              <p:cond delay="7000"/>
                            </p:stCondLst>
                            <p:childTnLst>
                              <p:par>
                                <p:cTn id="301" presetID="10" presetClass="entr" presetSubtype="0" fill="hold" grpId="0" nodeType="afterEffect">
                                  <p:stCondLst>
                                    <p:cond delay="0"/>
                                  </p:stCondLst>
                                  <p:childTnLst>
                                    <p:set>
                                      <p:cBhvr>
                                        <p:cTn id="302" dur="1" fill="hold">
                                          <p:stCondLst>
                                            <p:cond delay="0"/>
                                          </p:stCondLst>
                                        </p:cTn>
                                        <p:tgtEl>
                                          <p:spTgt spid="266"/>
                                        </p:tgtEl>
                                        <p:attrNameLst>
                                          <p:attrName>style.visibility</p:attrName>
                                        </p:attrNameLst>
                                      </p:cBhvr>
                                      <p:to>
                                        <p:strVal val="visible"/>
                                      </p:to>
                                    </p:set>
                                    <p:animEffect transition="in" filter="fade">
                                      <p:cBhvr>
                                        <p:cTn id="303" dur="500"/>
                                        <p:tgtEl>
                                          <p:spTgt spid="266"/>
                                        </p:tgtEl>
                                      </p:cBhvr>
                                    </p:animEffect>
                                  </p:childTnLst>
                                </p:cTn>
                              </p:par>
                            </p:childTnLst>
                          </p:cTn>
                        </p:par>
                        <p:par>
                          <p:cTn id="304" fill="hold">
                            <p:stCondLst>
                              <p:cond delay="7500"/>
                            </p:stCondLst>
                            <p:childTnLst>
                              <p:par>
                                <p:cTn id="305" presetID="10" presetClass="entr" presetSubtype="0" fill="hold" nodeType="afterEffect">
                                  <p:stCondLst>
                                    <p:cond delay="0"/>
                                  </p:stCondLst>
                                  <p:childTnLst>
                                    <p:set>
                                      <p:cBhvr>
                                        <p:cTn id="306" dur="1" fill="hold">
                                          <p:stCondLst>
                                            <p:cond delay="0"/>
                                          </p:stCondLst>
                                        </p:cTn>
                                        <p:tgtEl>
                                          <p:spTgt spid="271"/>
                                        </p:tgtEl>
                                        <p:attrNameLst>
                                          <p:attrName>style.visibility</p:attrName>
                                        </p:attrNameLst>
                                      </p:cBhvr>
                                      <p:to>
                                        <p:strVal val="visible"/>
                                      </p:to>
                                    </p:set>
                                    <p:animEffect transition="in" filter="fade">
                                      <p:cBhvr>
                                        <p:cTn id="307" dur="500"/>
                                        <p:tgtEl>
                                          <p:spTgt spid="271"/>
                                        </p:tgtEl>
                                      </p:cBhvr>
                                    </p:animEffect>
                                  </p:childTnLst>
                                </p:cTn>
                              </p:par>
                            </p:childTnLst>
                          </p:cTn>
                        </p:par>
                        <p:par>
                          <p:cTn id="308" fill="hold">
                            <p:stCondLst>
                              <p:cond delay="8000"/>
                            </p:stCondLst>
                            <p:childTnLst>
                              <p:par>
                                <p:cTn id="309" presetID="10" presetClass="entr" presetSubtype="0" fill="hold" grpId="0" nodeType="afterEffect">
                                  <p:stCondLst>
                                    <p:cond delay="0"/>
                                  </p:stCondLst>
                                  <p:childTnLst>
                                    <p:set>
                                      <p:cBhvr>
                                        <p:cTn id="310" dur="1" fill="hold">
                                          <p:stCondLst>
                                            <p:cond delay="0"/>
                                          </p:stCondLst>
                                        </p:cTn>
                                        <p:tgtEl>
                                          <p:spTgt spid="260"/>
                                        </p:tgtEl>
                                        <p:attrNameLst>
                                          <p:attrName>style.visibility</p:attrName>
                                        </p:attrNameLst>
                                      </p:cBhvr>
                                      <p:to>
                                        <p:strVal val="visible"/>
                                      </p:to>
                                    </p:set>
                                    <p:animEffect transition="in" filter="fade">
                                      <p:cBhvr>
                                        <p:cTn id="311" dur="500"/>
                                        <p:tgtEl>
                                          <p:spTgt spid="260"/>
                                        </p:tgtEl>
                                      </p:cBhvr>
                                    </p:animEffect>
                                  </p:childTnLst>
                                </p:cTn>
                              </p:par>
                            </p:childTnLst>
                          </p:cTn>
                        </p:par>
                        <p:par>
                          <p:cTn id="312" fill="hold">
                            <p:stCondLst>
                              <p:cond delay="8500"/>
                            </p:stCondLst>
                            <p:childTnLst>
                              <p:par>
                                <p:cTn id="313" presetID="10" presetClass="entr" presetSubtype="0" fill="hold" grpId="0" nodeType="afterEffect">
                                  <p:stCondLst>
                                    <p:cond delay="0"/>
                                  </p:stCondLst>
                                  <p:childTnLst>
                                    <p:set>
                                      <p:cBhvr>
                                        <p:cTn id="314" dur="1" fill="hold">
                                          <p:stCondLst>
                                            <p:cond delay="0"/>
                                          </p:stCondLst>
                                        </p:cTn>
                                        <p:tgtEl>
                                          <p:spTgt spid="267"/>
                                        </p:tgtEl>
                                        <p:attrNameLst>
                                          <p:attrName>style.visibility</p:attrName>
                                        </p:attrNameLst>
                                      </p:cBhvr>
                                      <p:to>
                                        <p:strVal val="visible"/>
                                      </p:to>
                                    </p:set>
                                    <p:animEffect transition="in" filter="fade">
                                      <p:cBhvr>
                                        <p:cTn id="315" dur="500"/>
                                        <p:tgtEl>
                                          <p:spTgt spid="267"/>
                                        </p:tgtEl>
                                      </p:cBhvr>
                                    </p:animEffect>
                                  </p:childTnLst>
                                </p:cTn>
                              </p:par>
                            </p:childTnLst>
                          </p:cTn>
                        </p:par>
                        <p:par>
                          <p:cTn id="316" fill="hold">
                            <p:stCondLst>
                              <p:cond delay="9000"/>
                            </p:stCondLst>
                            <p:childTnLst>
                              <p:par>
                                <p:cTn id="317" presetID="10" presetClass="entr" presetSubtype="0" fill="hold" nodeType="afterEffect">
                                  <p:stCondLst>
                                    <p:cond delay="0"/>
                                  </p:stCondLst>
                                  <p:childTnLst>
                                    <p:set>
                                      <p:cBhvr>
                                        <p:cTn id="318" dur="1" fill="hold">
                                          <p:stCondLst>
                                            <p:cond delay="0"/>
                                          </p:stCondLst>
                                        </p:cTn>
                                        <p:tgtEl>
                                          <p:spTgt spid="269"/>
                                        </p:tgtEl>
                                        <p:attrNameLst>
                                          <p:attrName>style.visibility</p:attrName>
                                        </p:attrNameLst>
                                      </p:cBhvr>
                                      <p:to>
                                        <p:strVal val="visible"/>
                                      </p:to>
                                    </p:set>
                                    <p:animEffect transition="in" filter="fade">
                                      <p:cBhvr>
                                        <p:cTn id="319"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76" grpId="0" animBg="1"/>
      <p:bldP spid="98" grpId="0" animBg="1"/>
      <p:bldP spid="148" grpId="0"/>
      <p:bldP spid="160" grpId="0" animBg="1"/>
      <p:bldP spid="164" grpId="0" animBg="1"/>
      <p:bldP spid="166" grpId="0" animBg="1"/>
      <p:bldP spid="168" grpId="0" animBg="1"/>
      <p:bldP spid="11" grpId="0"/>
      <p:bldP spid="41" grpId="0"/>
      <p:bldP spid="48" grpId="0"/>
      <p:bldP spid="64" grpId="0"/>
      <p:bldP spid="75" grpId="0"/>
      <p:bldP spid="123" grpId="0"/>
      <p:bldP spid="151" grpId="0" animBg="1"/>
      <p:bldP spid="238"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icture containing text, screenshot, indoor&#10;&#10;Description automatically generated">
            <a:extLst>
              <a:ext uri="{FF2B5EF4-FFF2-40B4-BE49-F238E27FC236}">
                <a16:creationId xmlns:a16="http://schemas.microsoft.com/office/drawing/2014/main" id="{262AE66B-57C4-4D8C-975A-97BD59ED0B86}"/>
              </a:ext>
            </a:extLst>
          </p:cNvPr>
          <p:cNvPicPr>
            <a:picLocks noChangeAspect="1"/>
          </p:cNvPicPr>
          <p:nvPr/>
        </p:nvPicPr>
        <p:blipFill>
          <a:blip r:embed="rId2"/>
          <a:stretch>
            <a:fillRect/>
          </a:stretch>
        </p:blipFill>
        <p:spPr>
          <a:xfrm>
            <a:off x="0" y="330200"/>
            <a:ext cx="12192000" cy="6197600"/>
          </a:xfrm>
          <a:prstGeom prst="rect">
            <a:avLst/>
          </a:prstGeom>
        </p:spPr>
      </p:pic>
    </p:spTree>
    <p:extLst>
      <p:ext uri="{BB962C8B-B14F-4D97-AF65-F5344CB8AC3E}">
        <p14:creationId xmlns:p14="http://schemas.microsoft.com/office/powerpoint/2010/main" val="20647404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364-0EF5-429D-A413-122F637C088E}"/>
              </a:ext>
            </a:extLst>
          </p:cNvPr>
          <p:cNvSpPr>
            <a:spLocks noGrp="1"/>
          </p:cNvSpPr>
          <p:nvPr>
            <p:ph type="title"/>
          </p:nvPr>
        </p:nvSpPr>
        <p:spPr>
          <a:xfrm>
            <a:off x="96084" y="102608"/>
            <a:ext cx="11893341" cy="738664"/>
          </a:xfrm>
        </p:spPr>
        <p:txBody>
          <a:bodyPr vert="horz" lIns="91440" tIns="45720" rIns="91440" bIns="45720" rtlCol="0" anchor="ctr">
            <a:normAutofit/>
          </a:bodyPr>
          <a:lstStyle/>
          <a:p>
            <a:r>
              <a:rPr lang="en-US" sz="3200">
                <a:solidFill>
                  <a:srgbClr val="FF9F53"/>
                </a:solidFill>
              </a:rPr>
              <a:t>Current Dynamics Use Cases in Singapore Public Sector</a:t>
            </a:r>
          </a:p>
        </p:txBody>
      </p:sp>
      <p:pic>
        <p:nvPicPr>
          <p:cNvPr id="3" name="Picture 2">
            <a:extLst>
              <a:ext uri="{FF2B5EF4-FFF2-40B4-BE49-F238E27FC236}">
                <a16:creationId xmlns:a16="http://schemas.microsoft.com/office/drawing/2014/main" id="{B509204B-2363-4E5C-9AF7-F3517EE4307C}"/>
              </a:ext>
            </a:extLst>
          </p:cNvPr>
          <p:cNvPicPr>
            <a:picLocks noChangeAspect="1"/>
          </p:cNvPicPr>
          <p:nvPr/>
        </p:nvPicPr>
        <p:blipFill>
          <a:blip r:embed="rId2"/>
          <a:stretch>
            <a:fillRect/>
          </a:stretch>
        </p:blipFill>
        <p:spPr>
          <a:xfrm>
            <a:off x="4311492" y="5025643"/>
            <a:ext cx="1286408" cy="462731"/>
          </a:xfrm>
          <a:prstGeom prst="rect">
            <a:avLst/>
          </a:prstGeom>
        </p:spPr>
      </p:pic>
      <p:grpSp>
        <p:nvGrpSpPr>
          <p:cNvPr id="4" name="Group 3">
            <a:extLst>
              <a:ext uri="{FF2B5EF4-FFF2-40B4-BE49-F238E27FC236}">
                <a16:creationId xmlns:a16="http://schemas.microsoft.com/office/drawing/2014/main" id="{76E091AE-6821-42DA-9A61-19183DD8979B}"/>
              </a:ext>
            </a:extLst>
          </p:cNvPr>
          <p:cNvGrpSpPr/>
          <p:nvPr/>
        </p:nvGrpSpPr>
        <p:grpSpPr>
          <a:xfrm>
            <a:off x="96084" y="1020726"/>
            <a:ext cx="2914827" cy="1748896"/>
            <a:chOff x="4385490" y="2215"/>
            <a:chExt cx="2914827" cy="1748896"/>
          </a:xfrm>
          <a:solidFill>
            <a:srgbClr val="002050"/>
          </a:solidFill>
        </p:grpSpPr>
        <p:sp>
          <p:nvSpPr>
            <p:cNvPr id="5" name="Rectangle 4">
              <a:extLst>
                <a:ext uri="{FF2B5EF4-FFF2-40B4-BE49-F238E27FC236}">
                  <a16:creationId xmlns:a16="http://schemas.microsoft.com/office/drawing/2014/main" id="{BC475519-CFF6-437F-BF03-BC58AD6D3AD6}"/>
                </a:ext>
              </a:extLst>
            </p:cNvPr>
            <p:cNvSpPr/>
            <p:nvPr/>
          </p:nvSpPr>
          <p:spPr>
            <a:xfrm>
              <a:off x="4385490" y="2215"/>
              <a:ext cx="2914827" cy="1748896"/>
            </a:xfrm>
            <a:prstGeom prst="rect">
              <a:avLst/>
            </a:prstGeom>
            <a:grpFill/>
            <a:ln w="10795" cap="flat" cmpd="sng" algn="ctr">
              <a:solidFill>
                <a:srgbClr val="FFFFFF">
                  <a:hueOff val="0"/>
                  <a:satOff val="0"/>
                  <a:lumOff val="0"/>
                  <a:alphaOff val="0"/>
                </a:srgbClr>
              </a:solidFill>
              <a:prstDash val="solid"/>
            </a:ln>
            <a:effectLst/>
          </p:spPr>
        </p:sp>
        <p:sp>
          <p:nvSpPr>
            <p:cNvPr id="6" name="TextBox 5">
              <a:extLst>
                <a:ext uri="{FF2B5EF4-FFF2-40B4-BE49-F238E27FC236}">
                  <a16:creationId xmlns:a16="http://schemas.microsoft.com/office/drawing/2014/main" id="{38B91EE9-1ADE-4ADC-AAA9-FE0DE93C5886}"/>
                </a:ext>
              </a:extLst>
            </p:cNvPr>
            <p:cNvSpPr txBox="1"/>
            <p:nvPr/>
          </p:nvSpPr>
          <p:spPr>
            <a:xfrm>
              <a:off x="4385490" y="2215"/>
              <a:ext cx="2914827" cy="1748896"/>
            </a:xfrm>
            <a:prstGeom prst="rect">
              <a:avLst/>
            </a:prstGeom>
            <a:grpFill/>
            <a:ln>
              <a:noFill/>
            </a:ln>
            <a:effectLst/>
          </p:spPr>
          <p:txBody>
            <a:bodyPr spcFirstLastPara="0" vert="horz" wrap="square" lIns="72390" tIns="72390" rIns="72390" bIns="72390"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900" b="0" i="0" u="none" strike="noStrike" kern="0" cap="none" spc="0" normalizeH="0" baseline="0" noProof="0">
                  <a:ln>
                    <a:noFill/>
                  </a:ln>
                  <a:solidFill>
                    <a:srgbClr val="FFFFFF"/>
                  </a:solidFill>
                  <a:effectLst/>
                  <a:uLnTx/>
                  <a:uFillTx/>
                  <a:latin typeface="Segoe UI"/>
                  <a:ea typeface="+mn-ea"/>
                  <a:cs typeface="+mn-cs"/>
                </a:rPr>
                <a:t>Contact/Account Management </a:t>
              </a:r>
            </a:p>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360 View of Interactions and relationships </a:t>
              </a: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FC026EFF-E74C-4117-85EF-048A2FBB6640}"/>
              </a:ext>
            </a:extLst>
          </p:cNvPr>
          <p:cNvGrpSpPr/>
          <p:nvPr/>
        </p:nvGrpSpPr>
        <p:grpSpPr>
          <a:xfrm>
            <a:off x="3134252" y="1020726"/>
            <a:ext cx="2914827" cy="1748896"/>
            <a:chOff x="1179180" y="2215"/>
            <a:chExt cx="2914827" cy="1748896"/>
          </a:xfrm>
          <a:solidFill>
            <a:srgbClr val="002050"/>
          </a:solidFill>
        </p:grpSpPr>
        <p:sp>
          <p:nvSpPr>
            <p:cNvPr id="8" name="Rectangle 7">
              <a:extLst>
                <a:ext uri="{FF2B5EF4-FFF2-40B4-BE49-F238E27FC236}">
                  <a16:creationId xmlns:a16="http://schemas.microsoft.com/office/drawing/2014/main" id="{FD3484B9-EC5A-4822-AD4F-B760C148BC1A}"/>
                </a:ext>
              </a:extLst>
            </p:cNvPr>
            <p:cNvSpPr/>
            <p:nvPr/>
          </p:nvSpPr>
          <p:spPr>
            <a:xfrm>
              <a:off x="1179180" y="2215"/>
              <a:ext cx="2914827" cy="1748896"/>
            </a:xfrm>
            <a:prstGeom prst="rect">
              <a:avLst/>
            </a:prstGeom>
            <a:grpFill/>
            <a:ln w="10795" cap="flat" cmpd="sng" algn="ctr">
              <a:solidFill>
                <a:srgbClr val="FFFFFF">
                  <a:hueOff val="0"/>
                  <a:satOff val="0"/>
                  <a:lumOff val="0"/>
                  <a:alphaOff val="0"/>
                </a:srgbClr>
              </a:solidFill>
              <a:prstDash val="solid"/>
            </a:ln>
            <a:effectLst/>
          </p:spPr>
        </p:sp>
        <p:sp>
          <p:nvSpPr>
            <p:cNvPr id="9" name="TextBox 8">
              <a:extLst>
                <a:ext uri="{FF2B5EF4-FFF2-40B4-BE49-F238E27FC236}">
                  <a16:creationId xmlns:a16="http://schemas.microsoft.com/office/drawing/2014/main" id="{3C27691C-6AF0-4E41-A4D2-71899521076B}"/>
                </a:ext>
              </a:extLst>
            </p:cNvPr>
            <p:cNvSpPr txBox="1"/>
            <p:nvPr/>
          </p:nvSpPr>
          <p:spPr>
            <a:xfrm>
              <a:off x="1179180" y="2215"/>
              <a:ext cx="2914827" cy="1748896"/>
            </a:xfrm>
            <a:prstGeom prst="rect">
              <a:avLst/>
            </a:prstGeom>
            <a:grpFill/>
            <a:ln>
              <a:noFill/>
            </a:ln>
            <a:effectLst/>
          </p:spPr>
          <p:txBody>
            <a:bodyPr spcFirstLastPara="0" vert="horz" wrap="square" lIns="72390" tIns="72390" rIns="72390" bIns="72390"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900" b="0" i="0" u="none" strike="noStrike" kern="0" cap="none" spc="0" normalizeH="0" baseline="0" noProof="0">
                  <a:ln>
                    <a:noFill/>
                  </a:ln>
                  <a:solidFill>
                    <a:srgbClr val="FFFFFF"/>
                  </a:solidFill>
                  <a:effectLst/>
                  <a:uLnTx/>
                  <a:uFillTx/>
                  <a:latin typeface="Segoe UI"/>
                  <a:ea typeface="+mn-ea"/>
                  <a:cs typeface="+mn-cs"/>
                </a:rPr>
                <a:t>Case Management </a:t>
              </a:r>
            </a:p>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Service Request, Feedback, Complaint, Enquiry, Knowledge Management</a:t>
              </a: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2467386F-0413-481B-8533-F8096CBE089E}"/>
              </a:ext>
            </a:extLst>
          </p:cNvPr>
          <p:cNvGrpSpPr/>
          <p:nvPr/>
        </p:nvGrpSpPr>
        <p:grpSpPr>
          <a:xfrm>
            <a:off x="6172420" y="1020726"/>
            <a:ext cx="2914827" cy="1748896"/>
            <a:chOff x="1179180" y="2042595"/>
            <a:chExt cx="2914827" cy="1748896"/>
          </a:xfrm>
          <a:solidFill>
            <a:srgbClr val="002050"/>
          </a:solidFill>
        </p:grpSpPr>
        <p:sp>
          <p:nvSpPr>
            <p:cNvPr id="11" name="Rectangle 10">
              <a:extLst>
                <a:ext uri="{FF2B5EF4-FFF2-40B4-BE49-F238E27FC236}">
                  <a16:creationId xmlns:a16="http://schemas.microsoft.com/office/drawing/2014/main" id="{C17491CD-9656-40B3-9BE3-91FA9BA99F54}"/>
                </a:ext>
              </a:extLst>
            </p:cNvPr>
            <p:cNvSpPr/>
            <p:nvPr/>
          </p:nvSpPr>
          <p:spPr>
            <a:xfrm>
              <a:off x="1179180" y="2042595"/>
              <a:ext cx="2914827" cy="1748896"/>
            </a:xfrm>
            <a:prstGeom prst="rect">
              <a:avLst/>
            </a:prstGeom>
            <a:grpFill/>
            <a:ln w="10795" cap="flat" cmpd="sng" algn="ctr">
              <a:solidFill>
                <a:srgbClr val="FFFFFF">
                  <a:hueOff val="0"/>
                  <a:satOff val="0"/>
                  <a:lumOff val="0"/>
                  <a:alphaOff val="0"/>
                </a:srgbClr>
              </a:solidFill>
              <a:prstDash val="solid"/>
            </a:ln>
            <a:effectLst/>
          </p:spPr>
        </p:sp>
        <p:sp>
          <p:nvSpPr>
            <p:cNvPr id="12" name="TextBox 11">
              <a:extLst>
                <a:ext uri="{FF2B5EF4-FFF2-40B4-BE49-F238E27FC236}">
                  <a16:creationId xmlns:a16="http://schemas.microsoft.com/office/drawing/2014/main" id="{8EE830E0-14DB-4B43-9962-F664DE3FCEC1}"/>
                </a:ext>
              </a:extLst>
            </p:cNvPr>
            <p:cNvSpPr txBox="1"/>
            <p:nvPr/>
          </p:nvSpPr>
          <p:spPr>
            <a:xfrm>
              <a:off x="1179180" y="2042595"/>
              <a:ext cx="2914827" cy="1748896"/>
            </a:xfrm>
            <a:prstGeom prst="rect">
              <a:avLst/>
            </a:prstGeom>
            <a:grpFill/>
            <a:ln>
              <a:noFill/>
            </a:ln>
            <a:effectLst/>
          </p:spPr>
          <p:txBody>
            <a:bodyPr spcFirstLastPara="0" vert="horz" wrap="square" lIns="72390" tIns="72390" rIns="72390" bIns="72390"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900" b="0" i="0" u="none" strike="noStrike" kern="0" cap="none" spc="0" normalizeH="0" baseline="0" noProof="0">
                  <a:ln>
                    <a:noFill/>
                  </a:ln>
                  <a:solidFill>
                    <a:srgbClr val="FFFFFF"/>
                  </a:solidFill>
                  <a:effectLst/>
                  <a:uLnTx/>
                  <a:uFillTx/>
                  <a:latin typeface="Segoe UI"/>
                  <a:ea typeface="+mn-ea"/>
                  <a:cs typeface="+mn-cs"/>
                </a:rPr>
                <a:t>Outreach &amp; Stakeholder Engagement </a:t>
              </a:r>
            </a:p>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Campaign / Event Management, Email Blast, Registrations &amp; Attendance, Follow-ups</a:t>
              </a:r>
              <a:endParaRPr kumimoji="0" lang="en-US" sz="19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664FA509-822B-4865-9806-3F25E515BD19}"/>
              </a:ext>
            </a:extLst>
          </p:cNvPr>
          <p:cNvGrpSpPr/>
          <p:nvPr/>
        </p:nvGrpSpPr>
        <p:grpSpPr>
          <a:xfrm>
            <a:off x="9210588" y="1020726"/>
            <a:ext cx="2914827" cy="1748896"/>
            <a:chOff x="4385490" y="2042595"/>
            <a:chExt cx="2914827" cy="1748896"/>
          </a:xfrm>
          <a:solidFill>
            <a:srgbClr val="002050"/>
          </a:solidFill>
        </p:grpSpPr>
        <p:sp>
          <p:nvSpPr>
            <p:cNvPr id="14" name="Rectangle 13">
              <a:extLst>
                <a:ext uri="{FF2B5EF4-FFF2-40B4-BE49-F238E27FC236}">
                  <a16:creationId xmlns:a16="http://schemas.microsoft.com/office/drawing/2014/main" id="{F0796453-DE4B-4BFE-A339-B87E50ADDD3D}"/>
                </a:ext>
              </a:extLst>
            </p:cNvPr>
            <p:cNvSpPr/>
            <p:nvPr/>
          </p:nvSpPr>
          <p:spPr>
            <a:xfrm>
              <a:off x="4385490" y="2042595"/>
              <a:ext cx="2914827" cy="1748896"/>
            </a:xfrm>
            <a:prstGeom prst="rect">
              <a:avLst/>
            </a:prstGeom>
            <a:grpFill/>
            <a:ln w="10795" cap="flat" cmpd="sng" algn="ctr">
              <a:solidFill>
                <a:srgbClr val="FFFFFF">
                  <a:hueOff val="0"/>
                  <a:satOff val="0"/>
                  <a:lumOff val="0"/>
                  <a:alphaOff val="0"/>
                </a:srgbClr>
              </a:solidFill>
              <a:prstDash val="solid"/>
            </a:ln>
            <a:effectLst/>
          </p:spPr>
        </p:sp>
        <p:sp>
          <p:nvSpPr>
            <p:cNvPr id="15" name="TextBox 14">
              <a:extLst>
                <a:ext uri="{FF2B5EF4-FFF2-40B4-BE49-F238E27FC236}">
                  <a16:creationId xmlns:a16="http://schemas.microsoft.com/office/drawing/2014/main" id="{609B3EE6-928A-47C9-8C29-BC2EBEE6B5DD}"/>
                </a:ext>
              </a:extLst>
            </p:cNvPr>
            <p:cNvSpPr txBox="1"/>
            <p:nvPr/>
          </p:nvSpPr>
          <p:spPr>
            <a:xfrm>
              <a:off x="4385490" y="2042595"/>
              <a:ext cx="2914827" cy="1748896"/>
            </a:xfrm>
            <a:prstGeom prst="rect">
              <a:avLst/>
            </a:prstGeom>
            <a:grpFill/>
            <a:ln>
              <a:noFill/>
            </a:ln>
            <a:effectLst/>
          </p:spPr>
          <p:txBody>
            <a:bodyPr spcFirstLastPara="0" vert="horz" wrap="square" lIns="64770" tIns="64770" rIns="64770" bIns="6477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0" cap="none" spc="0" normalizeH="0" baseline="0" noProof="0" err="1">
                  <a:ln>
                    <a:noFill/>
                  </a:ln>
                  <a:solidFill>
                    <a:srgbClr val="FFFFFF"/>
                  </a:solidFill>
                  <a:effectLst/>
                  <a:uLnTx/>
                  <a:uFillTx/>
                  <a:latin typeface="Segoe UI"/>
                  <a:ea typeface="+mn-ea"/>
                  <a:cs typeface="+mn-cs"/>
                </a:rPr>
                <a:t>xRM</a:t>
              </a:r>
              <a:r>
                <a:rPr kumimoji="0" lang="en-US" sz="1700" b="0" i="0" u="none" strike="noStrike" kern="0" cap="none" spc="0" normalizeH="0" baseline="0" noProof="0">
                  <a:ln>
                    <a:noFill/>
                  </a:ln>
                  <a:solidFill>
                    <a:srgbClr val="FFFFFF"/>
                  </a:solidFill>
                  <a:effectLst/>
                  <a:uLnTx/>
                  <a:uFillTx/>
                  <a:latin typeface="Segoe UI"/>
                  <a:ea typeface="+mn-ea"/>
                  <a:cs typeface="+mn-cs"/>
                </a:rPr>
                <a:t> </a:t>
              </a:r>
            </a:p>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0" cap="none" spc="0" normalizeH="0" baseline="0" noProof="0">
                  <a:ln>
                    <a:noFill/>
                  </a:ln>
                  <a:solidFill>
                    <a:srgbClr val="FFFFFF"/>
                  </a:solidFill>
                  <a:effectLst/>
                  <a:uLnTx/>
                  <a:uFillTx/>
                  <a:latin typeface="Segoe UI"/>
                  <a:ea typeface="+mn-ea"/>
                  <a:cs typeface="+mn-cs"/>
                </a:rPr>
                <a:t> </a:t>
              </a:r>
              <a:r>
                <a:rPr kumimoji="0" lang="en-US" sz="1600" b="0" i="0" u="none" strike="noStrike" kern="0" cap="none" spc="0" normalizeH="0" baseline="0" noProof="0">
                  <a:ln>
                    <a:noFill/>
                  </a:ln>
                  <a:solidFill>
                    <a:srgbClr val="FFFFFF"/>
                  </a:solidFill>
                  <a:effectLst/>
                  <a:uLnTx/>
                  <a:uFillTx/>
                  <a:latin typeface="Segoe UI"/>
                  <a:ea typeface="+mn-ea"/>
                  <a:cs typeface="+mn-cs"/>
                </a:rPr>
                <a:t>Other enterprise workflows like internal requests, other inspection or other custom enterprise processes</a:t>
              </a:r>
              <a:endParaRPr kumimoji="0" lang="en-US" sz="1700" b="0" i="0" u="none" strike="noStrike" kern="0" cap="none" spc="0" normalizeH="0" baseline="0" noProof="0">
                <a:ln>
                  <a:noFill/>
                </a:ln>
                <a:solidFill>
                  <a:srgbClr val="FFFFFF"/>
                </a:solidFill>
                <a:effectLst/>
                <a:uLnTx/>
                <a:uFillTx/>
                <a:latin typeface="Segoe UI"/>
                <a:ea typeface="+mn-ea"/>
                <a:cs typeface="+mn-cs"/>
              </a:endParaRPr>
            </a:p>
          </p:txBody>
        </p:sp>
      </p:grpSp>
      <p:cxnSp>
        <p:nvCxnSpPr>
          <p:cNvPr id="16" name="Straight Connector 15">
            <a:extLst>
              <a:ext uri="{FF2B5EF4-FFF2-40B4-BE49-F238E27FC236}">
                <a16:creationId xmlns:a16="http://schemas.microsoft.com/office/drawing/2014/main" id="{F6CA0C45-8B88-418C-B897-130686A92B3E}"/>
              </a:ext>
            </a:extLst>
          </p:cNvPr>
          <p:cNvCxnSpPr>
            <a:cxnSpLocks/>
          </p:cNvCxnSpPr>
          <p:nvPr/>
        </p:nvCxnSpPr>
        <p:spPr>
          <a:xfrm>
            <a:off x="3077279" y="2769622"/>
            <a:ext cx="0" cy="4088378"/>
          </a:xfrm>
          <a:prstGeom prst="line">
            <a:avLst/>
          </a:prstGeom>
          <a:noFill/>
          <a:ln w="28575" cap="flat" cmpd="sng" algn="ctr">
            <a:solidFill>
              <a:srgbClr val="002050"/>
            </a:solidFill>
            <a:prstDash val="solid"/>
            <a:headEnd type="none"/>
            <a:tailEnd type="none"/>
          </a:ln>
          <a:effectLst/>
        </p:spPr>
      </p:cxnSp>
      <p:cxnSp>
        <p:nvCxnSpPr>
          <p:cNvPr id="17" name="Straight Connector 16">
            <a:extLst>
              <a:ext uri="{FF2B5EF4-FFF2-40B4-BE49-F238E27FC236}">
                <a16:creationId xmlns:a16="http://schemas.microsoft.com/office/drawing/2014/main" id="{FA9CFE13-F5DA-48E8-A71B-B779C82C6FF1}"/>
              </a:ext>
            </a:extLst>
          </p:cNvPr>
          <p:cNvCxnSpPr>
            <a:cxnSpLocks/>
          </p:cNvCxnSpPr>
          <p:nvPr/>
        </p:nvCxnSpPr>
        <p:spPr>
          <a:xfrm>
            <a:off x="6100704" y="2769622"/>
            <a:ext cx="0" cy="4088378"/>
          </a:xfrm>
          <a:prstGeom prst="line">
            <a:avLst/>
          </a:prstGeom>
          <a:noFill/>
          <a:ln w="28575" cap="flat" cmpd="sng" algn="ctr">
            <a:solidFill>
              <a:srgbClr val="002050"/>
            </a:solidFill>
            <a:prstDash val="solid"/>
            <a:headEnd type="none"/>
            <a:tailEnd type="none"/>
          </a:ln>
          <a:effectLst/>
        </p:spPr>
      </p:cxnSp>
      <p:cxnSp>
        <p:nvCxnSpPr>
          <p:cNvPr id="18" name="Straight Connector 17">
            <a:extLst>
              <a:ext uri="{FF2B5EF4-FFF2-40B4-BE49-F238E27FC236}">
                <a16:creationId xmlns:a16="http://schemas.microsoft.com/office/drawing/2014/main" id="{55FC9B7E-4220-4297-B2FF-DAAC8E55FE33}"/>
              </a:ext>
            </a:extLst>
          </p:cNvPr>
          <p:cNvCxnSpPr>
            <a:cxnSpLocks/>
          </p:cNvCxnSpPr>
          <p:nvPr/>
        </p:nvCxnSpPr>
        <p:spPr>
          <a:xfrm>
            <a:off x="9143782" y="2769622"/>
            <a:ext cx="0" cy="4088378"/>
          </a:xfrm>
          <a:prstGeom prst="line">
            <a:avLst/>
          </a:prstGeom>
          <a:noFill/>
          <a:ln w="28575" cap="flat" cmpd="sng" algn="ctr">
            <a:solidFill>
              <a:srgbClr val="002050"/>
            </a:solidFill>
            <a:prstDash val="solid"/>
            <a:headEnd type="none"/>
            <a:tailEnd type="none"/>
          </a:ln>
          <a:effectLst/>
        </p:spPr>
      </p:cxnSp>
      <p:pic>
        <p:nvPicPr>
          <p:cNvPr id="19" name="Picture 6" descr="C:\1 - Data\Customer\Logos\Spring.JPG">
            <a:extLst>
              <a:ext uri="{FF2B5EF4-FFF2-40B4-BE49-F238E27FC236}">
                <a16:creationId xmlns:a16="http://schemas.microsoft.com/office/drawing/2014/main" id="{1E85FDAD-ECA8-468D-86FA-6DC350157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0" y="3653031"/>
            <a:ext cx="1056266" cy="5408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43F06D80-B121-4EE8-8958-FC6F7E060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837" y="3005075"/>
            <a:ext cx="1746222" cy="407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1">
            <a:extLst>
              <a:ext uri="{FF2B5EF4-FFF2-40B4-BE49-F238E27FC236}">
                <a16:creationId xmlns:a16="http://schemas.microsoft.com/office/drawing/2014/main" id="{EB7DDC58-A7AE-4742-94E8-F83049F818DE}"/>
              </a:ext>
            </a:extLst>
          </p:cNvPr>
          <p:cNvPicPr>
            <a:picLocks noChangeAspect="1"/>
          </p:cNvPicPr>
          <p:nvPr/>
        </p:nvPicPr>
        <p:blipFill>
          <a:blip r:embed="rId5"/>
          <a:stretch>
            <a:fillRect/>
          </a:stretch>
        </p:blipFill>
        <p:spPr>
          <a:xfrm>
            <a:off x="303113" y="2769622"/>
            <a:ext cx="780830" cy="780830"/>
          </a:xfrm>
          <a:prstGeom prst="rect">
            <a:avLst/>
          </a:prstGeom>
        </p:spPr>
      </p:pic>
      <p:pic>
        <p:nvPicPr>
          <p:cNvPr id="24" name="Picture 20">
            <a:extLst>
              <a:ext uri="{FF2B5EF4-FFF2-40B4-BE49-F238E27FC236}">
                <a16:creationId xmlns:a16="http://schemas.microsoft.com/office/drawing/2014/main" id="{59355696-4136-4195-A1EF-2137202E8D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5214" y="3653031"/>
            <a:ext cx="2322501" cy="425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a:extLst>
              <a:ext uri="{FF2B5EF4-FFF2-40B4-BE49-F238E27FC236}">
                <a16:creationId xmlns:a16="http://schemas.microsoft.com/office/drawing/2014/main" id="{701A166C-046E-490A-BE50-B8422D4803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5993" y="2876299"/>
            <a:ext cx="1325702" cy="67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a:extLst>
              <a:ext uri="{FF2B5EF4-FFF2-40B4-BE49-F238E27FC236}">
                <a16:creationId xmlns:a16="http://schemas.microsoft.com/office/drawing/2014/main" id="{78B1C11A-570E-4EBE-A54E-B83EFA9CCB7E}"/>
              </a:ext>
            </a:extLst>
          </p:cNvPr>
          <p:cNvPicPr>
            <a:picLocks noChangeAspect="1"/>
          </p:cNvPicPr>
          <p:nvPr/>
        </p:nvPicPr>
        <p:blipFill>
          <a:blip r:embed="rId8"/>
          <a:stretch>
            <a:fillRect/>
          </a:stretch>
        </p:blipFill>
        <p:spPr>
          <a:xfrm>
            <a:off x="5373702" y="4998639"/>
            <a:ext cx="562524" cy="535050"/>
          </a:xfrm>
          <a:prstGeom prst="rect">
            <a:avLst/>
          </a:prstGeom>
        </p:spPr>
      </p:pic>
      <p:pic>
        <p:nvPicPr>
          <p:cNvPr id="28" name="Picture 27">
            <a:extLst>
              <a:ext uri="{FF2B5EF4-FFF2-40B4-BE49-F238E27FC236}">
                <a16:creationId xmlns:a16="http://schemas.microsoft.com/office/drawing/2014/main" id="{F1FA4BDE-04B8-4769-BDFD-807C9C594AE5}"/>
              </a:ext>
            </a:extLst>
          </p:cNvPr>
          <p:cNvPicPr>
            <a:picLocks noChangeAspect="1"/>
          </p:cNvPicPr>
          <p:nvPr/>
        </p:nvPicPr>
        <p:blipFill>
          <a:blip r:embed="rId9"/>
          <a:stretch>
            <a:fillRect/>
          </a:stretch>
        </p:blipFill>
        <p:spPr>
          <a:xfrm>
            <a:off x="3697818" y="5033841"/>
            <a:ext cx="957381" cy="576219"/>
          </a:xfrm>
          <a:prstGeom prst="rect">
            <a:avLst/>
          </a:prstGeom>
        </p:spPr>
      </p:pic>
      <p:pic>
        <p:nvPicPr>
          <p:cNvPr id="29" name="Picture 28">
            <a:extLst>
              <a:ext uri="{FF2B5EF4-FFF2-40B4-BE49-F238E27FC236}">
                <a16:creationId xmlns:a16="http://schemas.microsoft.com/office/drawing/2014/main" id="{7D2CB142-1859-432E-93DE-0B8FB269A772}"/>
              </a:ext>
            </a:extLst>
          </p:cNvPr>
          <p:cNvPicPr>
            <a:picLocks noChangeAspect="1"/>
          </p:cNvPicPr>
          <p:nvPr/>
        </p:nvPicPr>
        <p:blipFill>
          <a:blip r:embed="rId10"/>
          <a:stretch>
            <a:fillRect/>
          </a:stretch>
        </p:blipFill>
        <p:spPr>
          <a:xfrm>
            <a:off x="3128905" y="5024216"/>
            <a:ext cx="539410" cy="579233"/>
          </a:xfrm>
          <a:prstGeom prst="rect">
            <a:avLst/>
          </a:prstGeom>
        </p:spPr>
      </p:pic>
      <p:pic>
        <p:nvPicPr>
          <p:cNvPr id="30" name="Picture 5">
            <a:extLst>
              <a:ext uri="{FF2B5EF4-FFF2-40B4-BE49-F238E27FC236}">
                <a16:creationId xmlns:a16="http://schemas.microsoft.com/office/drawing/2014/main" id="{8701D117-E38F-4656-9FC7-067698474B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0375" y="5760161"/>
            <a:ext cx="2342579" cy="35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a:extLst>
              <a:ext uri="{FF2B5EF4-FFF2-40B4-BE49-F238E27FC236}">
                <a16:creationId xmlns:a16="http://schemas.microsoft.com/office/drawing/2014/main" id="{40EBB127-7494-42FE-BE5D-69F742B928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8245" y="6296220"/>
            <a:ext cx="1478204" cy="415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1">
            <a:extLst>
              <a:ext uri="{FF2B5EF4-FFF2-40B4-BE49-F238E27FC236}">
                <a16:creationId xmlns:a16="http://schemas.microsoft.com/office/drawing/2014/main" id="{7A78C2E7-2BBE-476E-90A6-59816C30C25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30220" y="2931168"/>
            <a:ext cx="959680" cy="60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a:extLst>
              <a:ext uri="{FF2B5EF4-FFF2-40B4-BE49-F238E27FC236}">
                <a16:creationId xmlns:a16="http://schemas.microsoft.com/office/drawing/2014/main" id="{9BEB0B14-BCFC-4892-B88F-E0B21535DAE2}"/>
              </a:ext>
            </a:extLst>
          </p:cNvPr>
          <p:cNvPicPr>
            <a:picLocks noChangeAspect="1"/>
          </p:cNvPicPr>
          <p:nvPr/>
        </p:nvPicPr>
        <p:blipFill>
          <a:blip r:embed="rId14"/>
          <a:stretch>
            <a:fillRect/>
          </a:stretch>
        </p:blipFill>
        <p:spPr>
          <a:xfrm>
            <a:off x="6293851" y="3838297"/>
            <a:ext cx="1147305" cy="611594"/>
          </a:xfrm>
          <a:prstGeom prst="rect">
            <a:avLst/>
          </a:prstGeom>
        </p:spPr>
      </p:pic>
      <p:pic>
        <p:nvPicPr>
          <p:cNvPr id="35" name="Picture 34">
            <a:extLst>
              <a:ext uri="{FF2B5EF4-FFF2-40B4-BE49-F238E27FC236}">
                <a16:creationId xmlns:a16="http://schemas.microsoft.com/office/drawing/2014/main" id="{339FA49C-013F-4CB9-B960-F9236EEC75BE}"/>
              </a:ext>
            </a:extLst>
          </p:cNvPr>
          <p:cNvPicPr>
            <a:picLocks noChangeAspect="1"/>
          </p:cNvPicPr>
          <p:nvPr/>
        </p:nvPicPr>
        <p:blipFill>
          <a:blip r:embed="rId15"/>
          <a:stretch>
            <a:fillRect/>
          </a:stretch>
        </p:blipFill>
        <p:spPr>
          <a:xfrm>
            <a:off x="9410360" y="2838055"/>
            <a:ext cx="877135" cy="701610"/>
          </a:xfrm>
          <a:prstGeom prst="rect">
            <a:avLst/>
          </a:prstGeom>
        </p:spPr>
      </p:pic>
      <p:pic>
        <p:nvPicPr>
          <p:cNvPr id="36" name="Picture 35">
            <a:extLst>
              <a:ext uri="{FF2B5EF4-FFF2-40B4-BE49-F238E27FC236}">
                <a16:creationId xmlns:a16="http://schemas.microsoft.com/office/drawing/2014/main" id="{AFBE2A27-BEEE-4DEE-A1FB-D4CA6832421A}"/>
              </a:ext>
            </a:extLst>
          </p:cNvPr>
          <p:cNvPicPr>
            <a:picLocks noChangeAspect="1"/>
          </p:cNvPicPr>
          <p:nvPr/>
        </p:nvPicPr>
        <p:blipFill>
          <a:blip r:embed="rId16"/>
          <a:stretch>
            <a:fillRect/>
          </a:stretch>
        </p:blipFill>
        <p:spPr>
          <a:xfrm>
            <a:off x="9280665" y="3838297"/>
            <a:ext cx="1261684" cy="586198"/>
          </a:xfrm>
          <a:prstGeom prst="rect">
            <a:avLst/>
          </a:prstGeom>
        </p:spPr>
      </p:pic>
      <p:pic>
        <p:nvPicPr>
          <p:cNvPr id="37" name="Picture 36">
            <a:extLst>
              <a:ext uri="{FF2B5EF4-FFF2-40B4-BE49-F238E27FC236}">
                <a16:creationId xmlns:a16="http://schemas.microsoft.com/office/drawing/2014/main" id="{C7DCB217-9429-4D0A-B1AE-1A6A0621625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56374" y="4764632"/>
            <a:ext cx="1265831" cy="653116"/>
          </a:xfrm>
          <a:prstGeom prst="rect">
            <a:avLst/>
          </a:prstGeom>
        </p:spPr>
      </p:pic>
      <p:pic>
        <p:nvPicPr>
          <p:cNvPr id="39" name="Picture 38">
            <a:extLst>
              <a:ext uri="{FF2B5EF4-FFF2-40B4-BE49-F238E27FC236}">
                <a16:creationId xmlns:a16="http://schemas.microsoft.com/office/drawing/2014/main" id="{69CEA6B4-DF8F-4D68-A563-71402ABCF14E}"/>
              </a:ext>
            </a:extLst>
          </p:cNvPr>
          <p:cNvPicPr>
            <a:picLocks noChangeAspect="1"/>
          </p:cNvPicPr>
          <p:nvPr/>
        </p:nvPicPr>
        <p:blipFill>
          <a:blip r:embed="rId18"/>
          <a:stretch>
            <a:fillRect/>
          </a:stretch>
        </p:blipFill>
        <p:spPr>
          <a:xfrm>
            <a:off x="10705576" y="2957724"/>
            <a:ext cx="1120134" cy="557462"/>
          </a:xfrm>
          <a:prstGeom prst="rect">
            <a:avLst/>
          </a:prstGeom>
        </p:spPr>
      </p:pic>
      <p:pic>
        <p:nvPicPr>
          <p:cNvPr id="40" name="Picture 39">
            <a:extLst>
              <a:ext uri="{FF2B5EF4-FFF2-40B4-BE49-F238E27FC236}">
                <a16:creationId xmlns:a16="http://schemas.microsoft.com/office/drawing/2014/main" id="{372B4464-2392-427B-85BA-23BB8EE9F6F3}"/>
              </a:ext>
            </a:extLst>
          </p:cNvPr>
          <p:cNvPicPr>
            <a:picLocks noChangeAspect="1"/>
          </p:cNvPicPr>
          <p:nvPr/>
        </p:nvPicPr>
        <p:blipFill>
          <a:blip r:embed="rId19"/>
          <a:stretch>
            <a:fillRect/>
          </a:stretch>
        </p:blipFill>
        <p:spPr>
          <a:xfrm>
            <a:off x="6265183" y="4677148"/>
            <a:ext cx="1316806" cy="512091"/>
          </a:xfrm>
          <a:prstGeom prst="rect">
            <a:avLst/>
          </a:prstGeom>
        </p:spPr>
      </p:pic>
      <p:pic>
        <p:nvPicPr>
          <p:cNvPr id="42" name="Picture 25">
            <a:extLst>
              <a:ext uri="{FF2B5EF4-FFF2-40B4-BE49-F238E27FC236}">
                <a16:creationId xmlns:a16="http://schemas.microsoft.com/office/drawing/2014/main" id="{A9BDC31C-6CF7-4B88-BCD8-EEB896AC7CE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06126" y="4304731"/>
            <a:ext cx="667123" cy="416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43">
            <a:extLst>
              <a:ext uri="{FF2B5EF4-FFF2-40B4-BE49-F238E27FC236}">
                <a16:creationId xmlns:a16="http://schemas.microsoft.com/office/drawing/2014/main" id="{1E57915B-F63E-498B-B2F2-450632BB891B}"/>
              </a:ext>
            </a:extLst>
          </p:cNvPr>
          <p:cNvPicPr>
            <a:picLocks noChangeAspect="1"/>
          </p:cNvPicPr>
          <p:nvPr/>
        </p:nvPicPr>
        <p:blipFill>
          <a:blip r:embed="rId9"/>
          <a:stretch>
            <a:fillRect/>
          </a:stretch>
        </p:blipFill>
        <p:spPr>
          <a:xfrm>
            <a:off x="10915750" y="4721810"/>
            <a:ext cx="1004887" cy="604811"/>
          </a:xfrm>
          <a:prstGeom prst="rect">
            <a:avLst/>
          </a:prstGeom>
        </p:spPr>
      </p:pic>
      <p:pic>
        <p:nvPicPr>
          <p:cNvPr id="45" name="Picture 44">
            <a:extLst>
              <a:ext uri="{FF2B5EF4-FFF2-40B4-BE49-F238E27FC236}">
                <a16:creationId xmlns:a16="http://schemas.microsoft.com/office/drawing/2014/main" id="{96D75FCA-F087-4A1F-A724-F296CE39073E}"/>
              </a:ext>
            </a:extLst>
          </p:cNvPr>
          <p:cNvPicPr>
            <a:picLocks noChangeAspect="1"/>
          </p:cNvPicPr>
          <p:nvPr/>
        </p:nvPicPr>
        <p:blipFill>
          <a:blip r:embed="rId21"/>
          <a:stretch>
            <a:fillRect/>
          </a:stretch>
        </p:blipFill>
        <p:spPr>
          <a:xfrm>
            <a:off x="1695409" y="4496765"/>
            <a:ext cx="821078" cy="821078"/>
          </a:xfrm>
          <a:prstGeom prst="rect">
            <a:avLst/>
          </a:prstGeom>
        </p:spPr>
      </p:pic>
      <p:pic>
        <p:nvPicPr>
          <p:cNvPr id="46" name="Picture 45">
            <a:extLst>
              <a:ext uri="{FF2B5EF4-FFF2-40B4-BE49-F238E27FC236}">
                <a16:creationId xmlns:a16="http://schemas.microsoft.com/office/drawing/2014/main" id="{23BCB50C-D532-43BE-89D4-665343FD5DF7}"/>
              </a:ext>
            </a:extLst>
          </p:cNvPr>
          <p:cNvPicPr>
            <a:picLocks noChangeAspect="1"/>
          </p:cNvPicPr>
          <p:nvPr/>
        </p:nvPicPr>
        <p:blipFill>
          <a:blip r:embed="rId22"/>
          <a:stretch>
            <a:fillRect/>
          </a:stretch>
        </p:blipFill>
        <p:spPr>
          <a:xfrm>
            <a:off x="141775" y="5367795"/>
            <a:ext cx="1411722" cy="432231"/>
          </a:xfrm>
          <a:prstGeom prst="rect">
            <a:avLst/>
          </a:prstGeom>
        </p:spPr>
      </p:pic>
      <p:pic>
        <p:nvPicPr>
          <p:cNvPr id="47" name="Picture 46">
            <a:extLst>
              <a:ext uri="{FF2B5EF4-FFF2-40B4-BE49-F238E27FC236}">
                <a16:creationId xmlns:a16="http://schemas.microsoft.com/office/drawing/2014/main" id="{1DE484F3-59D0-4D8A-9950-9F7FF0123EC2}"/>
              </a:ext>
            </a:extLst>
          </p:cNvPr>
          <p:cNvPicPr>
            <a:picLocks noChangeAspect="1"/>
          </p:cNvPicPr>
          <p:nvPr/>
        </p:nvPicPr>
        <p:blipFill>
          <a:blip r:embed="rId23"/>
          <a:stretch>
            <a:fillRect/>
          </a:stretch>
        </p:blipFill>
        <p:spPr>
          <a:xfrm>
            <a:off x="1649651" y="3747151"/>
            <a:ext cx="979007" cy="472879"/>
          </a:xfrm>
          <a:prstGeom prst="rect">
            <a:avLst/>
          </a:prstGeom>
        </p:spPr>
      </p:pic>
      <p:pic>
        <p:nvPicPr>
          <p:cNvPr id="48" name="Picture 3">
            <a:extLst>
              <a:ext uri="{FF2B5EF4-FFF2-40B4-BE49-F238E27FC236}">
                <a16:creationId xmlns:a16="http://schemas.microsoft.com/office/drawing/2014/main" id="{4FACFEFB-73EC-473A-AD9A-37CE9169328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8137" y="4501887"/>
            <a:ext cx="923663" cy="62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8">
            <a:extLst>
              <a:ext uri="{FF2B5EF4-FFF2-40B4-BE49-F238E27FC236}">
                <a16:creationId xmlns:a16="http://schemas.microsoft.com/office/drawing/2014/main" id="{135BEDF0-CC9C-434A-A194-2CBE599585FA}"/>
              </a:ext>
            </a:extLst>
          </p:cNvPr>
          <p:cNvPicPr>
            <a:picLocks noChangeAspect="1"/>
          </p:cNvPicPr>
          <p:nvPr/>
        </p:nvPicPr>
        <p:blipFill>
          <a:blip r:embed="rId25"/>
          <a:stretch>
            <a:fillRect/>
          </a:stretch>
        </p:blipFill>
        <p:spPr>
          <a:xfrm>
            <a:off x="7592447" y="6162412"/>
            <a:ext cx="1414453" cy="625914"/>
          </a:xfrm>
          <a:prstGeom prst="rect">
            <a:avLst/>
          </a:prstGeom>
        </p:spPr>
      </p:pic>
      <p:pic>
        <p:nvPicPr>
          <p:cNvPr id="50" name="Picture 49">
            <a:extLst>
              <a:ext uri="{FF2B5EF4-FFF2-40B4-BE49-F238E27FC236}">
                <a16:creationId xmlns:a16="http://schemas.microsoft.com/office/drawing/2014/main" id="{97206380-CF6E-4BCB-AAC8-00D81A2CE971}"/>
              </a:ext>
            </a:extLst>
          </p:cNvPr>
          <p:cNvPicPr>
            <a:picLocks noChangeAspect="1"/>
          </p:cNvPicPr>
          <p:nvPr/>
        </p:nvPicPr>
        <p:blipFill>
          <a:blip r:embed="rId26"/>
          <a:stretch>
            <a:fillRect/>
          </a:stretch>
        </p:blipFill>
        <p:spPr>
          <a:xfrm>
            <a:off x="8434771" y="3987656"/>
            <a:ext cx="632042" cy="636919"/>
          </a:xfrm>
          <a:prstGeom prst="rect">
            <a:avLst/>
          </a:prstGeom>
        </p:spPr>
      </p:pic>
      <p:pic>
        <p:nvPicPr>
          <p:cNvPr id="51" name="Picture 50">
            <a:extLst>
              <a:ext uri="{FF2B5EF4-FFF2-40B4-BE49-F238E27FC236}">
                <a16:creationId xmlns:a16="http://schemas.microsoft.com/office/drawing/2014/main" id="{8E204CA3-0372-4361-9C27-39AD8A4D09AE}"/>
              </a:ext>
            </a:extLst>
          </p:cNvPr>
          <p:cNvPicPr>
            <a:picLocks noChangeAspect="1"/>
          </p:cNvPicPr>
          <p:nvPr/>
        </p:nvPicPr>
        <p:blipFill>
          <a:blip r:embed="rId27"/>
          <a:stretch>
            <a:fillRect/>
          </a:stretch>
        </p:blipFill>
        <p:spPr>
          <a:xfrm>
            <a:off x="6172420" y="6075425"/>
            <a:ext cx="1062858" cy="712901"/>
          </a:xfrm>
          <a:prstGeom prst="rect">
            <a:avLst/>
          </a:prstGeom>
        </p:spPr>
      </p:pic>
      <p:pic>
        <p:nvPicPr>
          <p:cNvPr id="52" name="Picture 51">
            <a:extLst>
              <a:ext uri="{FF2B5EF4-FFF2-40B4-BE49-F238E27FC236}">
                <a16:creationId xmlns:a16="http://schemas.microsoft.com/office/drawing/2014/main" id="{36D6C835-E227-44F3-BDFA-90125AAC7598}"/>
              </a:ext>
            </a:extLst>
          </p:cNvPr>
          <p:cNvPicPr>
            <a:picLocks noChangeAspect="1"/>
          </p:cNvPicPr>
          <p:nvPr/>
        </p:nvPicPr>
        <p:blipFill>
          <a:blip r:embed="rId28"/>
          <a:stretch>
            <a:fillRect/>
          </a:stretch>
        </p:blipFill>
        <p:spPr>
          <a:xfrm>
            <a:off x="7828680" y="4783054"/>
            <a:ext cx="1112410" cy="278102"/>
          </a:xfrm>
          <a:prstGeom prst="rect">
            <a:avLst/>
          </a:prstGeom>
        </p:spPr>
      </p:pic>
      <p:pic>
        <p:nvPicPr>
          <p:cNvPr id="53" name="Picture 52">
            <a:extLst>
              <a:ext uri="{FF2B5EF4-FFF2-40B4-BE49-F238E27FC236}">
                <a16:creationId xmlns:a16="http://schemas.microsoft.com/office/drawing/2014/main" id="{F1424EB5-6879-4E1E-BD37-5E9C7E038967}"/>
              </a:ext>
            </a:extLst>
          </p:cNvPr>
          <p:cNvPicPr>
            <a:picLocks noChangeAspect="1"/>
          </p:cNvPicPr>
          <p:nvPr/>
        </p:nvPicPr>
        <p:blipFill>
          <a:blip r:embed="rId29"/>
          <a:stretch>
            <a:fillRect/>
          </a:stretch>
        </p:blipFill>
        <p:spPr>
          <a:xfrm>
            <a:off x="4594158" y="2876299"/>
            <a:ext cx="1392468" cy="698376"/>
          </a:xfrm>
          <a:prstGeom prst="rect">
            <a:avLst/>
          </a:prstGeom>
        </p:spPr>
      </p:pic>
      <p:pic>
        <p:nvPicPr>
          <p:cNvPr id="23" name="Picture 22">
            <a:extLst>
              <a:ext uri="{FF2B5EF4-FFF2-40B4-BE49-F238E27FC236}">
                <a16:creationId xmlns:a16="http://schemas.microsoft.com/office/drawing/2014/main" id="{1368B78F-99D5-41F2-9069-1925DFEE4D6A}"/>
              </a:ext>
            </a:extLst>
          </p:cNvPr>
          <p:cNvPicPr>
            <a:picLocks noChangeAspect="1"/>
          </p:cNvPicPr>
          <p:nvPr/>
        </p:nvPicPr>
        <p:blipFill>
          <a:blip r:embed="rId30"/>
          <a:stretch>
            <a:fillRect/>
          </a:stretch>
        </p:blipFill>
        <p:spPr>
          <a:xfrm>
            <a:off x="10802335" y="3749180"/>
            <a:ext cx="1249788" cy="823031"/>
          </a:xfrm>
          <a:prstGeom prst="rect">
            <a:avLst/>
          </a:prstGeom>
        </p:spPr>
      </p:pic>
      <p:pic>
        <p:nvPicPr>
          <p:cNvPr id="54" name="Picture 2" descr="Useful Links">
            <a:extLst>
              <a:ext uri="{FF2B5EF4-FFF2-40B4-BE49-F238E27FC236}">
                <a16:creationId xmlns:a16="http://schemas.microsoft.com/office/drawing/2014/main" id="{959C1D5A-9A82-49EB-8002-4A156AC666E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27977" y="6241298"/>
            <a:ext cx="927982" cy="51967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B1BFC185-5E5D-4787-8B6F-03BCF7B8B62E}"/>
              </a:ext>
            </a:extLst>
          </p:cNvPr>
          <p:cNvPicPr>
            <a:picLocks noChangeAspect="1"/>
          </p:cNvPicPr>
          <p:nvPr/>
        </p:nvPicPr>
        <p:blipFill>
          <a:blip r:embed="rId32"/>
          <a:stretch>
            <a:fillRect/>
          </a:stretch>
        </p:blipFill>
        <p:spPr>
          <a:xfrm>
            <a:off x="3133815" y="4183490"/>
            <a:ext cx="979686" cy="698377"/>
          </a:xfrm>
          <a:prstGeom prst="rect">
            <a:avLst/>
          </a:prstGeom>
        </p:spPr>
      </p:pic>
      <p:pic>
        <p:nvPicPr>
          <p:cNvPr id="56" name="Picture 55">
            <a:extLst>
              <a:ext uri="{FF2B5EF4-FFF2-40B4-BE49-F238E27FC236}">
                <a16:creationId xmlns:a16="http://schemas.microsoft.com/office/drawing/2014/main" id="{AF092BAE-B5A9-4730-A913-EDCA8353495B}"/>
              </a:ext>
            </a:extLst>
          </p:cNvPr>
          <p:cNvPicPr>
            <a:picLocks noChangeAspect="1"/>
          </p:cNvPicPr>
          <p:nvPr/>
        </p:nvPicPr>
        <p:blipFill>
          <a:blip r:embed="rId33"/>
          <a:stretch>
            <a:fillRect/>
          </a:stretch>
        </p:blipFill>
        <p:spPr>
          <a:xfrm>
            <a:off x="11066326" y="5781609"/>
            <a:ext cx="766973" cy="739581"/>
          </a:xfrm>
          <a:prstGeom prst="rect">
            <a:avLst/>
          </a:prstGeom>
        </p:spPr>
      </p:pic>
      <p:pic>
        <p:nvPicPr>
          <p:cNvPr id="57" name="Picture 56">
            <a:extLst>
              <a:ext uri="{FF2B5EF4-FFF2-40B4-BE49-F238E27FC236}">
                <a16:creationId xmlns:a16="http://schemas.microsoft.com/office/drawing/2014/main" id="{E5C7C74C-6736-48BC-8D6F-A77CF228EAF6}"/>
              </a:ext>
            </a:extLst>
          </p:cNvPr>
          <p:cNvPicPr>
            <a:picLocks noChangeAspect="1"/>
          </p:cNvPicPr>
          <p:nvPr/>
        </p:nvPicPr>
        <p:blipFill>
          <a:blip r:embed="rId34"/>
          <a:stretch>
            <a:fillRect/>
          </a:stretch>
        </p:blipFill>
        <p:spPr>
          <a:xfrm>
            <a:off x="7189203" y="3855515"/>
            <a:ext cx="978991" cy="725888"/>
          </a:xfrm>
          <a:prstGeom prst="rect">
            <a:avLst/>
          </a:prstGeom>
        </p:spPr>
      </p:pic>
      <p:pic>
        <p:nvPicPr>
          <p:cNvPr id="58" name="Picture 57">
            <a:extLst>
              <a:ext uri="{FF2B5EF4-FFF2-40B4-BE49-F238E27FC236}">
                <a16:creationId xmlns:a16="http://schemas.microsoft.com/office/drawing/2014/main" id="{4C75BB2F-C689-4F89-BF64-4A825790A94F}"/>
              </a:ext>
            </a:extLst>
          </p:cNvPr>
          <p:cNvPicPr>
            <a:picLocks noChangeAspect="1"/>
          </p:cNvPicPr>
          <p:nvPr/>
        </p:nvPicPr>
        <p:blipFill>
          <a:blip r:embed="rId35"/>
          <a:stretch>
            <a:fillRect/>
          </a:stretch>
        </p:blipFill>
        <p:spPr>
          <a:xfrm>
            <a:off x="8287198" y="2955495"/>
            <a:ext cx="653891" cy="609524"/>
          </a:xfrm>
          <a:prstGeom prst="rect">
            <a:avLst/>
          </a:prstGeom>
        </p:spPr>
      </p:pic>
      <p:pic>
        <p:nvPicPr>
          <p:cNvPr id="59" name="Picture 58">
            <a:extLst>
              <a:ext uri="{FF2B5EF4-FFF2-40B4-BE49-F238E27FC236}">
                <a16:creationId xmlns:a16="http://schemas.microsoft.com/office/drawing/2014/main" id="{9DEBE28C-A79C-4953-99C1-C8F357EAD3A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56544" y="6293560"/>
            <a:ext cx="2207812" cy="454636"/>
          </a:xfrm>
          <a:prstGeom prst="rect">
            <a:avLst/>
          </a:prstGeom>
        </p:spPr>
      </p:pic>
      <p:pic>
        <p:nvPicPr>
          <p:cNvPr id="60" name="Picture 59">
            <a:extLst>
              <a:ext uri="{FF2B5EF4-FFF2-40B4-BE49-F238E27FC236}">
                <a16:creationId xmlns:a16="http://schemas.microsoft.com/office/drawing/2014/main" id="{628785BA-B7E4-465F-A97F-3B323203DC7D}"/>
              </a:ext>
            </a:extLst>
          </p:cNvPr>
          <p:cNvPicPr>
            <a:picLocks noChangeAspect="1"/>
          </p:cNvPicPr>
          <p:nvPr/>
        </p:nvPicPr>
        <p:blipFill>
          <a:blip r:embed="rId37"/>
          <a:stretch>
            <a:fillRect/>
          </a:stretch>
        </p:blipFill>
        <p:spPr>
          <a:xfrm>
            <a:off x="9686953" y="5826641"/>
            <a:ext cx="683545" cy="710887"/>
          </a:xfrm>
          <a:prstGeom prst="rect">
            <a:avLst/>
          </a:prstGeom>
        </p:spPr>
      </p:pic>
      <p:pic>
        <p:nvPicPr>
          <p:cNvPr id="61" name="Picture 60">
            <a:extLst>
              <a:ext uri="{FF2B5EF4-FFF2-40B4-BE49-F238E27FC236}">
                <a16:creationId xmlns:a16="http://schemas.microsoft.com/office/drawing/2014/main" id="{E4D6EFF9-8DE0-49C2-93C1-DCBB2C49B943}"/>
              </a:ext>
            </a:extLst>
          </p:cNvPr>
          <p:cNvPicPr>
            <a:picLocks noChangeAspect="1"/>
          </p:cNvPicPr>
          <p:nvPr/>
        </p:nvPicPr>
        <p:blipFill>
          <a:blip r:embed="rId38"/>
          <a:stretch>
            <a:fillRect/>
          </a:stretch>
        </p:blipFill>
        <p:spPr>
          <a:xfrm>
            <a:off x="1677296" y="5598732"/>
            <a:ext cx="1272516" cy="536638"/>
          </a:xfrm>
          <a:prstGeom prst="rect">
            <a:avLst/>
          </a:prstGeom>
        </p:spPr>
      </p:pic>
      <p:pic>
        <p:nvPicPr>
          <p:cNvPr id="62" name="Picture 61">
            <a:extLst>
              <a:ext uri="{FF2B5EF4-FFF2-40B4-BE49-F238E27FC236}">
                <a16:creationId xmlns:a16="http://schemas.microsoft.com/office/drawing/2014/main" id="{ADE70C33-6DCD-4A17-96A8-1C13FF7AB94D}"/>
              </a:ext>
            </a:extLst>
          </p:cNvPr>
          <p:cNvPicPr>
            <a:picLocks noChangeAspect="1"/>
          </p:cNvPicPr>
          <p:nvPr/>
        </p:nvPicPr>
        <p:blipFill>
          <a:blip r:embed="rId39"/>
          <a:stretch>
            <a:fillRect/>
          </a:stretch>
        </p:blipFill>
        <p:spPr>
          <a:xfrm>
            <a:off x="6289671" y="5367795"/>
            <a:ext cx="994812" cy="674041"/>
          </a:xfrm>
          <a:prstGeom prst="rect">
            <a:avLst/>
          </a:prstGeom>
        </p:spPr>
      </p:pic>
      <p:pic>
        <p:nvPicPr>
          <p:cNvPr id="63" name="Picture 62">
            <a:extLst>
              <a:ext uri="{FF2B5EF4-FFF2-40B4-BE49-F238E27FC236}">
                <a16:creationId xmlns:a16="http://schemas.microsoft.com/office/drawing/2014/main" id="{63C40440-95F7-4BFE-BDE8-77B2DEDD1198}"/>
              </a:ext>
            </a:extLst>
          </p:cNvPr>
          <p:cNvPicPr>
            <a:picLocks noChangeAspect="1"/>
          </p:cNvPicPr>
          <p:nvPr/>
        </p:nvPicPr>
        <p:blipFill>
          <a:blip r:embed="rId40"/>
          <a:stretch>
            <a:fillRect/>
          </a:stretch>
        </p:blipFill>
        <p:spPr>
          <a:xfrm>
            <a:off x="7904114" y="5561198"/>
            <a:ext cx="721909" cy="364089"/>
          </a:xfrm>
          <a:prstGeom prst="rect">
            <a:avLst/>
          </a:prstGeom>
        </p:spPr>
      </p:pic>
      <p:pic>
        <p:nvPicPr>
          <p:cNvPr id="26" name="Picture 25" descr="Icon&#10;&#10;Description automatically generated">
            <a:extLst>
              <a:ext uri="{FF2B5EF4-FFF2-40B4-BE49-F238E27FC236}">
                <a16:creationId xmlns:a16="http://schemas.microsoft.com/office/drawing/2014/main" id="{E10E352F-D55D-402E-9F9F-5106D7CD0EAC}"/>
              </a:ext>
            </a:extLst>
          </p:cNvPr>
          <p:cNvPicPr>
            <a:picLocks noChangeAspect="1"/>
          </p:cNvPicPr>
          <p:nvPr/>
        </p:nvPicPr>
        <p:blipFill>
          <a:blip r:embed="rId41"/>
          <a:stretch>
            <a:fillRect/>
          </a:stretch>
        </p:blipFill>
        <p:spPr>
          <a:xfrm>
            <a:off x="4340378" y="4174370"/>
            <a:ext cx="571500" cy="714375"/>
          </a:xfrm>
          <a:prstGeom prst="rect">
            <a:avLst/>
          </a:prstGeom>
        </p:spPr>
      </p:pic>
      <p:pic>
        <p:nvPicPr>
          <p:cNvPr id="38" name="Picture 37" descr="Icon&#10;&#10;Description automatically generated">
            <a:extLst>
              <a:ext uri="{FF2B5EF4-FFF2-40B4-BE49-F238E27FC236}">
                <a16:creationId xmlns:a16="http://schemas.microsoft.com/office/drawing/2014/main" id="{B8D783C6-828C-4751-8347-80C52E59B327}"/>
              </a:ext>
            </a:extLst>
          </p:cNvPr>
          <p:cNvPicPr>
            <a:picLocks noChangeAspect="1"/>
          </p:cNvPicPr>
          <p:nvPr/>
        </p:nvPicPr>
        <p:blipFill>
          <a:blip r:embed="rId41"/>
          <a:stretch>
            <a:fillRect/>
          </a:stretch>
        </p:blipFill>
        <p:spPr>
          <a:xfrm>
            <a:off x="7327332" y="2857058"/>
            <a:ext cx="571500" cy="714375"/>
          </a:xfrm>
          <a:prstGeom prst="rect">
            <a:avLst/>
          </a:prstGeom>
        </p:spPr>
      </p:pic>
    </p:spTree>
    <p:extLst>
      <p:ext uri="{BB962C8B-B14F-4D97-AF65-F5344CB8AC3E}">
        <p14:creationId xmlns:p14="http://schemas.microsoft.com/office/powerpoint/2010/main" val="2013408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BB52F5-3944-4C04-9CAD-597D2D1BEFA1}"/>
              </a:ext>
            </a:extLst>
          </p:cNvPr>
          <p:cNvSpPr>
            <a:spLocks noGrp="1"/>
          </p:cNvSpPr>
          <p:nvPr>
            <p:ph type="title"/>
          </p:nvPr>
        </p:nvSpPr>
        <p:spPr>
          <a:xfrm>
            <a:off x="270686" y="103888"/>
            <a:ext cx="11736974" cy="553999"/>
          </a:xfrm>
        </p:spPr>
        <p:txBody>
          <a:bodyPr vert="horz" lIns="91440" tIns="45720" rIns="91440" bIns="45720" rtlCol="0" anchor="ctr">
            <a:normAutofit fontScale="90000"/>
          </a:bodyPr>
          <a:lstStyle/>
          <a:p>
            <a:r>
              <a:rPr lang="en-US"/>
              <a:t>Customer Success Manager (CSM) Singapore Public Sector</a:t>
            </a:r>
          </a:p>
        </p:txBody>
      </p:sp>
      <p:sp>
        <p:nvSpPr>
          <p:cNvPr id="5" name="white gradient">
            <a:extLst>
              <a:ext uri="{FF2B5EF4-FFF2-40B4-BE49-F238E27FC236}">
                <a16:creationId xmlns:a16="http://schemas.microsoft.com/office/drawing/2014/main" id="{E2BCD686-8213-43B6-8734-038F3A16E703}"/>
              </a:ext>
            </a:extLst>
          </p:cNvPr>
          <p:cNvSpPr/>
          <p:nvPr/>
        </p:nvSpPr>
        <p:spPr bwMode="auto">
          <a:xfrm>
            <a:off x="186004" y="781880"/>
            <a:ext cx="4511931" cy="5301344"/>
          </a:xfrm>
          <a:prstGeom prst="rect">
            <a:avLst/>
          </a:prstGeom>
          <a:solidFill>
            <a:schemeClr val="accent2">
              <a:lumMod val="20000"/>
              <a:lumOff val="80000"/>
            </a:schemeClr>
          </a:solidFill>
          <a:ln w="3175" cap="rnd" cmpd="sng" algn="ctr">
            <a:noFill/>
            <a:prstDash val="solid"/>
            <a:headEnd type="none" w="lg" len="med"/>
            <a:tailEnd type="oval" w="med" len="med"/>
          </a:ln>
          <a:effectLst/>
        </p:spPr>
        <p:txBody>
          <a:bodyPr lIns="182880" tIns="60933" rIns="121865" bIns="60933"/>
          <a:lstStyle/>
          <a:p>
            <a:pPr marL="0" marR="0" lvl="0" indent="0" defTabSz="1083704" eaLnBrk="1" fontAlgn="auto" latinLnBrk="0" hangingPunct="1">
              <a:lnSpc>
                <a:spcPct val="90000"/>
              </a:lnSpc>
              <a:spcBef>
                <a:spcPts val="0"/>
              </a:spcBef>
              <a:spcAft>
                <a:spcPts val="0"/>
              </a:spcAft>
              <a:buClrTx/>
              <a:buSzTx/>
              <a:buFontTx/>
              <a:buNone/>
              <a:tabLst/>
              <a:defRPr/>
            </a:pPr>
            <a:endParaRPr kumimoji="0" lang="en-US" sz="2133" b="0" i="0" u="none" strike="noStrike" kern="0" cap="none" spc="0" normalizeH="0" baseline="0" noProof="0">
              <a:ln>
                <a:noFill/>
              </a:ln>
              <a:effectLst/>
              <a:uLnTx/>
              <a:uFillTx/>
              <a:latin typeface="Segoe UI Light"/>
              <a:ea typeface="Segoe UI" pitchFamily="34" charset="0"/>
              <a:cs typeface="Segoe UI" pitchFamily="34" charset="0"/>
            </a:endParaRPr>
          </a:p>
        </p:txBody>
      </p:sp>
      <p:sp>
        <p:nvSpPr>
          <p:cNvPr id="6" name="Content Placeholder 2">
            <a:extLst>
              <a:ext uri="{FF2B5EF4-FFF2-40B4-BE49-F238E27FC236}">
                <a16:creationId xmlns:a16="http://schemas.microsoft.com/office/drawing/2014/main" id="{D515AC61-CD0F-4670-9037-BC8C4F9B3C08}"/>
              </a:ext>
            </a:extLst>
          </p:cNvPr>
          <p:cNvSpPr txBox="1">
            <a:spLocks/>
          </p:cNvSpPr>
          <p:nvPr/>
        </p:nvSpPr>
        <p:spPr bwMode="white">
          <a:xfrm>
            <a:off x="325817" y="864827"/>
            <a:ext cx="4109297" cy="3627025"/>
          </a:xfrm>
          <a:prstGeom prst="rect">
            <a:avLst/>
          </a:prstGeom>
          <a:solidFill>
            <a:schemeClr val="accent2">
              <a:lumMod val="20000"/>
              <a:lumOff val="80000"/>
            </a:schemeClr>
          </a:solidFill>
        </p:spPr>
        <p:txBody>
          <a:bodyPr lIns="146304" tIns="146304" rIns="146304"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defRPr/>
            </a:pPr>
            <a:r>
              <a:rPr lang="en-US" sz="2200">
                <a:latin typeface="Segoe UI Semibold" panose="020B0702040204020203" pitchFamily="34" charset="0"/>
                <a:cs typeface="Segoe UI Semibold" panose="020B0702040204020203" pitchFamily="34" charset="0"/>
              </a:rPr>
              <a:t>Helping you </a:t>
            </a:r>
            <a:r>
              <a:rPr lang="en-US" sz="2200">
                <a:latin typeface="Segoe UI"/>
                <a:cs typeface="Segoe UI" panose="020B0502040204020203" pitchFamily="34" charset="0"/>
              </a:rPr>
              <a:t>exceed your business goals, deriving maximum and measurable ROI through </a:t>
            </a:r>
            <a:r>
              <a:rPr lang="en-US" sz="2200">
                <a:latin typeface="Segoe UI Semibold" panose="020B0702040204020203" pitchFamily="34" charset="0"/>
                <a:cs typeface="Segoe UI Semibold" panose="020B0702040204020203" pitchFamily="34" charset="0"/>
              </a:rPr>
              <a:t>adoption</a:t>
            </a:r>
            <a:r>
              <a:rPr lang="en-US" sz="2200">
                <a:latin typeface="Segoe UI"/>
                <a:cs typeface="Segoe UI" panose="020B0502040204020203" pitchFamily="34" charset="0"/>
              </a:rPr>
              <a:t> and </a:t>
            </a:r>
            <a:r>
              <a:rPr lang="en-US" sz="2200">
                <a:latin typeface="Segoe UI Semibold" panose="020B0702040204020203" pitchFamily="34" charset="0"/>
                <a:cs typeface="Segoe UI Semibold" panose="020B0702040204020203" pitchFamily="34" charset="0"/>
              </a:rPr>
              <a:t>higher end-user usage</a:t>
            </a:r>
          </a:p>
          <a:p>
            <a:pPr marL="457200" indent="-457200">
              <a:spcAft>
                <a:spcPts val="600"/>
              </a:spcAft>
              <a:buFont typeface="+mj-lt"/>
              <a:buAutoNum type="arabicPeriod"/>
              <a:defRPr/>
            </a:pPr>
            <a:r>
              <a:rPr lang="en-US" sz="1800">
                <a:latin typeface="Segoe UI"/>
                <a:cs typeface="Segoe UI" panose="020B0502040204020203" pitchFamily="34" charset="0"/>
              </a:rPr>
              <a:t>We diligently drive proactive and continuous engagement with key business decision makers within your organization</a:t>
            </a:r>
          </a:p>
          <a:p>
            <a:pPr marL="457200" indent="-457200">
              <a:spcAft>
                <a:spcPts val="600"/>
              </a:spcAft>
              <a:buFont typeface="+mj-lt"/>
              <a:buAutoNum type="arabicPeriod"/>
              <a:defRPr/>
            </a:pPr>
            <a:r>
              <a:rPr lang="en-US" sz="1800">
                <a:latin typeface="Segoe UI"/>
                <a:cs typeface="Segoe UI" panose="020B0502040204020203" pitchFamily="34" charset="0"/>
              </a:rPr>
              <a:t>We enable maximum usage and adoption of Microsoft Dynamics 365 solution </a:t>
            </a:r>
          </a:p>
          <a:p>
            <a:pPr marL="457200" indent="-457200">
              <a:spcAft>
                <a:spcPts val="600"/>
              </a:spcAft>
              <a:buFont typeface="+mj-lt"/>
              <a:buAutoNum type="arabicPeriod"/>
              <a:defRPr/>
            </a:pPr>
            <a:r>
              <a:rPr lang="en-US" sz="1800">
                <a:latin typeface="Segoe UI"/>
                <a:cs typeface="Segoe UI" panose="020B0502040204020203" pitchFamily="34" charset="0"/>
              </a:rPr>
              <a:t>We deliver a customer success plan that maps out the journey to high levels of adoption of the solution </a:t>
            </a:r>
            <a:endParaRPr lang="en-US" sz="1800">
              <a:latin typeface="Segoe UI"/>
              <a:cs typeface="Segoe UI Light" panose="020B0502040204020203" pitchFamily="34" charset="0"/>
            </a:endParaRPr>
          </a:p>
        </p:txBody>
      </p:sp>
      <p:pic>
        <p:nvPicPr>
          <p:cNvPr id="9" name="Picture 8">
            <a:extLst>
              <a:ext uri="{FF2B5EF4-FFF2-40B4-BE49-F238E27FC236}">
                <a16:creationId xmlns:a16="http://schemas.microsoft.com/office/drawing/2014/main" id="{5721538F-3B17-4387-ABCA-386A2311AC24}"/>
              </a:ext>
            </a:extLst>
          </p:cNvPr>
          <p:cNvPicPr>
            <a:picLocks noChangeAspect="1"/>
          </p:cNvPicPr>
          <p:nvPr/>
        </p:nvPicPr>
        <p:blipFill>
          <a:blip r:embed="rId3"/>
          <a:stretch>
            <a:fillRect/>
          </a:stretch>
        </p:blipFill>
        <p:spPr>
          <a:xfrm>
            <a:off x="5007015" y="1000765"/>
            <a:ext cx="2017397" cy="2017397"/>
          </a:xfrm>
          <a:prstGeom prst="rect">
            <a:avLst/>
          </a:prstGeom>
        </p:spPr>
      </p:pic>
      <p:sp>
        <p:nvSpPr>
          <p:cNvPr id="10" name="Rectangle 9">
            <a:extLst>
              <a:ext uri="{FF2B5EF4-FFF2-40B4-BE49-F238E27FC236}">
                <a16:creationId xmlns:a16="http://schemas.microsoft.com/office/drawing/2014/main" id="{0CA40452-26E8-497C-B5B5-662CCCC7C4D9}"/>
              </a:ext>
            </a:extLst>
          </p:cNvPr>
          <p:cNvSpPr/>
          <p:nvPr/>
        </p:nvSpPr>
        <p:spPr>
          <a:xfrm>
            <a:off x="7287233" y="1774323"/>
            <a:ext cx="4707060" cy="548497"/>
          </a:xfrm>
          <a:prstGeom prst="rect">
            <a:avLst/>
          </a:prstGeom>
          <a:solidFill>
            <a:srgbClr val="264077"/>
          </a:solidFill>
        </p:spPr>
        <p:txBody>
          <a:bodyPr wrap="square" lIns="182832" tIns="91416" rIns="182832" bIns="91416" anchor="ctr">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98" normalizeH="0" baseline="0" noProof="0">
                <a:ln>
                  <a:noFill/>
                </a:ln>
                <a:gradFill>
                  <a:gsLst>
                    <a:gs pos="8750">
                      <a:srgbClr val="FFFFFF"/>
                    </a:gs>
                    <a:gs pos="51000">
                      <a:srgbClr val="FFFFFF"/>
                    </a:gs>
                  </a:gsLst>
                  <a:lin ang="5400000" scaled="1"/>
                </a:gradFill>
                <a:effectLst/>
                <a:uLnTx/>
                <a:uFillTx/>
                <a:latin typeface="Segoe UI"/>
                <a:ea typeface="Segoe UI" pitchFamily="34" charset="0"/>
                <a:cs typeface="Segoe UI" pitchFamily="34" charset="0"/>
              </a:rPr>
              <a:t>DESIGNED TO ASSIST THROUGH THE </a:t>
            </a:r>
            <a:r>
              <a:rPr kumimoji="0" lang="en-US" sz="1100" b="1" i="0" u="none" strike="noStrike" kern="0" cap="none" spc="98" normalizeH="0" baseline="0" noProof="0">
                <a:ln>
                  <a:noFill/>
                </a:ln>
                <a:gradFill>
                  <a:gsLst>
                    <a:gs pos="8750">
                      <a:srgbClr val="FFFFFF"/>
                    </a:gs>
                    <a:gs pos="51000">
                      <a:srgbClr val="FFFFFF"/>
                    </a:gs>
                  </a:gsLst>
                  <a:lin ang="5400000" scaled="1"/>
                </a:gradFill>
                <a:effectLst/>
                <a:uLnTx/>
                <a:uFillTx/>
                <a:latin typeface="Segoe UI"/>
                <a:ea typeface="Segoe UI" pitchFamily="34" charset="0"/>
                <a:cs typeface="Segoe UI" pitchFamily="34" charset="0"/>
              </a:rPr>
              <a:t>ONBOARDING/ DRIVE VALUE </a:t>
            </a:r>
            <a:r>
              <a:rPr kumimoji="0" lang="en-US" sz="1100" b="0" i="0" u="none" strike="noStrike" kern="0" cap="none" spc="98" normalizeH="0" baseline="0" noProof="0">
                <a:ln>
                  <a:noFill/>
                </a:ln>
                <a:gradFill>
                  <a:gsLst>
                    <a:gs pos="8750">
                      <a:srgbClr val="FFFFFF"/>
                    </a:gs>
                    <a:gs pos="51000">
                      <a:srgbClr val="FFFFFF"/>
                    </a:gs>
                  </a:gsLst>
                  <a:lin ang="5400000" scaled="1"/>
                </a:gradFill>
                <a:effectLst/>
                <a:uLnTx/>
                <a:uFillTx/>
                <a:latin typeface="Segoe UI"/>
                <a:ea typeface="Segoe UI" pitchFamily="34" charset="0"/>
                <a:cs typeface="Segoe UI" pitchFamily="34" charset="0"/>
              </a:rPr>
              <a:t>PHASES</a:t>
            </a:r>
          </a:p>
        </p:txBody>
      </p:sp>
      <p:sp>
        <p:nvSpPr>
          <p:cNvPr id="11" name="Rectangle 10">
            <a:extLst>
              <a:ext uri="{FF2B5EF4-FFF2-40B4-BE49-F238E27FC236}">
                <a16:creationId xmlns:a16="http://schemas.microsoft.com/office/drawing/2014/main" id="{0E7D2651-791F-4875-94E6-0B7DBDE97ED4}"/>
              </a:ext>
            </a:extLst>
          </p:cNvPr>
          <p:cNvSpPr/>
          <p:nvPr/>
        </p:nvSpPr>
        <p:spPr>
          <a:xfrm>
            <a:off x="7287233" y="2469665"/>
            <a:ext cx="4769180" cy="548497"/>
          </a:xfrm>
          <a:prstGeom prst="rect">
            <a:avLst/>
          </a:prstGeom>
          <a:solidFill>
            <a:srgbClr val="264077"/>
          </a:solidFill>
        </p:spPr>
        <p:txBody>
          <a:bodyPr wrap="square" lIns="182832" tIns="146266" rIns="182832" bIns="146266" anchor="ctr">
            <a:noAutofit/>
          </a:bodyPr>
          <a:lstStyle/>
          <a:p>
            <a:pPr marL="0" marR="0" lvl="1" indent="0" algn="l" defTabSz="914126" rtl="0" eaLnBrk="1" fontAlgn="auto" latinLnBrk="0" hangingPunct="1">
              <a:lnSpc>
                <a:spcPct val="150000"/>
              </a:lnSpc>
              <a:spcBef>
                <a:spcPts val="0"/>
              </a:spcBef>
              <a:spcAft>
                <a:spcPts val="1000"/>
              </a:spcAft>
              <a:buClrTx/>
              <a:buSzTx/>
              <a:buFontTx/>
              <a:buNone/>
              <a:tabLst/>
              <a:defRPr/>
            </a:pPr>
            <a:r>
              <a:rPr kumimoji="0" lang="en-US" sz="1100" b="0" i="0" u="none" strike="noStrike" kern="0" cap="none" spc="98" normalizeH="0" baseline="0" noProof="0">
                <a:ln>
                  <a:noFill/>
                </a:ln>
                <a:gradFill>
                  <a:gsLst>
                    <a:gs pos="8750">
                      <a:srgbClr val="FFFFFF"/>
                    </a:gs>
                    <a:gs pos="51000">
                      <a:srgbClr val="FFFFFF"/>
                    </a:gs>
                  </a:gsLst>
                  <a:lin ang="5400000" scaled="1"/>
                </a:gradFill>
                <a:effectLst/>
                <a:uLnTx/>
                <a:uFillTx/>
                <a:latin typeface="Segoe UI"/>
                <a:ea typeface="Segoe UI" pitchFamily="34" charset="0"/>
                <a:cs typeface="Segoe UI" pitchFamily="34" charset="0"/>
              </a:rPr>
              <a:t>DELIVERED </a:t>
            </a:r>
            <a:r>
              <a:rPr kumimoji="0" lang="en-US" sz="1100" b="1" i="0" u="none" strike="noStrike" kern="0" cap="none" spc="98" normalizeH="0" baseline="0" noProof="0">
                <a:ln>
                  <a:noFill/>
                </a:ln>
                <a:gradFill>
                  <a:gsLst>
                    <a:gs pos="8750">
                      <a:srgbClr val="FFFFFF"/>
                    </a:gs>
                    <a:gs pos="51000">
                      <a:srgbClr val="FFFFFF"/>
                    </a:gs>
                  </a:gsLst>
                  <a:lin ang="5400000" scaled="1"/>
                </a:gradFill>
                <a:effectLst/>
                <a:uLnTx/>
                <a:uFillTx/>
                <a:latin typeface="Segoe UI"/>
                <a:ea typeface="Segoe UI" pitchFamily="34" charset="0"/>
                <a:cs typeface="Segoe UI" pitchFamily="34" charset="0"/>
              </a:rPr>
              <a:t>REMOTELY</a:t>
            </a:r>
            <a:r>
              <a:rPr kumimoji="0" lang="en-US" sz="1100" b="0" i="0" u="none" strike="noStrike" kern="0" cap="none" spc="98" normalizeH="0" baseline="0" noProof="0">
                <a:ln>
                  <a:noFill/>
                </a:ln>
                <a:gradFill>
                  <a:gsLst>
                    <a:gs pos="8750">
                      <a:srgbClr val="FFFFFF"/>
                    </a:gs>
                    <a:gs pos="51000">
                      <a:srgbClr val="FFFFFF"/>
                    </a:gs>
                  </a:gsLst>
                  <a:lin ang="5400000" scaled="1"/>
                </a:gradFill>
                <a:effectLst/>
                <a:uLnTx/>
                <a:uFillTx/>
                <a:latin typeface="Segoe UI"/>
                <a:ea typeface="Segoe UI" pitchFamily="34" charset="0"/>
                <a:cs typeface="Segoe UI" pitchFamily="34" charset="0"/>
              </a:rPr>
              <a:t>, VIA A TEAM OF </a:t>
            </a:r>
            <a:r>
              <a:rPr kumimoji="0" lang="en-US" sz="1100" b="1" i="0" u="none" strike="noStrike" kern="0" cap="none" spc="98" normalizeH="0" baseline="0" noProof="0">
                <a:ln>
                  <a:noFill/>
                </a:ln>
                <a:gradFill>
                  <a:gsLst>
                    <a:gs pos="8750">
                      <a:srgbClr val="FFFFFF"/>
                    </a:gs>
                    <a:gs pos="51000">
                      <a:srgbClr val="FFFFFF"/>
                    </a:gs>
                  </a:gsLst>
                  <a:lin ang="5400000" scaled="1"/>
                </a:gradFill>
                <a:effectLst/>
                <a:uLnTx/>
                <a:uFillTx/>
                <a:latin typeface="Segoe UI"/>
                <a:ea typeface="Segoe UI" pitchFamily="34" charset="0"/>
                <a:cs typeface="Segoe UI" pitchFamily="34" charset="0"/>
              </a:rPr>
              <a:t>TIMEZONE-BASED ENGINEERS</a:t>
            </a:r>
          </a:p>
        </p:txBody>
      </p:sp>
      <p:sp>
        <p:nvSpPr>
          <p:cNvPr id="12" name="Rectangle 11">
            <a:extLst>
              <a:ext uri="{FF2B5EF4-FFF2-40B4-BE49-F238E27FC236}">
                <a16:creationId xmlns:a16="http://schemas.microsoft.com/office/drawing/2014/main" id="{1C6003C0-2A12-4421-9478-38319E657A02}"/>
              </a:ext>
            </a:extLst>
          </p:cNvPr>
          <p:cNvSpPr/>
          <p:nvPr/>
        </p:nvSpPr>
        <p:spPr>
          <a:xfrm>
            <a:off x="7274580" y="1078981"/>
            <a:ext cx="4707061" cy="548497"/>
          </a:xfrm>
          <a:prstGeom prst="rect">
            <a:avLst/>
          </a:prstGeom>
          <a:solidFill>
            <a:srgbClr val="264077"/>
          </a:solidFill>
        </p:spPr>
        <p:txBody>
          <a:bodyPr wrap="square" lIns="182832" tIns="146266" rIns="182832" bIns="146266" anchor="ctr">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98" normalizeH="0" baseline="0" noProof="0">
                <a:ln>
                  <a:noFill/>
                </a:ln>
                <a:gradFill>
                  <a:gsLst>
                    <a:gs pos="8750">
                      <a:srgbClr val="FFFFFF"/>
                    </a:gs>
                    <a:gs pos="51000">
                      <a:srgbClr val="FFFFFF"/>
                    </a:gs>
                  </a:gsLst>
                  <a:lin ang="5400000" scaled="1"/>
                </a:gradFill>
                <a:effectLst/>
                <a:uLnTx/>
                <a:uFillTx/>
                <a:latin typeface="Segoe UI"/>
                <a:ea typeface="Segoe UI" pitchFamily="34" charset="0"/>
                <a:cs typeface="Segoe UI" pitchFamily="34" charset="0"/>
              </a:rPr>
              <a:t>DIRECT </a:t>
            </a:r>
            <a:r>
              <a:rPr kumimoji="0" lang="en-US" sz="1100" b="1" i="0" u="none" strike="noStrike" kern="0" cap="none" spc="98" normalizeH="0" baseline="0" noProof="0">
                <a:ln>
                  <a:noFill/>
                </a:ln>
                <a:gradFill>
                  <a:gsLst>
                    <a:gs pos="8750">
                      <a:srgbClr val="FFFFFF"/>
                    </a:gs>
                    <a:gs pos="51000">
                      <a:srgbClr val="FFFFFF"/>
                    </a:gs>
                  </a:gsLst>
                  <a:lin ang="5400000" scaled="1"/>
                </a:gradFill>
                <a:effectLst/>
                <a:uLnTx/>
                <a:uFillTx/>
                <a:latin typeface="Segoe UI"/>
                <a:ea typeface="Segoe UI" pitchFamily="34" charset="0"/>
                <a:cs typeface="Segoe UI" pitchFamily="34" charset="0"/>
              </a:rPr>
              <a:t>ENGINEERING ENGAGEMENT</a:t>
            </a:r>
            <a:r>
              <a:rPr kumimoji="0" lang="en-US" sz="1100" b="0" i="0" u="none" strike="noStrike" kern="0" cap="none" spc="98" normalizeH="0" baseline="0" noProof="0">
                <a:ln>
                  <a:noFill/>
                </a:ln>
                <a:gradFill>
                  <a:gsLst>
                    <a:gs pos="8750">
                      <a:srgbClr val="FFFFFF"/>
                    </a:gs>
                    <a:gs pos="51000">
                      <a:srgbClr val="FFFFFF"/>
                    </a:gs>
                  </a:gsLst>
                  <a:lin ang="5400000" scaled="1"/>
                </a:gradFill>
                <a:effectLst/>
                <a:uLnTx/>
                <a:uFillTx/>
                <a:latin typeface="Segoe UI"/>
                <a:ea typeface="Segoe UI" pitchFamily="34" charset="0"/>
                <a:cs typeface="Segoe UI" pitchFamily="34" charset="0"/>
              </a:rPr>
              <a:t> FOR QUALIFIED CUSTOMERS</a:t>
            </a:r>
            <a:r>
              <a:rPr kumimoji="0" lang="en-US" sz="1100" b="1" i="0" u="none" strike="noStrike" kern="0" cap="none" spc="98" normalizeH="0" baseline="0" noProof="0">
                <a:ln>
                  <a:noFill/>
                </a:ln>
                <a:gradFill>
                  <a:gsLst>
                    <a:gs pos="8750">
                      <a:srgbClr val="FFFFFF"/>
                    </a:gs>
                    <a:gs pos="51000">
                      <a:srgbClr val="FFFFFF"/>
                    </a:gs>
                  </a:gsLst>
                  <a:lin ang="5400000" scaled="1"/>
                </a:gradFill>
                <a:effectLst/>
                <a:uLnTx/>
                <a:uFillTx/>
                <a:latin typeface="Segoe UI"/>
                <a:ea typeface="Segoe UI" pitchFamily="34" charset="0"/>
                <a:cs typeface="Segoe UI" pitchFamily="34" charset="0"/>
              </a:rPr>
              <a:t> </a:t>
            </a:r>
          </a:p>
        </p:txBody>
      </p:sp>
      <p:pic>
        <p:nvPicPr>
          <p:cNvPr id="2" name="Picture 1">
            <a:extLst>
              <a:ext uri="{FF2B5EF4-FFF2-40B4-BE49-F238E27FC236}">
                <a16:creationId xmlns:a16="http://schemas.microsoft.com/office/drawing/2014/main" id="{F33A633E-A63F-4D54-A2D3-EEF1B8F60C23}"/>
              </a:ext>
            </a:extLst>
          </p:cNvPr>
          <p:cNvPicPr>
            <a:picLocks noChangeAspect="1"/>
          </p:cNvPicPr>
          <p:nvPr/>
        </p:nvPicPr>
        <p:blipFill>
          <a:blip r:embed="rId4"/>
          <a:stretch>
            <a:fillRect/>
          </a:stretch>
        </p:blipFill>
        <p:spPr>
          <a:xfrm>
            <a:off x="5117398" y="3920544"/>
            <a:ext cx="6748785" cy="1795825"/>
          </a:xfrm>
          <a:prstGeom prst="rect">
            <a:avLst/>
          </a:prstGeom>
        </p:spPr>
      </p:pic>
    </p:spTree>
    <p:extLst>
      <p:ext uri="{BB962C8B-B14F-4D97-AF65-F5344CB8AC3E}">
        <p14:creationId xmlns:p14="http://schemas.microsoft.com/office/powerpoint/2010/main" val="60103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A1B101-5051-44E6-8FE3-064CB9C8C4A0}"/>
              </a:ext>
            </a:extLst>
          </p:cNvPr>
          <p:cNvSpPr>
            <a:spLocks noGrp="1"/>
          </p:cNvSpPr>
          <p:nvPr>
            <p:ph type="body" sz="quarter" idx="13"/>
          </p:nvPr>
        </p:nvSpPr>
        <p:spPr>
          <a:xfrm>
            <a:off x="625167" y="1153886"/>
            <a:ext cx="11380020" cy="4840514"/>
          </a:xfrm>
        </p:spPr>
        <p:txBody>
          <a:bodyPr vert="horz" lIns="91440" tIns="45720" rIns="91440" bIns="45720" rtlCol="0" anchor="t">
            <a:noAutofit/>
          </a:bodyPr>
          <a:lstStyle/>
          <a:p>
            <a:r>
              <a:rPr lang="en-US" sz="2000">
                <a:latin typeface="Segoe UI"/>
                <a:cs typeface="Segoe UI"/>
              </a:rPr>
              <a:t>We have explored the Power of Dynamics 365 to transform </a:t>
            </a:r>
            <a:r>
              <a:rPr lang="en-US" sz="2000" err="1">
                <a:latin typeface="Segoe UI"/>
                <a:cs typeface="Segoe UI"/>
              </a:rPr>
              <a:t>Singpore</a:t>
            </a:r>
            <a:r>
              <a:rPr lang="en-US" sz="2000">
                <a:latin typeface="Segoe UI"/>
                <a:cs typeface="Segoe UI"/>
              </a:rPr>
              <a:t> Turf Club’s customer touchpoints</a:t>
            </a:r>
            <a:endParaRPr lang="en-US" sz="2000"/>
          </a:p>
          <a:p>
            <a:pPr lvl="1" fontAlgn="base">
              <a:spcAft>
                <a:spcPct val="0"/>
              </a:spcAft>
            </a:pPr>
            <a:r>
              <a:rPr lang="en-US" sz="2000">
                <a:latin typeface="Segoe UI"/>
                <a:cs typeface="Segoe UI"/>
              </a:rPr>
              <a:t>Enhanced Relationship Management with deep insights</a:t>
            </a:r>
          </a:p>
          <a:p>
            <a:pPr lvl="1" fontAlgn="base">
              <a:spcAft>
                <a:spcPct val="0"/>
              </a:spcAft>
            </a:pPr>
            <a:r>
              <a:rPr lang="en-US" sz="2000">
                <a:latin typeface="Segoe UI"/>
                <a:cs typeface="Segoe UI"/>
              </a:rPr>
              <a:t>Streamlined and Consistent Case Management with integrated Knowledge Management</a:t>
            </a:r>
          </a:p>
          <a:p>
            <a:pPr lvl="1" fontAlgn="base">
              <a:spcAft>
                <a:spcPct val="0"/>
              </a:spcAft>
            </a:pPr>
            <a:r>
              <a:rPr lang="en-US" sz="2000">
                <a:latin typeface="Segoe UI"/>
                <a:cs typeface="Segoe UI"/>
              </a:rPr>
              <a:t>Minimal Disruption to Existing Customer Experience while Driving Major Transformational Impact</a:t>
            </a:r>
          </a:p>
          <a:p>
            <a:pPr marL="914400" lvl="2" indent="0" fontAlgn="base">
              <a:spcAft>
                <a:spcPct val="0"/>
              </a:spcAft>
              <a:buNone/>
            </a:pPr>
            <a:endParaRPr lang="en-US" sz="2000" b="1">
              <a:latin typeface="Segoe UI"/>
              <a:cs typeface="Segoe UI"/>
            </a:endParaRPr>
          </a:p>
          <a:p>
            <a:r>
              <a:rPr lang="en-US" sz="2000" b="1">
                <a:latin typeface="Segoe UI"/>
                <a:cs typeface="Segoe UI"/>
              </a:rPr>
              <a:t>If you’re ready to take the next step to a Unified and Intelligent customer engagement platform, let’s get started today</a:t>
            </a:r>
            <a:endParaRPr lang="en-US" sz="2000">
              <a:latin typeface="Segoe UI"/>
              <a:cs typeface="Segoe UI"/>
            </a:endParaRPr>
          </a:p>
          <a:p>
            <a:pPr lvl="1"/>
            <a:r>
              <a:rPr lang="en-US" sz="2000">
                <a:latin typeface="Segoe UI"/>
                <a:cs typeface="Segoe UI"/>
              </a:rPr>
              <a:t>Join us for a deep-dive </a:t>
            </a:r>
            <a:r>
              <a:rPr lang="en-US" sz="2000" b="1" u="sng">
                <a:latin typeface="Segoe UI"/>
                <a:cs typeface="Segoe UI"/>
              </a:rPr>
              <a:t>Envisioning Workshop</a:t>
            </a:r>
          </a:p>
          <a:p>
            <a:pPr lvl="1"/>
            <a:r>
              <a:rPr lang="en-US" sz="2000">
                <a:latin typeface="Segoe UI"/>
                <a:cs typeface="Segoe UI"/>
              </a:rPr>
              <a:t>Engage a services partner</a:t>
            </a:r>
            <a:r>
              <a:rPr lang="en-US" sz="2000" b="1">
                <a:latin typeface="Segoe UI"/>
                <a:cs typeface="Segoe UI"/>
              </a:rPr>
              <a:t> </a:t>
            </a:r>
          </a:p>
          <a:p>
            <a:pPr lvl="1"/>
            <a:r>
              <a:rPr lang="en-US" sz="2000">
                <a:latin typeface="Segoe UI"/>
                <a:cs typeface="Segoe UI"/>
              </a:rPr>
              <a:t>We’d be happy to continue our discussion with you on the power of the Microsoft platform – Its extensibility and integrated capability, including integration of Dynamics across Microsoft products (e.g. Microsoft 365 and Azure)</a:t>
            </a:r>
          </a:p>
          <a:p>
            <a:pPr lvl="1"/>
            <a:endParaRPr lang="en-US" sz="1600"/>
          </a:p>
        </p:txBody>
      </p:sp>
      <p:sp>
        <p:nvSpPr>
          <p:cNvPr id="5" name="Title 4">
            <a:extLst>
              <a:ext uri="{FF2B5EF4-FFF2-40B4-BE49-F238E27FC236}">
                <a16:creationId xmlns:a16="http://schemas.microsoft.com/office/drawing/2014/main" id="{8AA3DADC-F08D-4C08-8163-C157F14B42D1}"/>
              </a:ext>
            </a:extLst>
          </p:cNvPr>
          <p:cNvSpPr>
            <a:spLocks noGrp="1"/>
          </p:cNvSpPr>
          <p:nvPr>
            <p:ph type="title"/>
          </p:nvPr>
        </p:nvSpPr>
        <p:spPr/>
        <p:txBody>
          <a:bodyPr>
            <a:normAutofit fontScale="90000"/>
          </a:bodyPr>
          <a:lstStyle/>
          <a:p>
            <a:r>
              <a:rPr lang="en-US"/>
              <a:t>Summary and Next Steps</a:t>
            </a:r>
          </a:p>
        </p:txBody>
      </p:sp>
    </p:spTree>
    <p:extLst>
      <p:ext uri="{BB962C8B-B14F-4D97-AF65-F5344CB8AC3E}">
        <p14:creationId xmlns:p14="http://schemas.microsoft.com/office/powerpoint/2010/main" val="2493213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C3346DC7-75F3-4A56-A31C-EDB480C3B688}"/>
              </a:ext>
            </a:extLst>
          </p:cNvPr>
          <p:cNvSpPr/>
          <p:nvPr/>
        </p:nvSpPr>
        <p:spPr bwMode="auto">
          <a:xfrm>
            <a:off x="9300234"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A6468247-02CA-497C-98DA-9C23E7892105}"/>
              </a:ext>
            </a:extLst>
          </p:cNvPr>
          <p:cNvSpPr/>
          <p:nvPr/>
        </p:nvSpPr>
        <p:spPr bwMode="auto">
          <a:xfrm>
            <a:off x="5548284"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1DF792F1-B77E-2E40-9CE1-6DF57AB5E358}"/>
              </a:ext>
            </a:extLst>
          </p:cNvPr>
          <p:cNvSpPr/>
          <p:nvPr/>
        </p:nvSpPr>
        <p:spPr bwMode="auto">
          <a:xfrm>
            <a:off x="0" y="3690458"/>
            <a:ext cx="12192000" cy="3167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9" marR="0" lvl="0" indent="-113605" algn="l" defTabSz="914049" rtl="0" eaLnBrk="1" fontAlgn="auto" latinLnBrk="0" hangingPunct="1">
              <a:lnSpc>
                <a:spcPct val="100000"/>
              </a:lnSpc>
              <a:spcBef>
                <a:spcPts val="0"/>
              </a:spcBef>
              <a:spcAft>
                <a:spcPts val="392"/>
              </a:spcAft>
              <a:buClrTx/>
              <a:buSzTx/>
              <a:buFont typeface="Arial" panose="020B0604020202020204" pitchFamily="34" charset="0"/>
              <a:buChar char="•"/>
              <a:tabLst>
                <a:tab pos="56024" algn="l"/>
              </a:tabLst>
              <a:defRPr/>
            </a:pPr>
            <a:endParaRPr kumimoji="0" lang="en-US" sz="1765"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 name="Text Placeholder 3">
            <a:extLst>
              <a:ext uri="{FF2B5EF4-FFF2-40B4-BE49-F238E27FC236}">
                <a16:creationId xmlns:a16="http://schemas.microsoft.com/office/drawing/2014/main" id="{713EA6B9-BF59-D84A-A822-6FD25B998072}"/>
              </a:ext>
            </a:extLst>
          </p:cNvPr>
          <p:cNvSpPr>
            <a:spLocks noGrp="1"/>
          </p:cNvSpPr>
          <p:nvPr>
            <p:ph type="body" sz="quarter" idx="24"/>
          </p:nvPr>
        </p:nvSpPr>
        <p:spPr>
          <a:xfrm>
            <a:off x="763189" y="2548163"/>
            <a:ext cx="3075616" cy="816329"/>
          </a:xfrm>
        </p:spPr>
        <p:txBody>
          <a:bodyPr anchor="t"/>
          <a:lstStyle/>
          <a:p>
            <a:pPr defTabSz="932293" fontAlgn="base">
              <a:spcBef>
                <a:spcPts val="1176"/>
              </a:spcBef>
              <a:spcAft>
                <a:spcPts val="0"/>
              </a:spcAft>
              <a:buSzTx/>
              <a:defRPr/>
            </a:pPr>
            <a:r>
              <a:rPr lang="en-US" sz="1600">
                <a:solidFill>
                  <a:schemeClr val="tx1"/>
                </a:solidFill>
                <a:latin typeface="+mn-lt"/>
                <a:cs typeface="Segoe UI" panose="020B0502040204020203" pitchFamily="34" charset="0"/>
              </a:rPr>
              <a:t>Low-code AI solutions for </a:t>
            </a:r>
            <a:br>
              <a:rPr lang="en-US" sz="1600">
                <a:solidFill>
                  <a:schemeClr val="tx1"/>
                </a:solidFill>
                <a:latin typeface="+mn-lt"/>
                <a:cs typeface="Segoe UI" panose="020B0502040204020203" pitchFamily="34" charset="0"/>
              </a:rPr>
            </a:br>
            <a:r>
              <a:rPr lang="en-US" sz="1600">
                <a:solidFill>
                  <a:schemeClr val="tx1"/>
                </a:solidFill>
                <a:latin typeface="+mn-lt"/>
                <a:cs typeface="Segoe UI" panose="020B0502040204020203" pitchFamily="34" charset="0"/>
              </a:rPr>
              <a:t>Power Platform leveraging </a:t>
            </a:r>
            <a:br>
              <a:rPr lang="en-US" sz="1600">
                <a:solidFill>
                  <a:schemeClr val="tx1"/>
                </a:solidFill>
                <a:latin typeface="+mn-lt"/>
                <a:cs typeface="Segoe UI" panose="020B0502040204020203" pitchFamily="34" charset="0"/>
              </a:rPr>
            </a:br>
            <a:r>
              <a:rPr lang="en-US" sz="1600">
                <a:solidFill>
                  <a:schemeClr val="tx1"/>
                </a:solidFill>
                <a:latin typeface="+mn-lt"/>
                <a:cs typeface="Segoe UI" panose="020B0502040204020203" pitchFamily="34" charset="0"/>
              </a:rPr>
              <a:t>the power of Azure AI.</a:t>
            </a:r>
          </a:p>
        </p:txBody>
      </p:sp>
      <p:sp>
        <p:nvSpPr>
          <p:cNvPr id="20" name="Text Placeholder 3">
            <a:extLst>
              <a:ext uri="{FF2B5EF4-FFF2-40B4-BE49-F238E27FC236}">
                <a16:creationId xmlns:a16="http://schemas.microsoft.com/office/drawing/2014/main" id="{FFDF1BCF-BBE7-F442-94C2-158C6DB9357D}"/>
              </a:ext>
            </a:extLst>
          </p:cNvPr>
          <p:cNvSpPr txBox="1">
            <a:spLocks/>
          </p:cNvSpPr>
          <p:nvPr/>
        </p:nvSpPr>
        <p:spPr>
          <a:xfrm>
            <a:off x="4634549" y="2548163"/>
            <a:ext cx="3075616" cy="1046805"/>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Native integration with Common Data Service enables data from CDS, Azure Data Lakes.</a:t>
            </a:r>
          </a:p>
        </p:txBody>
      </p:sp>
      <p:sp>
        <p:nvSpPr>
          <p:cNvPr id="21" name="Text Placeholder 3">
            <a:extLst>
              <a:ext uri="{FF2B5EF4-FFF2-40B4-BE49-F238E27FC236}">
                <a16:creationId xmlns:a16="http://schemas.microsoft.com/office/drawing/2014/main" id="{EC193521-8464-DA46-85BF-DDCA9CC67AC5}"/>
              </a:ext>
            </a:extLst>
          </p:cNvPr>
          <p:cNvSpPr txBox="1">
            <a:spLocks/>
          </p:cNvSpPr>
          <p:nvPr/>
        </p:nvSpPr>
        <p:spPr>
          <a:xfrm>
            <a:off x="8505910" y="2548163"/>
            <a:ext cx="3329601" cy="1046805"/>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Leverage predictions directly from Common Data Service across your Power Platform solutions, Dynamics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365, or Microsoft 365.</a:t>
            </a:r>
          </a:p>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endParaRPr kumimoji="0" lang="en-US" sz="1600"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endParaRPr>
          </a:p>
        </p:txBody>
      </p:sp>
      <p:sp>
        <p:nvSpPr>
          <p:cNvPr id="22" name="ChatBot_F08B" title="Icon of a robotic chat bubble with a smiley face">
            <a:extLst>
              <a:ext uri="{FF2B5EF4-FFF2-40B4-BE49-F238E27FC236}">
                <a16:creationId xmlns:a16="http://schemas.microsoft.com/office/drawing/2014/main" id="{67E2D011-6566-4C4A-9651-2C73DBFE61D2}"/>
              </a:ext>
            </a:extLst>
          </p:cNvPr>
          <p:cNvSpPr>
            <a:spLocks noChangeAspect="1" noEditPoints="1"/>
          </p:cNvSpPr>
          <p:nvPr/>
        </p:nvSpPr>
        <p:spPr bwMode="auto">
          <a:xfrm>
            <a:off x="1546323" y="1913545"/>
            <a:ext cx="349654" cy="451626"/>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solidFill>
            <a:srgbClr val="0078D4"/>
          </a:solid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D1FECBEC-3F35-4283-B289-A15C3FC67C83}"/>
              </a:ext>
            </a:extLst>
          </p:cNvPr>
          <p:cNvGrpSpPr/>
          <p:nvPr/>
        </p:nvGrpSpPr>
        <p:grpSpPr>
          <a:xfrm>
            <a:off x="588263" y="4389012"/>
            <a:ext cx="2618938" cy="1358279"/>
            <a:chOff x="588263" y="4576487"/>
            <a:chExt cx="2618938" cy="1358279"/>
          </a:xfrm>
        </p:grpSpPr>
        <p:sp>
          <p:nvSpPr>
            <p:cNvPr id="13" name="Text Placeholder 3">
              <a:extLst>
                <a:ext uri="{FF2B5EF4-FFF2-40B4-BE49-F238E27FC236}">
                  <a16:creationId xmlns:a16="http://schemas.microsoft.com/office/drawing/2014/main" id="{4F8F1C3C-39BE-404D-888F-62652A2FB88B}"/>
                </a:ext>
              </a:extLst>
            </p:cNvPr>
            <p:cNvSpPr txBox="1">
              <a:spLocks/>
            </p:cNvSpPr>
            <p:nvPr/>
          </p:nvSpPr>
          <p:spPr>
            <a:xfrm>
              <a:off x="589264" y="4828436"/>
              <a:ext cx="2617937" cy="1106330"/>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Binary classification</a:t>
              </a:r>
            </a:p>
            <a:p>
              <a:pPr marL="0" marR="0" lvl="0" indent="0" algn="l" defTabSz="914049" rtl="0" eaLnBrk="1" fontAlgn="auto" latinLnBrk="0" hangingPunct="1">
                <a:lnSpc>
                  <a:spcPct val="100000"/>
                </a:lnSpc>
                <a:spcBef>
                  <a:spcPts val="0"/>
                </a:spcBef>
                <a:spcAft>
                  <a:spcPts val="1176"/>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Predict and classify fields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CDS.</a:t>
              </a:r>
            </a:p>
            <a:p>
              <a:pPr marL="0" marR="0" lvl="0" indent="0" algn="l" defTabSz="914367" rtl="0" eaLnBrk="1" fontAlgn="auto" latinLnBrk="0" hangingPunct="1">
                <a:lnSpc>
                  <a:spcPct val="100000"/>
                </a:lnSpc>
                <a:spcBef>
                  <a:spcPts val="0"/>
                </a:spcBef>
                <a:spcAft>
                  <a:spcPts val="1176"/>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1176"/>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p:txBody>
        </p:sp>
        <p:sp>
          <p:nvSpPr>
            <p:cNvPr id="29" name="Text Placeholder 6">
              <a:extLst>
                <a:ext uri="{FF2B5EF4-FFF2-40B4-BE49-F238E27FC236}">
                  <a16:creationId xmlns:a16="http://schemas.microsoft.com/office/drawing/2014/main" id="{58E2B13E-0DE4-9944-9000-78FB4ABEB15B}"/>
                </a:ext>
              </a:extLst>
            </p:cNvPr>
            <p:cNvSpPr txBox="1">
              <a:spLocks/>
            </p:cNvSpPr>
            <p:nvPr/>
          </p:nvSpPr>
          <p:spPr>
            <a:xfrm>
              <a:off x="588263"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Prediction</a:t>
              </a:r>
            </a:p>
          </p:txBody>
        </p:sp>
      </p:grpSp>
      <p:grpSp>
        <p:nvGrpSpPr>
          <p:cNvPr id="15" name="Group 14">
            <a:extLst>
              <a:ext uri="{FF2B5EF4-FFF2-40B4-BE49-F238E27FC236}">
                <a16:creationId xmlns:a16="http://schemas.microsoft.com/office/drawing/2014/main" id="{204B92CA-8535-4CCF-868B-15BF803DC6E7}"/>
              </a:ext>
            </a:extLst>
          </p:cNvPr>
          <p:cNvGrpSpPr/>
          <p:nvPr/>
        </p:nvGrpSpPr>
        <p:grpSpPr>
          <a:xfrm>
            <a:off x="3410588" y="4389012"/>
            <a:ext cx="3037726" cy="1151056"/>
            <a:chOff x="3659340" y="4576487"/>
            <a:chExt cx="3037726" cy="1151056"/>
          </a:xfrm>
        </p:grpSpPr>
        <p:sp>
          <p:nvSpPr>
            <p:cNvPr id="19" name="Text Placeholder 3">
              <a:extLst>
                <a:ext uri="{FF2B5EF4-FFF2-40B4-BE49-F238E27FC236}">
                  <a16:creationId xmlns:a16="http://schemas.microsoft.com/office/drawing/2014/main" id="{51B5A23C-16CF-3141-8EF0-2A59AAF21642}"/>
                </a:ext>
              </a:extLst>
            </p:cNvPr>
            <p:cNvSpPr txBox="1">
              <a:spLocks/>
            </p:cNvSpPr>
            <p:nvPr/>
          </p:nvSpPr>
          <p:spPr>
            <a:xfrm>
              <a:off x="3659340" y="4828437"/>
              <a:ext cx="3037726" cy="89910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Forms processing</a:t>
              </a:r>
            </a:p>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Extract structured data from digital paper, PDFs, and forms</a:t>
              </a: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a:t>
              </a:r>
            </a:p>
          </p:txBody>
        </p:sp>
        <p:sp>
          <p:nvSpPr>
            <p:cNvPr id="30" name="Text Placeholder 6">
              <a:extLst>
                <a:ext uri="{FF2B5EF4-FFF2-40B4-BE49-F238E27FC236}">
                  <a16:creationId xmlns:a16="http://schemas.microsoft.com/office/drawing/2014/main" id="{60FA6634-EC48-BD45-8563-F328B1F2423F}"/>
                </a:ext>
              </a:extLst>
            </p:cNvPr>
            <p:cNvSpPr txBox="1">
              <a:spLocks/>
            </p:cNvSpPr>
            <p:nvPr/>
          </p:nvSpPr>
          <p:spPr>
            <a:xfrm>
              <a:off x="3669805"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Vision</a:t>
              </a:r>
            </a:p>
          </p:txBody>
        </p:sp>
      </p:grpSp>
      <p:grpSp>
        <p:nvGrpSpPr>
          <p:cNvPr id="16" name="Group 15">
            <a:extLst>
              <a:ext uri="{FF2B5EF4-FFF2-40B4-BE49-F238E27FC236}">
                <a16:creationId xmlns:a16="http://schemas.microsoft.com/office/drawing/2014/main" id="{9E1270A8-1C19-4D84-9AEA-1999091FCD8A}"/>
              </a:ext>
            </a:extLst>
          </p:cNvPr>
          <p:cNvGrpSpPr/>
          <p:nvPr/>
        </p:nvGrpSpPr>
        <p:grpSpPr>
          <a:xfrm>
            <a:off x="6651701" y="4389012"/>
            <a:ext cx="2617937" cy="1591838"/>
            <a:chOff x="6644197" y="4576487"/>
            <a:chExt cx="2617937" cy="1591838"/>
          </a:xfrm>
        </p:grpSpPr>
        <p:sp>
          <p:nvSpPr>
            <p:cNvPr id="14" name="Text Placeholder 3">
              <a:extLst>
                <a:ext uri="{FF2B5EF4-FFF2-40B4-BE49-F238E27FC236}">
                  <a16:creationId xmlns:a16="http://schemas.microsoft.com/office/drawing/2014/main" id="{A76A02BA-1343-8542-BC2B-EDAE6FA25F76}"/>
                </a:ext>
              </a:extLst>
            </p:cNvPr>
            <p:cNvSpPr txBox="1">
              <a:spLocks/>
            </p:cNvSpPr>
            <p:nvPr/>
          </p:nvSpPr>
          <p:spPr>
            <a:xfrm>
              <a:off x="6644197" y="4828437"/>
              <a:ext cx="2617937" cy="1339888"/>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Object detection</a:t>
              </a:r>
            </a:p>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Detect any object (via custom training) through camera or image control.</a:t>
              </a:r>
            </a:p>
          </p:txBody>
        </p:sp>
        <p:sp>
          <p:nvSpPr>
            <p:cNvPr id="31" name="Text Placeholder 6">
              <a:extLst>
                <a:ext uri="{FF2B5EF4-FFF2-40B4-BE49-F238E27FC236}">
                  <a16:creationId xmlns:a16="http://schemas.microsoft.com/office/drawing/2014/main" id="{284D0700-B7C8-BE49-9CBF-3CE3265D64DD}"/>
                </a:ext>
              </a:extLst>
            </p:cNvPr>
            <p:cNvSpPr txBox="1">
              <a:spLocks/>
            </p:cNvSpPr>
            <p:nvPr/>
          </p:nvSpPr>
          <p:spPr>
            <a:xfrm>
              <a:off x="6644198" y="4576487"/>
              <a:ext cx="1607358"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Vision</a:t>
              </a:r>
            </a:p>
          </p:txBody>
        </p:sp>
      </p:grpSp>
      <p:grpSp>
        <p:nvGrpSpPr>
          <p:cNvPr id="17" name="Group 16">
            <a:extLst>
              <a:ext uri="{FF2B5EF4-FFF2-40B4-BE49-F238E27FC236}">
                <a16:creationId xmlns:a16="http://schemas.microsoft.com/office/drawing/2014/main" id="{810F044C-4ECA-4109-A6D6-D69250329FBF}"/>
              </a:ext>
            </a:extLst>
          </p:cNvPr>
          <p:cNvGrpSpPr/>
          <p:nvPr/>
        </p:nvGrpSpPr>
        <p:grpSpPr>
          <a:xfrm>
            <a:off x="9473024" y="4389012"/>
            <a:ext cx="3003164" cy="1330635"/>
            <a:chOff x="9473024" y="4576487"/>
            <a:chExt cx="3003164" cy="1330635"/>
          </a:xfrm>
        </p:grpSpPr>
        <p:sp>
          <p:nvSpPr>
            <p:cNvPr id="25" name="Text Placeholder 3">
              <a:extLst>
                <a:ext uri="{FF2B5EF4-FFF2-40B4-BE49-F238E27FC236}">
                  <a16:creationId xmlns:a16="http://schemas.microsoft.com/office/drawing/2014/main" id="{11353960-AF43-9C4C-A3A5-01FD05ECFE4B}"/>
                </a:ext>
              </a:extLst>
            </p:cNvPr>
            <p:cNvSpPr txBox="1">
              <a:spLocks/>
            </p:cNvSpPr>
            <p:nvPr/>
          </p:nvSpPr>
          <p:spPr>
            <a:xfrm>
              <a:off x="9473024" y="4828436"/>
              <a:ext cx="3003164" cy="107868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Text classification</a:t>
              </a:r>
            </a:p>
            <a:p>
              <a:pPr marL="0" marR="0" lvl="0" indent="0" algn="l" defTabSz="914225" rtl="0" eaLnBrk="1" fontAlgn="auto" latinLnBrk="0" hangingPunct="1">
                <a:lnSpc>
                  <a:spcPct val="100000"/>
                </a:lnSpc>
                <a:spcBef>
                  <a:spcPts val="0"/>
                </a:spcBef>
                <a:spcAft>
                  <a:spcPts val="1176"/>
                </a:spcAft>
                <a:buClr>
                  <a:srgbClr val="75757A"/>
                </a:buClr>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Classify, group and</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categorize any text in CDS.</a:t>
              </a:r>
            </a:p>
            <a:p>
              <a:pPr marL="0" marR="0" lvl="0" indent="0" algn="l" defTabSz="914225" rtl="0" eaLnBrk="1" fontAlgn="auto" latinLnBrk="0" hangingPunct="1">
                <a:lnSpc>
                  <a:spcPct val="100000"/>
                </a:lnSpc>
                <a:spcBef>
                  <a:spcPts val="0"/>
                </a:spcBef>
                <a:spcAft>
                  <a:spcPts val="1176"/>
                </a:spcAft>
                <a:buClr>
                  <a:srgbClr val="75757A"/>
                </a:buClr>
                <a:buSzTx/>
                <a:buFont typeface="Wingdings" panose="05000000000000000000" pitchFamily="2" charset="2"/>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Segoe UI Semibold" panose="020B0502040204020203" pitchFamily="34" charset="0"/>
              </a:endParaRPr>
            </a:p>
          </p:txBody>
        </p:sp>
        <p:sp>
          <p:nvSpPr>
            <p:cNvPr id="32" name="Text Placeholder 6">
              <a:extLst>
                <a:ext uri="{FF2B5EF4-FFF2-40B4-BE49-F238E27FC236}">
                  <a16:creationId xmlns:a16="http://schemas.microsoft.com/office/drawing/2014/main" id="{61047745-7642-EC4A-94D0-9B65707E100D}"/>
                </a:ext>
              </a:extLst>
            </p:cNvPr>
            <p:cNvSpPr txBox="1">
              <a:spLocks/>
            </p:cNvSpPr>
            <p:nvPr/>
          </p:nvSpPr>
          <p:spPr>
            <a:xfrm>
              <a:off x="9473024"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Language</a:t>
              </a:r>
            </a:p>
          </p:txBody>
        </p:sp>
      </p:grpSp>
      <p:sp>
        <p:nvSpPr>
          <p:cNvPr id="39" name="Title 3">
            <a:extLst>
              <a:ext uri="{FF2B5EF4-FFF2-40B4-BE49-F238E27FC236}">
                <a16:creationId xmlns:a16="http://schemas.microsoft.com/office/drawing/2014/main" id="{3A229420-76D0-430D-BACE-403C4BF7C0B6}"/>
              </a:ext>
            </a:extLst>
          </p:cNvPr>
          <p:cNvSpPr txBox="1">
            <a:spLocks/>
          </p:cNvSpPr>
          <p:nvPr/>
        </p:nvSpPr>
        <p:spPr>
          <a:xfrm>
            <a:off x="588263" y="457200"/>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t>AI Builder</a:t>
            </a:r>
            <a:b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Low-code AI for apps and processes</a:t>
            </a:r>
            <a:endPar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pic>
        <p:nvPicPr>
          <p:cNvPr id="42" name="Picture 41">
            <a:extLst>
              <a:ext uri="{FF2B5EF4-FFF2-40B4-BE49-F238E27FC236}">
                <a16:creationId xmlns:a16="http://schemas.microsoft.com/office/drawing/2014/main" id="{01A3313A-5164-4242-9AC2-78FACAD925B6}"/>
              </a:ext>
            </a:extLst>
          </p:cNvPr>
          <p:cNvPicPr>
            <a:picLocks noChangeAspect="1"/>
          </p:cNvPicPr>
          <p:nvPr/>
        </p:nvPicPr>
        <p:blipFill>
          <a:blip r:embed="rId3"/>
          <a:stretch>
            <a:fillRect/>
          </a:stretch>
        </p:blipFill>
        <p:spPr>
          <a:xfrm>
            <a:off x="5638071" y="1758450"/>
            <a:ext cx="624074" cy="624074"/>
          </a:xfrm>
          <a:prstGeom prst="rect">
            <a:avLst/>
          </a:prstGeom>
        </p:spPr>
      </p:pic>
      <p:sp>
        <p:nvSpPr>
          <p:cNvPr id="46" name="Oval 45">
            <a:extLst>
              <a:ext uri="{FF2B5EF4-FFF2-40B4-BE49-F238E27FC236}">
                <a16:creationId xmlns:a16="http://schemas.microsoft.com/office/drawing/2014/main" id="{51D915B8-3724-497C-986C-8D70F09B7552}"/>
              </a:ext>
            </a:extLst>
          </p:cNvPr>
          <p:cNvSpPr/>
          <p:nvPr/>
        </p:nvSpPr>
        <p:spPr bwMode="auto">
          <a:xfrm>
            <a:off x="1459249"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7" name="Picture 46">
            <a:extLst>
              <a:ext uri="{FF2B5EF4-FFF2-40B4-BE49-F238E27FC236}">
                <a16:creationId xmlns:a16="http://schemas.microsoft.com/office/drawing/2014/main" id="{82D0FFE4-05B1-4E99-8A1C-297C0E7B2555}"/>
              </a:ext>
            </a:extLst>
          </p:cNvPr>
          <p:cNvPicPr>
            <a:picLocks noChangeAspect="1"/>
          </p:cNvPicPr>
          <p:nvPr/>
        </p:nvPicPr>
        <p:blipFill>
          <a:blip r:embed="rId4"/>
          <a:stretch>
            <a:fillRect/>
          </a:stretch>
        </p:blipFill>
        <p:spPr>
          <a:xfrm>
            <a:off x="1568884" y="1757867"/>
            <a:ext cx="624566" cy="625240"/>
          </a:xfrm>
          <a:prstGeom prst="rect">
            <a:avLst/>
          </a:prstGeom>
        </p:spPr>
      </p:pic>
      <p:pic>
        <p:nvPicPr>
          <p:cNvPr id="48" name="Picture 47">
            <a:extLst>
              <a:ext uri="{FF2B5EF4-FFF2-40B4-BE49-F238E27FC236}">
                <a16:creationId xmlns:a16="http://schemas.microsoft.com/office/drawing/2014/main" id="{397A769E-FEA9-4050-BEB1-6633217637FE}"/>
              </a:ext>
            </a:extLst>
          </p:cNvPr>
          <p:cNvPicPr>
            <a:picLocks noChangeAspect="1"/>
          </p:cNvPicPr>
          <p:nvPr/>
        </p:nvPicPr>
        <p:blipFill>
          <a:blip r:embed="rId5"/>
          <a:stretch>
            <a:fillRect/>
          </a:stretch>
        </p:blipFill>
        <p:spPr>
          <a:xfrm>
            <a:off x="9408825" y="1757867"/>
            <a:ext cx="624566" cy="625240"/>
          </a:xfrm>
          <a:prstGeom prst="rect">
            <a:avLst/>
          </a:prstGeom>
        </p:spPr>
      </p:pic>
    </p:spTree>
    <p:extLst>
      <p:ext uri="{BB962C8B-B14F-4D97-AF65-F5344CB8AC3E}">
        <p14:creationId xmlns:p14="http://schemas.microsoft.com/office/powerpoint/2010/main" val="40984766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60D56B0-FC83-4F6D-8B6B-BBE3FBC5AF14}"/>
              </a:ext>
              <a:ext uri="{C183D7F6-B498-43B3-948B-1728B52AA6E4}">
                <adec:decorative xmlns:adec="http://schemas.microsoft.com/office/drawing/2017/decorative" val="1"/>
              </a:ext>
            </a:extLst>
          </p:cNvPr>
          <p:cNvSpPr/>
          <p:nvPr/>
        </p:nvSpPr>
        <p:spPr bwMode="auto">
          <a:xfrm>
            <a:off x="6096000" y="14134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2035A8CD-126F-4417-A2EF-DD4AB36AD4B2}"/>
              </a:ext>
            </a:extLst>
          </p:cNvPr>
          <p:cNvSpPr txBox="1">
            <a:spLocks/>
          </p:cNvSpPr>
          <p:nvPr/>
        </p:nvSpPr>
        <p:spPr>
          <a:xfrm>
            <a:off x="588263" y="457200"/>
            <a:ext cx="11018520"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Dataverse</a:t>
            </a:r>
            <a:b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Put all your data to work</a:t>
            </a:r>
            <a:b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br>
            <a:endPar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8" name="Arrow: Bent 7">
            <a:extLst>
              <a:ext uri="{FF2B5EF4-FFF2-40B4-BE49-F238E27FC236}">
                <a16:creationId xmlns:a16="http://schemas.microsoft.com/office/drawing/2014/main" id="{48BBF3E4-2143-4941-A05F-D76DC0D7073A}"/>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477D0011-130D-4F6F-89CE-DAA4CC717F4C}"/>
              </a:ext>
            </a:extLst>
          </p:cNvPr>
          <p:cNvSpPr txBox="1">
            <a:spLocks/>
          </p:cNvSpPr>
          <p:nvPr/>
        </p:nvSpPr>
        <p:spPr>
          <a:xfrm>
            <a:off x="584200" y="1537599"/>
            <a:ext cx="4958310" cy="4401205"/>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Jumpstart apps using an extensible data model with business logic, security and integration built in.</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Extend data and processes to external and anonymous users with Power Apps portals.</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 all your data: relational data, file and</a:t>
            </a:r>
            <a:b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blob storage, logs and search indexing.</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Effortless Dynamics 365, Office 365</a:t>
            </a:r>
            <a:b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Azure integration as well as powerful integration capabilities.</a:t>
            </a:r>
          </a:p>
          <a:p>
            <a:pPr marL="0" marR="0" lvl="0" indent="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9" name="Picture 8">
            <a:extLst>
              <a:ext uri="{FF2B5EF4-FFF2-40B4-BE49-F238E27FC236}">
                <a16:creationId xmlns:a16="http://schemas.microsoft.com/office/drawing/2014/main" id="{BB04C7E3-00C5-495E-9AEC-1F3F3C0E537F}"/>
              </a:ext>
            </a:extLst>
          </p:cNvPr>
          <p:cNvPicPr>
            <a:picLocks noChangeAspect="1"/>
          </p:cNvPicPr>
          <p:nvPr/>
        </p:nvPicPr>
        <p:blipFill rotWithShape="1">
          <a:blip r:embed="rId4"/>
          <a:srcRect l="176"/>
          <a:stretch/>
        </p:blipFill>
        <p:spPr>
          <a:xfrm>
            <a:off x="6482117" y="1623050"/>
            <a:ext cx="7025426" cy="4206239"/>
          </a:xfrm>
          <a:prstGeom prst="rect">
            <a:avLst/>
          </a:prstGeom>
        </p:spPr>
      </p:pic>
    </p:spTree>
    <p:extLst>
      <p:ext uri="{BB962C8B-B14F-4D97-AF65-F5344CB8AC3E}">
        <p14:creationId xmlns:p14="http://schemas.microsoft.com/office/powerpoint/2010/main" val="30764001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Rectangle 279">
            <a:extLst>
              <a:ext uri="{FF2B5EF4-FFF2-40B4-BE49-F238E27FC236}">
                <a16:creationId xmlns:a16="http://schemas.microsoft.com/office/drawing/2014/main" id="{3BA0E971-1C8F-40FE-9F65-1B22EBFA96B1}"/>
              </a:ext>
            </a:extLst>
          </p:cNvPr>
          <p:cNvSpPr/>
          <p:nvPr/>
        </p:nvSpPr>
        <p:spPr bwMode="auto">
          <a:xfrm>
            <a:off x="1" y="4900332"/>
            <a:ext cx="12192000" cy="195718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46" name="Group 45">
            <a:extLst>
              <a:ext uri="{FF2B5EF4-FFF2-40B4-BE49-F238E27FC236}">
                <a16:creationId xmlns:a16="http://schemas.microsoft.com/office/drawing/2014/main" id="{C180E1F9-7DEC-BE4F-B0F6-730F0C26AC2A}"/>
              </a:ext>
            </a:extLst>
          </p:cNvPr>
          <p:cNvGrpSpPr/>
          <p:nvPr/>
        </p:nvGrpSpPr>
        <p:grpSpPr>
          <a:xfrm>
            <a:off x="4837814" y="3475855"/>
            <a:ext cx="223747" cy="445744"/>
            <a:chOff x="4842058" y="4362122"/>
            <a:chExt cx="228234" cy="454682"/>
          </a:xfrm>
        </p:grpSpPr>
        <p:sp>
          <p:nvSpPr>
            <p:cNvPr id="51" name="Freeform: Shape 452">
              <a:extLst>
                <a:ext uri="{FF2B5EF4-FFF2-40B4-BE49-F238E27FC236}">
                  <a16:creationId xmlns:a16="http://schemas.microsoft.com/office/drawing/2014/main" id="{125E05E5-336B-2641-9258-4D13D85F6FD1}"/>
                </a:ext>
              </a:extLst>
            </p:cNvPr>
            <p:cNvSpPr/>
            <p:nvPr/>
          </p:nvSpPr>
          <p:spPr>
            <a:xfrm>
              <a:off x="4842058" y="4362122"/>
              <a:ext cx="228234" cy="116152"/>
            </a:xfrm>
            <a:custGeom>
              <a:avLst/>
              <a:gdLst>
                <a:gd name="connsiteX0" fmla="*/ 171717 w 343423"/>
                <a:gd name="connsiteY0" fmla="*/ 0 h 174774"/>
                <a:gd name="connsiteX1" fmla="*/ 0 w 343423"/>
                <a:gd name="connsiteY1" fmla="*/ 87382 h 174774"/>
                <a:gd name="connsiteX2" fmla="*/ 171717 w 343423"/>
                <a:gd name="connsiteY2" fmla="*/ 174774 h 174774"/>
                <a:gd name="connsiteX3" fmla="*/ 343424 w 343423"/>
                <a:gd name="connsiteY3" fmla="*/ 87382 h 174774"/>
                <a:gd name="connsiteX4" fmla="*/ 171717 w 343423"/>
                <a:gd name="connsiteY4" fmla="*/ 0 h 17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423" h="174774">
                  <a:moveTo>
                    <a:pt x="171717" y="0"/>
                  </a:moveTo>
                  <a:cubicBezTo>
                    <a:pt x="123063" y="0"/>
                    <a:pt x="0" y="20984"/>
                    <a:pt x="0" y="87382"/>
                  </a:cubicBezTo>
                  <a:cubicBezTo>
                    <a:pt x="0" y="153781"/>
                    <a:pt x="123063" y="174774"/>
                    <a:pt x="171717" y="174774"/>
                  </a:cubicBezTo>
                  <a:cubicBezTo>
                    <a:pt x="220370" y="174774"/>
                    <a:pt x="343424" y="153762"/>
                    <a:pt x="343424" y="87382"/>
                  </a:cubicBezTo>
                  <a:cubicBezTo>
                    <a:pt x="343424" y="20984"/>
                    <a:pt x="220370" y="0"/>
                    <a:pt x="171717" y="0"/>
                  </a:cubicBezTo>
                  <a:close/>
                </a:path>
              </a:pathLst>
            </a:custGeom>
            <a:solidFill>
              <a:schemeClr val="accent5"/>
            </a:solidFill>
            <a:ln w="10" cap="flat">
              <a:noFill/>
              <a:prstDash val="solid"/>
              <a:miter/>
            </a:ln>
          </p:spPr>
          <p:txBody>
            <a:bodyPr rtlCol="0" anchor="ctr"/>
            <a:lstStyle/>
            <a:p>
              <a:pPr>
                <a:defRPr/>
              </a:pPr>
              <a:endParaRPr lang="en-US">
                <a:solidFill>
                  <a:srgbClr val="3C3C41"/>
                </a:solidFill>
                <a:latin typeface="Segoe UI"/>
              </a:endParaRPr>
            </a:p>
          </p:txBody>
        </p:sp>
        <p:sp>
          <p:nvSpPr>
            <p:cNvPr id="52" name="Freeform: Shape 453">
              <a:extLst>
                <a:ext uri="{FF2B5EF4-FFF2-40B4-BE49-F238E27FC236}">
                  <a16:creationId xmlns:a16="http://schemas.microsoft.com/office/drawing/2014/main" id="{86F4CE9F-D86C-6148-98D4-F7DA65DF16F2}"/>
                </a:ext>
              </a:extLst>
            </p:cNvPr>
            <p:cNvSpPr/>
            <p:nvPr/>
          </p:nvSpPr>
          <p:spPr>
            <a:xfrm>
              <a:off x="4842058" y="4453181"/>
              <a:ext cx="228234" cy="363623"/>
            </a:xfrm>
            <a:custGeom>
              <a:avLst/>
              <a:gdLst>
                <a:gd name="connsiteX0" fmla="*/ 343424 w 343423"/>
                <a:gd name="connsiteY0" fmla="*/ 10 h 547144"/>
                <a:gd name="connsiteX1" fmla="*/ 171717 w 343423"/>
                <a:gd name="connsiteY1" fmla="*/ 58636 h 547144"/>
                <a:gd name="connsiteX2" fmla="*/ 0 w 343423"/>
                <a:gd name="connsiteY2" fmla="*/ 0 h 547144"/>
                <a:gd name="connsiteX3" fmla="*/ 0 w 343423"/>
                <a:gd name="connsiteY3" fmla="*/ 459476 h 547144"/>
                <a:gd name="connsiteX4" fmla="*/ 47835 w 343423"/>
                <a:gd name="connsiteY4" fmla="*/ 519751 h 547144"/>
                <a:gd name="connsiteX5" fmla="*/ 295580 w 343423"/>
                <a:gd name="connsiteY5" fmla="*/ 519751 h 547144"/>
                <a:gd name="connsiteX6" fmla="*/ 343424 w 343423"/>
                <a:gd name="connsiteY6" fmla="*/ 459743 h 547144"/>
                <a:gd name="connsiteX7" fmla="*/ 343424 w 343423"/>
                <a:gd name="connsiteY7" fmla="*/ 10 h 5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23" h="547144">
                  <a:moveTo>
                    <a:pt x="343424" y="10"/>
                  </a:moveTo>
                  <a:cubicBezTo>
                    <a:pt x="303914" y="43663"/>
                    <a:pt x="227505" y="58636"/>
                    <a:pt x="171717" y="58636"/>
                  </a:cubicBezTo>
                  <a:cubicBezTo>
                    <a:pt x="115957" y="58636"/>
                    <a:pt x="39462" y="43663"/>
                    <a:pt x="0" y="0"/>
                  </a:cubicBezTo>
                  <a:lnTo>
                    <a:pt x="0" y="459476"/>
                  </a:lnTo>
                  <a:cubicBezTo>
                    <a:pt x="0" y="487270"/>
                    <a:pt x="25546" y="507768"/>
                    <a:pt x="47835" y="519751"/>
                  </a:cubicBezTo>
                  <a:cubicBezTo>
                    <a:pt x="115834" y="556279"/>
                    <a:pt x="227581" y="556279"/>
                    <a:pt x="295580" y="519751"/>
                  </a:cubicBezTo>
                  <a:cubicBezTo>
                    <a:pt x="325145" y="503882"/>
                    <a:pt x="343424" y="482603"/>
                    <a:pt x="343424" y="459743"/>
                  </a:cubicBezTo>
                  <a:lnTo>
                    <a:pt x="343424" y="10"/>
                  </a:lnTo>
                  <a:close/>
                </a:path>
              </a:pathLst>
            </a:custGeom>
            <a:solidFill>
              <a:schemeClr val="tx1"/>
            </a:solidFill>
            <a:ln w="10" cap="flat">
              <a:noFill/>
              <a:prstDash val="solid"/>
              <a:miter/>
            </a:ln>
          </p:spPr>
          <p:txBody>
            <a:bodyPr rtlCol="0" anchor="ctr"/>
            <a:lstStyle/>
            <a:p>
              <a:pPr>
                <a:defRPr/>
              </a:pPr>
              <a:endParaRPr lang="en-US">
                <a:solidFill>
                  <a:srgbClr val="3C3C41"/>
                </a:solidFill>
                <a:latin typeface="Segoe UI"/>
              </a:endParaRPr>
            </a:p>
          </p:txBody>
        </p:sp>
      </p:grpSp>
      <p:sp>
        <p:nvSpPr>
          <p:cNvPr id="54" name="Rectangle 53">
            <a:extLst>
              <a:ext uri="{FF2B5EF4-FFF2-40B4-BE49-F238E27FC236}">
                <a16:creationId xmlns:a16="http://schemas.microsoft.com/office/drawing/2014/main" id="{99E43676-0F16-CE42-BFCC-C4BED48EE03D}"/>
              </a:ext>
            </a:extLst>
          </p:cNvPr>
          <p:cNvSpPr>
            <a:spLocks/>
          </p:cNvSpPr>
          <p:nvPr/>
        </p:nvSpPr>
        <p:spPr bwMode="auto">
          <a:xfrm>
            <a:off x="4332586" y="2769133"/>
            <a:ext cx="3530460" cy="35360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dirty="0">
                <a:solidFill>
                  <a:schemeClr val="tx1"/>
                </a:solidFill>
                <a:ea typeface="Segoe UI" pitchFamily="34" charset="0"/>
                <a:cs typeface="Segoe UI Semibold" panose="020B0702040204020203" pitchFamily="34" charset="0"/>
              </a:rPr>
              <a:t>Microsoft Dataverse</a:t>
            </a:r>
          </a:p>
        </p:txBody>
      </p:sp>
      <p:grpSp>
        <p:nvGrpSpPr>
          <p:cNvPr id="55" name="Group 54">
            <a:extLst>
              <a:ext uri="{FF2B5EF4-FFF2-40B4-BE49-F238E27FC236}">
                <a16:creationId xmlns:a16="http://schemas.microsoft.com/office/drawing/2014/main" id="{06AD1CBE-2149-4D46-A8A1-0255BE2C4537}"/>
              </a:ext>
            </a:extLst>
          </p:cNvPr>
          <p:cNvGrpSpPr/>
          <p:nvPr/>
        </p:nvGrpSpPr>
        <p:grpSpPr>
          <a:xfrm>
            <a:off x="4775383" y="2017099"/>
            <a:ext cx="348610" cy="373424"/>
            <a:chOff x="4778375" y="2441211"/>
            <a:chExt cx="355600" cy="380912"/>
          </a:xfrm>
        </p:grpSpPr>
        <p:sp>
          <p:nvSpPr>
            <p:cNvPr id="58" name="Freeform: Shape 456">
              <a:extLst>
                <a:ext uri="{FF2B5EF4-FFF2-40B4-BE49-F238E27FC236}">
                  <a16:creationId xmlns:a16="http://schemas.microsoft.com/office/drawing/2014/main" id="{C9B7CFD0-2498-A74E-9AAE-E66A8214087D}"/>
                </a:ext>
              </a:extLst>
            </p:cNvPr>
            <p:cNvSpPr/>
            <p:nvPr/>
          </p:nvSpPr>
          <p:spPr>
            <a:xfrm>
              <a:off x="4790568" y="2441211"/>
              <a:ext cx="331214" cy="147086"/>
            </a:xfrm>
            <a:custGeom>
              <a:avLst/>
              <a:gdLst>
                <a:gd name="connsiteX0" fmla="*/ 319385 w 638770"/>
                <a:gd name="connsiteY0" fmla="*/ 0 h 283666"/>
                <a:gd name="connsiteX1" fmla="*/ 638770 w 638770"/>
                <a:gd name="connsiteY1" fmla="*/ 141981 h 283666"/>
                <a:gd name="connsiteX2" fmla="*/ 319385 w 638770"/>
                <a:gd name="connsiteY2" fmla="*/ 283666 h 283666"/>
                <a:gd name="connsiteX3" fmla="*/ 0 w 638770"/>
                <a:gd name="connsiteY3" fmla="*/ 141981 h 283666"/>
                <a:gd name="connsiteX4" fmla="*/ 319385 w 638770"/>
                <a:gd name="connsiteY4" fmla="*/ 0 h 28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770" h="283666">
                  <a:moveTo>
                    <a:pt x="319385" y="0"/>
                  </a:moveTo>
                  <a:lnTo>
                    <a:pt x="638770" y="141981"/>
                  </a:lnTo>
                  <a:lnTo>
                    <a:pt x="319385" y="283666"/>
                  </a:lnTo>
                  <a:lnTo>
                    <a:pt x="0" y="141981"/>
                  </a:lnTo>
                  <a:lnTo>
                    <a:pt x="319385" y="0"/>
                  </a:lnTo>
                  <a:close/>
                </a:path>
              </a:pathLst>
            </a:custGeom>
            <a:solidFill>
              <a:schemeClr val="accent5"/>
            </a:solidFill>
            <a:ln w="9525" cap="flat">
              <a:noFill/>
              <a:prstDash val="solid"/>
              <a:miter/>
            </a:ln>
          </p:spPr>
          <p:txBody>
            <a:bodyPr rtlCol="0" anchor="ctr"/>
            <a:lstStyle/>
            <a:p>
              <a:pPr>
                <a:defRPr/>
              </a:pPr>
              <a:endParaRPr lang="en-US">
                <a:solidFill>
                  <a:srgbClr val="3C3C41"/>
                </a:solidFill>
                <a:latin typeface="Segoe UI"/>
              </a:endParaRPr>
            </a:p>
          </p:txBody>
        </p:sp>
        <p:sp>
          <p:nvSpPr>
            <p:cNvPr id="59" name="Freeform: Shape 457">
              <a:extLst>
                <a:ext uri="{FF2B5EF4-FFF2-40B4-BE49-F238E27FC236}">
                  <a16:creationId xmlns:a16="http://schemas.microsoft.com/office/drawing/2014/main" id="{C486AFA7-B9DB-C948-94B2-C5599F46206A}"/>
                </a:ext>
              </a:extLst>
            </p:cNvPr>
            <p:cNvSpPr/>
            <p:nvPr/>
          </p:nvSpPr>
          <p:spPr>
            <a:xfrm>
              <a:off x="4778375" y="2531037"/>
              <a:ext cx="167922" cy="291086"/>
            </a:xfrm>
            <a:custGeom>
              <a:avLst/>
              <a:gdLst>
                <a:gd name="connsiteX0" fmla="*/ 0 w 323850"/>
                <a:gd name="connsiteY0" fmla="*/ 0 h 561380"/>
                <a:gd name="connsiteX1" fmla="*/ 323850 w 323850"/>
                <a:gd name="connsiteY1" fmla="*/ 143767 h 561380"/>
                <a:gd name="connsiteX2" fmla="*/ 323850 w 323850"/>
                <a:gd name="connsiteY2" fmla="*/ 561380 h 561380"/>
                <a:gd name="connsiteX3" fmla="*/ 0 w 323850"/>
                <a:gd name="connsiteY3" fmla="*/ 417314 h 561380"/>
                <a:gd name="connsiteX4" fmla="*/ 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0" y="0"/>
                  </a:moveTo>
                  <a:lnTo>
                    <a:pt x="323850" y="143767"/>
                  </a:lnTo>
                  <a:lnTo>
                    <a:pt x="323850" y="561380"/>
                  </a:lnTo>
                  <a:lnTo>
                    <a:pt x="0" y="417314"/>
                  </a:lnTo>
                  <a:lnTo>
                    <a:pt x="0" y="0"/>
                  </a:lnTo>
                  <a:close/>
                </a:path>
              </a:pathLst>
            </a:custGeom>
            <a:solidFill>
              <a:srgbClr val="000000"/>
            </a:solidFill>
            <a:ln w="9525" cap="flat">
              <a:noFill/>
              <a:prstDash val="solid"/>
              <a:miter/>
            </a:ln>
          </p:spPr>
          <p:txBody>
            <a:bodyPr rtlCol="0" anchor="ctr"/>
            <a:lstStyle/>
            <a:p>
              <a:pPr>
                <a:defRPr/>
              </a:pPr>
              <a:endParaRPr lang="en-US">
                <a:solidFill>
                  <a:srgbClr val="3C3C41"/>
                </a:solidFill>
                <a:latin typeface="Segoe UI"/>
              </a:endParaRPr>
            </a:p>
          </p:txBody>
        </p:sp>
        <p:sp>
          <p:nvSpPr>
            <p:cNvPr id="60" name="Freeform: Shape 458">
              <a:extLst>
                <a:ext uri="{FF2B5EF4-FFF2-40B4-BE49-F238E27FC236}">
                  <a16:creationId xmlns:a16="http://schemas.microsoft.com/office/drawing/2014/main" id="{15654379-7784-8F40-A319-F7AD5ED86499}"/>
                </a:ext>
              </a:extLst>
            </p:cNvPr>
            <p:cNvSpPr/>
            <p:nvPr/>
          </p:nvSpPr>
          <p:spPr>
            <a:xfrm>
              <a:off x="4966053" y="2531037"/>
              <a:ext cx="167922" cy="291086"/>
            </a:xfrm>
            <a:custGeom>
              <a:avLst/>
              <a:gdLst>
                <a:gd name="connsiteX0" fmla="*/ 323850 w 323850"/>
                <a:gd name="connsiteY0" fmla="*/ 0 h 561380"/>
                <a:gd name="connsiteX1" fmla="*/ 323850 w 323850"/>
                <a:gd name="connsiteY1" fmla="*/ 417314 h 561380"/>
                <a:gd name="connsiteX2" fmla="*/ 0 w 323850"/>
                <a:gd name="connsiteY2" fmla="*/ 561380 h 561380"/>
                <a:gd name="connsiteX3" fmla="*/ 0 w 323850"/>
                <a:gd name="connsiteY3" fmla="*/ 143767 h 561380"/>
                <a:gd name="connsiteX4" fmla="*/ 32385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323850" y="0"/>
                  </a:moveTo>
                  <a:lnTo>
                    <a:pt x="323850" y="417314"/>
                  </a:lnTo>
                  <a:lnTo>
                    <a:pt x="0" y="561380"/>
                  </a:lnTo>
                  <a:lnTo>
                    <a:pt x="0" y="143767"/>
                  </a:lnTo>
                  <a:lnTo>
                    <a:pt x="323850" y="0"/>
                  </a:lnTo>
                  <a:close/>
                </a:path>
              </a:pathLst>
            </a:custGeom>
            <a:solidFill>
              <a:schemeClr val="tx1"/>
            </a:solidFill>
            <a:ln w="9525" cap="flat">
              <a:noFill/>
              <a:prstDash val="solid"/>
              <a:miter/>
            </a:ln>
          </p:spPr>
          <p:txBody>
            <a:bodyPr rtlCol="0" anchor="ctr"/>
            <a:lstStyle/>
            <a:p>
              <a:pPr>
                <a:defRPr/>
              </a:pPr>
              <a:endParaRPr lang="en-US">
                <a:solidFill>
                  <a:srgbClr val="3C3C41"/>
                </a:solidFill>
                <a:latin typeface="Segoe UI"/>
              </a:endParaRPr>
            </a:p>
          </p:txBody>
        </p:sp>
      </p:grpSp>
      <p:grpSp>
        <p:nvGrpSpPr>
          <p:cNvPr id="63" name="Group 62">
            <a:extLst>
              <a:ext uri="{FF2B5EF4-FFF2-40B4-BE49-F238E27FC236}">
                <a16:creationId xmlns:a16="http://schemas.microsoft.com/office/drawing/2014/main" id="{51DB68B3-973A-6A48-B8D5-EC5B5E19209D}"/>
              </a:ext>
            </a:extLst>
          </p:cNvPr>
          <p:cNvGrpSpPr/>
          <p:nvPr/>
        </p:nvGrpSpPr>
        <p:grpSpPr>
          <a:xfrm>
            <a:off x="6012636" y="2017099"/>
            <a:ext cx="348610" cy="373424"/>
            <a:chOff x="6040438" y="2441211"/>
            <a:chExt cx="355600" cy="380912"/>
          </a:xfrm>
        </p:grpSpPr>
        <p:sp>
          <p:nvSpPr>
            <p:cNvPr id="64" name="Freeform: Shape 460">
              <a:extLst>
                <a:ext uri="{FF2B5EF4-FFF2-40B4-BE49-F238E27FC236}">
                  <a16:creationId xmlns:a16="http://schemas.microsoft.com/office/drawing/2014/main" id="{DA58D2A5-0EBD-1B45-B7A6-41FE100BE90C}"/>
                </a:ext>
              </a:extLst>
            </p:cNvPr>
            <p:cNvSpPr/>
            <p:nvPr/>
          </p:nvSpPr>
          <p:spPr>
            <a:xfrm>
              <a:off x="6052631" y="2441211"/>
              <a:ext cx="331214" cy="147086"/>
            </a:xfrm>
            <a:custGeom>
              <a:avLst/>
              <a:gdLst>
                <a:gd name="connsiteX0" fmla="*/ 319385 w 638770"/>
                <a:gd name="connsiteY0" fmla="*/ 0 h 283666"/>
                <a:gd name="connsiteX1" fmla="*/ 638770 w 638770"/>
                <a:gd name="connsiteY1" fmla="*/ 141981 h 283666"/>
                <a:gd name="connsiteX2" fmla="*/ 319385 w 638770"/>
                <a:gd name="connsiteY2" fmla="*/ 283666 h 283666"/>
                <a:gd name="connsiteX3" fmla="*/ 0 w 638770"/>
                <a:gd name="connsiteY3" fmla="*/ 141981 h 283666"/>
                <a:gd name="connsiteX4" fmla="*/ 319385 w 638770"/>
                <a:gd name="connsiteY4" fmla="*/ 0 h 28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770" h="283666">
                  <a:moveTo>
                    <a:pt x="319385" y="0"/>
                  </a:moveTo>
                  <a:lnTo>
                    <a:pt x="638770" y="141981"/>
                  </a:lnTo>
                  <a:lnTo>
                    <a:pt x="319385" y="283666"/>
                  </a:lnTo>
                  <a:lnTo>
                    <a:pt x="0" y="141981"/>
                  </a:lnTo>
                  <a:lnTo>
                    <a:pt x="319385" y="0"/>
                  </a:lnTo>
                  <a:close/>
                </a:path>
              </a:pathLst>
            </a:custGeom>
            <a:solidFill>
              <a:schemeClr val="accent5"/>
            </a:solidFill>
            <a:ln w="9525" cap="flat">
              <a:noFill/>
              <a:prstDash val="solid"/>
              <a:miter/>
            </a:ln>
          </p:spPr>
          <p:txBody>
            <a:bodyPr rtlCol="0" anchor="ctr"/>
            <a:lstStyle/>
            <a:p>
              <a:pPr>
                <a:defRPr/>
              </a:pPr>
              <a:endParaRPr lang="en-US" dirty="0">
                <a:solidFill>
                  <a:srgbClr val="3C3C41"/>
                </a:solidFill>
                <a:latin typeface="Segoe UI"/>
              </a:endParaRPr>
            </a:p>
          </p:txBody>
        </p:sp>
        <p:sp>
          <p:nvSpPr>
            <p:cNvPr id="65" name="Freeform: Shape 461">
              <a:extLst>
                <a:ext uri="{FF2B5EF4-FFF2-40B4-BE49-F238E27FC236}">
                  <a16:creationId xmlns:a16="http://schemas.microsoft.com/office/drawing/2014/main" id="{B1E87350-59E7-EE46-A960-76D51358B8CF}"/>
                </a:ext>
              </a:extLst>
            </p:cNvPr>
            <p:cNvSpPr/>
            <p:nvPr/>
          </p:nvSpPr>
          <p:spPr>
            <a:xfrm>
              <a:off x="6040438" y="2531037"/>
              <a:ext cx="167922" cy="291086"/>
            </a:xfrm>
            <a:custGeom>
              <a:avLst/>
              <a:gdLst>
                <a:gd name="connsiteX0" fmla="*/ 0 w 323850"/>
                <a:gd name="connsiteY0" fmla="*/ 0 h 561380"/>
                <a:gd name="connsiteX1" fmla="*/ 323850 w 323850"/>
                <a:gd name="connsiteY1" fmla="*/ 143767 h 561380"/>
                <a:gd name="connsiteX2" fmla="*/ 323850 w 323850"/>
                <a:gd name="connsiteY2" fmla="*/ 561380 h 561380"/>
                <a:gd name="connsiteX3" fmla="*/ 0 w 323850"/>
                <a:gd name="connsiteY3" fmla="*/ 417314 h 561380"/>
                <a:gd name="connsiteX4" fmla="*/ 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0" y="0"/>
                  </a:moveTo>
                  <a:lnTo>
                    <a:pt x="323850" y="143767"/>
                  </a:lnTo>
                  <a:lnTo>
                    <a:pt x="323850" y="561380"/>
                  </a:lnTo>
                  <a:lnTo>
                    <a:pt x="0" y="417314"/>
                  </a:lnTo>
                  <a:lnTo>
                    <a:pt x="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sp>
          <p:nvSpPr>
            <p:cNvPr id="69" name="Freeform: Shape 462">
              <a:extLst>
                <a:ext uri="{FF2B5EF4-FFF2-40B4-BE49-F238E27FC236}">
                  <a16:creationId xmlns:a16="http://schemas.microsoft.com/office/drawing/2014/main" id="{07779542-8DD6-8A4F-9DB2-D182F8BC7FB9}"/>
                </a:ext>
              </a:extLst>
            </p:cNvPr>
            <p:cNvSpPr/>
            <p:nvPr/>
          </p:nvSpPr>
          <p:spPr>
            <a:xfrm>
              <a:off x="6228116" y="2531037"/>
              <a:ext cx="167922" cy="291086"/>
            </a:xfrm>
            <a:custGeom>
              <a:avLst/>
              <a:gdLst>
                <a:gd name="connsiteX0" fmla="*/ 323850 w 323850"/>
                <a:gd name="connsiteY0" fmla="*/ 0 h 561380"/>
                <a:gd name="connsiteX1" fmla="*/ 323850 w 323850"/>
                <a:gd name="connsiteY1" fmla="*/ 417314 h 561380"/>
                <a:gd name="connsiteX2" fmla="*/ 0 w 323850"/>
                <a:gd name="connsiteY2" fmla="*/ 561380 h 561380"/>
                <a:gd name="connsiteX3" fmla="*/ 0 w 323850"/>
                <a:gd name="connsiteY3" fmla="*/ 143767 h 561380"/>
                <a:gd name="connsiteX4" fmla="*/ 32385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323850" y="0"/>
                  </a:moveTo>
                  <a:lnTo>
                    <a:pt x="323850" y="417314"/>
                  </a:lnTo>
                  <a:lnTo>
                    <a:pt x="0" y="561380"/>
                  </a:lnTo>
                  <a:lnTo>
                    <a:pt x="0" y="143767"/>
                  </a:lnTo>
                  <a:lnTo>
                    <a:pt x="32385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grpSp>
      <p:grpSp>
        <p:nvGrpSpPr>
          <p:cNvPr id="71" name="Group 70">
            <a:extLst>
              <a:ext uri="{FF2B5EF4-FFF2-40B4-BE49-F238E27FC236}">
                <a16:creationId xmlns:a16="http://schemas.microsoft.com/office/drawing/2014/main" id="{282DA2C5-6A22-6F40-A81B-7507F9B8B493}"/>
              </a:ext>
            </a:extLst>
          </p:cNvPr>
          <p:cNvGrpSpPr/>
          <p:nvPr/>
        </p:nvGrpSpPr>
        <p:grpSpPr>
          <a:xfrm>
            <a:off x="7249889" y="2017099"/>
            <a:ext cx="348610" cy="373424"/>
            <a:chOff x="7302500" y="2441211"/>
            <a:chExt cx="355600" cy="380912"/>
          </a:xfrm>
        </p:grpSpPr>
        <p:sp>
          <p:nvSpPr>
            <p:cNvPr id="73" name="Freeform: Shape 464">
              <a:extLst>
                <a:ext uri="{FF2B5EF4-FFF2-40B4-BE49-F238E27FC236}">
                  <a16:creationId xmlns:a16="http://schemas.microsoft.com/office/drawing/2014/main" id="{EB134860-B5C3-834A-B875-1C2007AD7EBF}"/>
                </a:ext>
              </a:extLst>
            </p:cNvPr>
            <p:cNvSpPr/>
            <p:nvPr/>
          </p:nvSpPr>
          <p:spPr>
            <a:xfrm>
              <a:off x="7314693" y="2441211"/>
              <a:ext cx="331214" cy="147086"/>
            </a:xfrm>
            <a:custGeom>
              <a:avLst/>
              <a:gdLst>
                <a:gd name="connsiteX0" fmla="*/ 319385 w 638770"/>
                <a:gd name="connsiteY0" fmla="*/ 0 h 283666"/>
                <a:gd name="connsiteX1" fmla="*/ 638770 w 638770"/>
                <a:gd name="connsiteY1" fmla="*/ 141981 h 283666"/>
                <a:gd name="connsiteX2" fmla="*/ 319385 w 638770"/>
                <a:gd name="connsiteY2" fmla="*/ 283666 h 283666"/>
                <a:gd name="connsiteX3" fmla="*/ 0 w 638770"/>
                <a:gd name="connsiteY3" fmla="*/ 141981 h 283666"/>
                <a:gd name="connsiteX4" fmla="*/ 319385 w 638770"/>
                <a:gd name="connsiteY4" fmla="*/ 0 h 28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770" h="283666">
                  <a:moveTo>
                    <a:pt x="319385" y="0"/>
                  </a:moveTo>
                  <a:lnTo>
                    <a:pt x="638770" y="141981"/>
                  </a:lnTo>
                  <a:lnTo>
                    <a:pt x="319385" y="283666"/>
                  </a:lnTo>
                  <a:lnTo>
                    <a:pt x="0" y="141981"/>
                  </a:lnTo>
                  <a:lnTo>
                    <a:pt x="319385" y="0"/>
                  </a:lnTo>
                  <a:close/>
                </a:path>
              </a:pathLst>
            </a:custGeom>
            <a:solidFill>
              <a:schemeClr val="accent5"/>
            </a:solidFill>
            <a:ln w="9525" cap="flat">
              <a:noFill/>
              <a:prstDash val="solid"/>
              <a:miter/>
            </a:ln>
          </p:spPr>
          <p:txBody>
            <a:bodyPr rtlCol="0" anchor="ctr"/>
            <a:lstStyle/>
            <a:p>
              <a:pPr>
                <a:defRPr/>
              </a:pPr>
              <a:endParaRPr lang="en-US" dirty="0">
                <a:solidFill>
                  <a:srgbClr val="3C3C41"/>
                </a:solidFill>
                <a:latin typeface="Segoe UI"/>
              </a:endParaRPr>
            </a:p>
          </p:txBody>
        </p:sp>
        <p:sp>
          <p:nvSpPr>
            <p:cNvPr id="78" name="Freeform: Shape 465">
              <a:extLst>
                <a:ext uri="{FF2B5EF4-FFF2-40B4-BE49-F238E27FC236}">
                  <a16:creationId xmlns:a16="http://schemas.microsoft.com/office/drawing/2014/main" id="{EFD7FC0E-831E-774F-B57D-E5FE360CD38C}"/>
                </a:ext>
              </a:extLst>
            </p:cNvPr>
            <p:cNvSpPr/>
            <p:nvPr/>
          </p:nvSpPr>
          <p:spPr>
            <a:xfrm>
              <a:off x="7302500" y="2531037"/>
              <a:ext cx="167922" cy="291086"/>
            </a:xfrm>
            <a:custGeom>
              <a:avLst/>
              <a:gdLst>
                <a:gd name="connsiteX0" fmla="*/ 0 w 323850"/>
                <a:gd name="connsiteY0" fmla="*/ 0 h 561380"/>
                <a:gd name="connsiteX1" fmla="*/ 323850 w 323850"/>
                <a:gd name="connsiteY1" fmla="*/ 143767 h 561380"/>
                <a:gd name="connsiteX2" fmla="*/ 323850 w 323850"/>
                <a:gd name="connsiteY2" fmla="*/ 561380 h 561380"/>
                <a:gd name="connsiteX3" fmla="*/ 0 w 323850"/>
                <a:gd name="connsiteY3" fmla="*/ 417314 h 561380"/>
                <a:gd name="connsiteX4" fmla="*/ 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0" y="0"/>
                  </a:moveTo>
                  <a:lnTo>
                    <a:pt x="323850" y="143767"/>
                  </a:lnTo>
                  <a:lnTo>
                    <a:pt x="323850" y="561380"/>
                  </a:lnTo>
                  <a:lnTo>
                    <a:pt x="0" y="417314"/>
                  </a:lnTo>
                  <a:lnTo>
                    <a:pt x="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sp>
          <p:nvSpPr>
            <p:cNvPr id="79" name="Freeform: Shape 466">
              <a:extLst>
                <a:ext uri="{FF2B5EF4-FFF2-40B4-BE49-F238E27FC236}">
                  <a16:creationId xmlns:a16="http://schemas.microsoft.com/office/drawing/2014/main" id="{EBFD814D-583E-CA45-B1BA-52CBE38E207F}"/>
                </a:ext>
              </a:extLst>
            </p:cNvPr>
            <p:cNvSpPr/>
            <p:nvPr/>
          </p:nvSpPr>
          <p:spPr>
            <a:xfrm>
              <a:off x="7490178" y="2531037"/>
              <a:ext cx="167922" cy="291086"/>
            </a:xfrm>
            <a:custGeom>
              <a:avLst/>
              <a:gdLst>
                <a:gd name="connsiteX0" fmla="*/ 323850 w 323850"/>
                <a:gd name="connsiteY0" fmla="*/ 0 h 561380"/>
                <a:gd name="connsiteX1" fmla="*/ 323850 w 323850"/>
                <a:gd name="connsiteY1" fmla="*/ 417314 h 561380"/>
                <a:gd name="connsiteX2" fmla="*/ 0 w 323850"/>
                <a:gd name="connsiteY2" fmla="*/ 561380 h 561380"/>
                <a:gd name="connsiteX3" fmla="*/ 0 w 323850"/>
                <a:gd name="connsiteY3" fmla="*/ 143767 h 561380"/>
                <a:gd name="connsiteX4" fmla="*/ 32385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323850" y="0"/>
                  </a:moveTo>
                  <a:lnTo>
                    <a:pt x="323850" y="417314"/>
                  </a:lnTo>
                  <a:lnTo>
                    <a:pt x="0" y="561380"/>
                  </a:lnTo>
                  <a:lnTo>
                    <a:pt x="0" y="143767"/>
                  </a:lnTo>
                  <a:lnTo>
                    <a:pt x="32385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grpSp>
      <p:grpSp>
        <p:nvGrpSpPr>
          <p:cNvPr id="80" name="Group 79">
            <a:extLst>
              <a:ext uri="{FF2B5EF4-FFF2-40B4-BE49-F238E27FC236}">
                <a16:creationId xmlns:a16="http://schemas.microsoft.com/office/drawing/2014/main" id="{EEF21196-54FE-884F-BCF8-F79888511258}"/>
              </a:ext>
            </a:extLst>
          </p:cNvPr>
          <p:cNvGrpSpPr/>
          <p:nvPr/>
        </p:nvGrpSpPr>
        <p:grpSpPr>
          <a:xfrm>
            <a:off x="7312320" y="3475855"/>
            <a:ext cx="223747" cy="445744"/>
            <a:chOff x="7366183" y="4362122"/>
            <a:chExt cx="228234" cy="454682"/>
          </a:xfrm>
        </p:grpSpPr>
        <p:sp>
          <p:nvSpPr>
            <p:cNvPr id="82" name="Freeform: Shape 468">
              <a:extLst>
                <a:ext uri="{FF2B5EF4-FFF2-40B4-BE49-F238E27FC236}">
                  <a16:creationId xmlns:a16="http://schemas.microsoft.com/office/drawing/2014/main" id="{AADEAAAD-9056-5F4D-99C4-AD4EA068B644}"/>
                </a:ext>
              </a:extLst>
            </p:cNvPr>
            <p:cNvSpPr/>
            <p:nvPr/>
          </p:nvSpPr>
          <p:spPr>
            <a:xfrm>
              <a:off x="7366183" y="4362122"/>
              <a:ext cx="228234" cy="116152"/>
            </a:xfrm>
            <a:custGeom>
              <a:avLst/>
              <a:gdLst>
                <a:gd name="connsiteX0" fmla="*/ 171717 w 343423"/>
                <a:gd name="connsiteY0" fmla="*/ 0 h 174774"/>
                <a:gd name="connsiteX1" fmla="*/ 0 w 343423"/>
                <a:gd name="connsiteY1" fmla="*/ 87382 h 174774"/>
                <a:gd name="connsiteX2" fmla="*/ 171717 w 343423"/>
                <a:gd name="connsiteY2" fmla="*/ 174774 h 174774"/>
                <a:gd name="connsiteX3" fmla="*/ 343424 w 343423"/>
                <a:gd name="connsiteY3" fmla="*/ 87382 h 174774"/>
                <a:gd name="connsiteX4" fmla="*/ 171717 w 343423"/>
                <a:gd name="connsiteY4" fmla="*/ 0 h 17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423" h="174774">
                  <a:moveTo>
                    <a:pt x="171717" y="0"/>
                  </a:moveTo>
                  <a:cubicBezTo>
                    <a:pt x="123063" y="0"/>
                    <a:pt x="0" y="20984"/>
                    <a:pt x="0" y="87382"/>
                  </a:cubicBezTo>
                  <a:cubicBezTo>
                    <a:pt x="0" y="153781"/>
                    <a:pt x="123063" y="174774"/>
                    <a:pt x="171717" y="174774"/>
                  </a:cubicBezTo>
                  <a:cubicBezTo>
                    <a:pt x="220370" y="174774"/>
                    <a:pt x="343424" y="153762"/>
                    <a:pt x="343424" y="87382"/>
                  </a:cubicBezTo>
                  <a:cubicBezTo>
                    <a:pt x="343424" y="20984"/>
                    <a:pt x="220370" y="0"/>
                    <a:pt x="171717" y="0"/>
                  </a:cubicBezTo>
                  <a:close/>
                </a:path>
              </a:pathLst>
            </a:custGeom>
            <a:solidFill>
              <a:schemeClr val="accent5"/>
            </a:solidFill>
            <a:ln w="10" cap="flat">
              <a:noFill/>
              <a:prstDash val="solid"/>
              <a:miter/>
            </a:ln>
          </p:spPr>
          <p:txBody>
            <a:bodyPr rtlCol="0" anchor="ctr"/>
            <a:lstStyle/>
            <a:p>
              <a:pPr>
                <a:defRPr/>
              </a:pPr>
              <a:endParaRPr lang="en-US" dirty="0">
                <a:solidFill>
                  <a:srgbClr val="3C3C41"/>
                </a:solidFill>
                <a:latin typeface="Segoe UI"/>
              </a:endParaRPr>
            </a:p>
          </p:txBody>
        </p:sp>
        <p:sp>
          <p:nvSpPr>
            <p:cNvPr id="101" name="Freeform: Shape 469">
              <a:extLst>
                <a:ext uri="{FF2B5EF4-FFF2-40B4-BE49-F238E27FC236}">
                  <a16:creationId xmlns:a16="http://schemas.microsoft.com/office/drawing/2014/main" id="{62C52252-50BD-914A-B90C-A04E4513313D}"/>
                </a:ext>
              </a:extLst>
            </p:cNvPr>
            <p:cNvSpPr/>
            <p:nvPr/>
          </p:nvSpPr>
          <p:spPr>
            <a:xfrm>
              <a:off x="7366183" y="4453181"/>
              <a:ext cx="228234" cy="363623"/>
            </a:xfrm>
            <a:custGeom>
              <a:avLst/>
              <a:gdLst>
                <a:gd name="connsiteX0" fmla="*/ 343424 w 343423"/>
                <a:gd name="connsiteY0" fmla="*/ 10 h 547144"/>
                <a:gd name="connsiteX1" fmla="*/ 171717 w 343423"/>
                <a:gd name="connsiteY1" fmla="*/ 58636 h 547144"/>
                <a:gd name="connsiteX2" fmla="*/ 0 w 343423"/>
                <a:gd name="connsiteY2" fmla="*/ 0 h 547144"/>
                <a:gd name="connsiteX3" fmla="*/ 0 w 343423"/>
                <a:gd name="connsiteY3" fmla="*/ 459476 h 547144"/>
                <a:gd name="connsiteX4" fmla="*/ 47835 w 343423"/>
                <a:gd name="connsiteY4" fmla="*/ 519751 h 547144"/>
                <a:gd name="connsiteX5" fmla="*/ 295580 w 343423"/>
                <a:gd name="connsiteY5" fmla="*/ 519751 h 547144"/>
                <a:gd name="connsiteX6" fmla="*/ 343424 w 343423"/>
                <a:gd name="connsiteY6" fmla="*/ 459743 h 547144"/>
                <a:gd name="connsiteX7" fmla="*/ 343424 w 343423"/>
                <a:gd name="connsiteY7" fmla="*/ 10 h 5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23" h="547144">
                  <a:moveTo>
                    <a:pt x="343424" y="10"/>
                  </a:moveTo>
                  <a:cubicBezTo>
                    <a:pt x="303914" y="43663"/>
                    <a:pt x="227505" y="58636"/>
                    <a:pt x="171717" y="58636"/>
                  </a:cubicBezTo>
                  <a:cubicBezTo>
                    <a:pt x="115957" y="58636"/>
                    <a:pt x="39462" y="43663"/>
                    <a:pt x="0" y="0"/>
                  </a:cubicBezTo>
                  <a:lnTo>
                    <a:pt x="0" y="459476"/>
                  </a:lnTo>
                  <a:cubicBezTo>
                    <a:pt x="0" y="487270"/>
                    <a:pt x="25546" y="507768"/>
                    <a:pt x="47835" y="519751"/>
                  </a:cubicBezTo>
                  <a:cubicBezTo>
                    <a:pt x="115834" y="556279"/>
                    <a:pt x="227581" y="556279"/>
                    <a:pt x="295580" y="519751"/>
                  </a:cubicBezTo>
                  <a:cubicBezTo>
                    <a:pt x="325145" y="503882"/>
                    <a:pt x="343424" y="482603"/>
                    <a:pt x="343424" y="459743"/>
                  </a:cubicBezTo>
                  <a:lnTo>
                    <a:pt x="343424" y="10"/>
                  </a:lnTo>
                  <a:close/>
                </a:path>
              </a:pathLst>
            </a:custGeom>
            <a:solidFill>
              <a:schemeClr val="tx1"/>
            </a:solidFill>
            <a:ln w="10" cap="flat">
              <a:noFill/>
              <a:prstDash val="solid"/>
              <a:miter/>
            </a:ln>
          </p:spPr>
          <p:txBody>
            <a:bodyPr rtlCol="0" anchor="ctr"/>
            <a:lstStyle/>
            <a:p>
              <a:pPr>
                <a:defRPr/>
              </a:pPr>
              <a:endParaRPr lang="en-US">
                <a:solidFill>
                  <a:srgbClr val="3C3C41"/>
                </a:solidFill>
                <a:latin typeface="Segoe UI"/>
              </a:endParaRPr>
            </a:p>
          </p:txBody>
        </p:sp>
      </p:grpSp>
      <p:grpSp>
        <p:nvGrpSpPr>
          <p:cNvPr id="103" name="Group 102">
            <a:extLst>
              <a:ext uri="{FF2B5EF4-FFF2-40B4-BE49-F238E27FC236}">
                <a16:creationId xmlns:a16="http://schemas.microsoft.com/office/drawing/2014/main" id="{E9ACF12F-DF3E-214E-9F34-3E9C14138E97}"/>
              </a:ext>
            </a:extLst>
          </p:cNvPr>
          <p:cNvGrpSpPr/>
          <p:nvPr/>
        </p:nvGrpSpPr>
        <p:grpSpPr>
          <a:xfrm>
            <a:off x="6075068" y="3475855"/>
            <a:ext cx="223747" cy="445744"/>
            <a:chOff x="6104121" y="4362122"/>
            <a:chExt cx="228234" cy="454682"/>
          </a:xfrm>
        </p:grpSpPr>
        <p:sp>
          <p:nvSpPr>
            <p:cNvPr id="104" name="Freeform: Shape 471">
              <a:extLst>
                <a:ext uri="{FF2B5EF4-FFF2-40B4-BE49-F238E27FC236}">
                  <a16:creationId xmlns:a16="http://schemas.microsoft.com/office/drawing/2014/main" id="{0D9C496B-7B99-5241-BBBA-6C3CA8FEF6FB}"/>
                </a:ext>
              </a:extLst>
            </p:cNvPr>
            <p:cNvSpPr/>
            <p:nvPr/>
          </p:nvSpPr>
          <p:spPr>
            <a:xfrm>
              <a:off x="6104121" y="4362122"/>
              <a:ext cx="228234" cy="116152"/>
            </a:xfrm>
            <a:custGeom>
              <a:avLst/>
              <a:gdLst>
                <a:gd name="connsiteX0" fmla="*/ 171717 w 343423"/>
                <a:gd name="connsiteY0" fmla="*/ 0 h 174774"/>
                <a:gd name="connsiteX1" fmla="*/ 0 w 343423"/>
                <a:gd name="connsiteY1" fmla="*/ 87382 h 174774"/>
                <a:gd name="connsiteX2" fmla="*/ 171717 w 343423"/>
                <a:gd name="connsiteY2" fmla="*/ 174774 h 174774"/>
                <a:gd name="connsiteX3" fmla="*/ 343424 w 343423"/>
                <a:gd name="connsiteY3" fmla="*/ 87382 h 174774"/>
                <a:gd name="connsiteX4" fmla="*/ 171717 w 343423"/>
                <a:gd name="connsiteY4" fmla="*/ 0 h 17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423" h="174774">
                  <a:moveTo>
                    <a:pt x="171717" y="0"/>
                  </a:moveTo>
                  <a:cubicBezTo>
                    <a:pt x="123063" y="0"/>
                    <a:pt x="0" y="20984"/>
                    <a:pt x="0" y="87382"/>
                  </a:cubicBezTo>
                  <a:cubicBezTo>
                    <a:pt x="0" y="153781"/>
                    <a:pt x="123063" y="174774"/>
                    <a:pt x="171717" y="174774"/>
                  </a:cubicBezTo>
                  <a:cubicBezTo>
                    <a:pt x="220370" y="174774"/>
                    <a:pt x="343424" y="153762"/>
                    <a:pt x="343424" y="87382"/>
                  </a:cubicBezTo>
                  <a:cubicBezTo>
                    <a:pt x="343424" y="20984"/>
                    <a:pt x="220370" y="0"/>
                    <a:pt x="171717" y="0"/>
                  </a:cubicBezTo>
                  <a:close/>
                </a:path>
              </a:pathLst>
            </a:custGeom>
            <a:solidFill>
              <a:schemeClr val="accent5"/>
            </a:solidFill>
            <a:ln w="10" cap="flat">
              <a:noFill/>
              <a:prstDash val="solid"/>
              <a:miter/>
            </a:ln>
          </p:spPr>
          <p:txBody>
            <a:bodyPr rtlCol="0" anchor="ctr"/>
            <a:lstStyle/>
            <a:p>
              <a:pPr>
                <a:defRPr/>
              </a:pPr>
              <a:endParaRPr lang="en-US">
                <a:solidFill>
                  <a:srgbClr val="3C3C41"/>
                </a:solidFill>
                <a:latin typeface="Segoe UI"/>
              </a:endParaRPr>
            </a:p>
          </p:txBody>
        </p:sp>
        <p:sp>
          <p:nvSpPr>
            <p:cNvPr id="105" name="Freeform: Shape 472">
              <a:extLst>
                <a:ext uri="{FF2B5EF4-FFF2-40B4-BE49-F238E27FC236}">
                  <a16:creationId xmlns:a16="http://schemas.microsoft.com/office/drawing/2014/main" id="{F2E01B69-4689-CD45-BEC7-46E03984D048}"/>
                </a:ext>
              </a:extLst>
            </p:cNvPr>
            <p:cNvSpPr/>
            <p:nvPr/>
          </p:nvSpPr>
          <p:spPr>
            <a:xfrm>
              <a:off x="6104121" y="4453181"/>
              <a:ext cx="228234" cy="363623"/>
            </a:xfrm>
            <a:custGeom>
              <a:avLst/>
              <a:gdLst>
                <a:gd name="connsiteX0" fmla="*/ 343424 w 343423"/>
                <a:gd name="connsiteY0" fmla="*/ 10 h 547144"/>
                <a:gd name="connsiteX1" fmla="*/ 171717 w 343423"/>
                <a:gd name="connsiteY1" fmla="*/ 58636 h 547144"/>
                <a:gd name="connsiteX2" fmla="*/ 0 w 343423"/>
                <a:gd name="connsiteY2" fmla="*/ 0 h 547144"/>
                <a:gd name="connsiteX3" fmla="*/ 0 w 343423"/>
                <a:gd name="connsiteY3" fmla="*/ 459476 h 547144"/>
                <a:gd name="connsiteX4" fmla="*/ 47835 w 343423"/>
                <a:gd name="connsiteY4" fmla="*/ 519751 h 547144"/>
                <a:gd name="connsiteX5" fmla="*/ 295580 w 343423"/>
                <a:gd name="connsiteY5" fmla="*/ 519751 h 547144"/>
                <a:gd name="connsiteX6" fmla="*/ 343424 w 343423"/>
                <a:gd name="connsiteY6" fmla="*/ 459743 h 547144"/>
                <a:gd name="connsiteX7" fmla="*/ 343424 w 343423"/>
                <a:gd name="connsiteY7" fmla="*/ 10 h 5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23" h="547144">
                  <a:moveTo>
                    <a:pt x="343424" y="10"/>
                  </a:moveTo>
                  <a:cubicBezTo>
                    <a:pt x="303914" y="43663"/>
                    <a:pt x="227505" y="58636"/>
                    <a:pt x="171717" y="58636"/>
                  </a:cubicBezTo>
                  <a:cubicBezTo>
                    <a:pt x="115957" y="58636"/>
                    <a:pt x="39462" y="43663"/>
                    <a:pt x="0" y="0"/>
                  </a:cubicBezTo>
                  <a:lnTo>
                    <a:pt x="0" y="459476"/>
                  </a:lnTo>
                  <a:cubicBezTo>
                    <a:pt x="0" y="487270"/>
                    <a:pt x="25546" y="507768"/>
                    <a:pt x="47835" y="519751"/>
                  </a:cubicBezTo>
                  <a:cubicBezTo>
                    <a:pt x="115834" y="556279"/>
                    <a:pt x="227581" y="556279"/>
                    <a:pt x="295580" y="519751"/>
                  </a:cubicBezTo>
                  <a:cubicBezTo>
                    <a:pt x="325145" y="503882"/>
                    <a:pt x="343424" y="482603"/>
                    <a:pt x="343424" y="459743"/>
                  </a:cubicBezTo>
                  <a:lnTo>
                    <a:pt x="343424" y="10"/>
                  </a:lnTo>
                  <a:close/>
                </a:path>
              </a:pathLst>
            </a:custGeom>
            <a:solidFill>
              <a:schemeClr val="tx1"/>
            </a:solidFill>
            <a:ln w="10" cap="flat">
              <a:noFill/>
              <a:prstDash val="solid"/>
              <a:miter/>
            </a:ln>
          </p:spPr>
          <p:txBody>
            <a:bodyPr rtlCol="0" anchor="ctr"/>
            <a:lstStyle/>
            <a:p>
              <a:pPr>
                <a:defRPr/>
              </a:pPr>
              <a:endParaRPr lang="en-US">
                <a:solidFill>
                  <a:srgbClr val="3C3C41"/>
                </a:solidFill>
                <a:latin typeface="Segoe UI"/>
              </a:endParaRPr>
            </a:p>
          </p:txBody>
        </p:sp>
      </p:grpSp>
      <p:sp>
        <p:nvSpPr>
          <p:cNvPr id="106" name="Rectangle 105">
            <a:extLst>
              <a:ext uri="{FF2B5EF4-FFF2-40B4-BE49-F238E27FC236}">
                <a16:creationId xmlns:a16="http://schemas.microsoft.com/office/drawing/2014/main" id="{ED2ECBB2-020D-6F40-88DA-3F974C778AAE}"/>
              </a:ext>
            </a:extLst>
          </p:cNvPr>
          <p:cNvSpPr/>
          <p:nvPr/>
        </p:nvSpPr>
        <p:spPr bwMode="auto">
          <a:xfrm>
            <a:off x="5752644" y="4113095"/>
            <a:ext cx="868595"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Data source2</a:t>
            </a:r>
          </a:p>
        </p:txBody>
      </p:sp>
      <p:sp>
        <p:nvSpPr>
          <p:cNvPr id="107" name="Rectangle 106">
            <a:extLst>
              <a:ext uri="{FF2B5EF4-FFF2-40B4-BE49-F238E27FC236}">
                <a16:creationId xmlns:a16="http://schemas.microsoft.com/office/drawing/2014/main" id="{1AFBB158-060F-3A4C-9BD9-279146BFDA76}"/>
              </a:ext>
            </a:extLst>
          </p:cNvPr>
          <p:cNvSpPr/>
          <p:nvPr/>
        </p:nvSpPr>
        <p:spPr bwMode="auto">
          <a:xfrm>
            <a:off x="6963181" y="4113095"/>
            <a:ext cx="922025"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Data </a:t>
            </a:r>
            <a:r>
              <a:rPr lang="en-US" sz="1176" dirty="0" err="1">
                <a:solidFill>
                  <a:schemeClr val="tx1"/>
                </a:solidFill>
                <a:ea typeface="Segoe UI" pitchFamily="34" charset="0"/>
                <a:cs typeface="Segoe UI Semibold" panose="020B0702040204020203" pitchFamily="34" charset="0"/>
              </a:rPr>
              <a:t>sourceM</a:t>
            </a:r>
            <a:endParaRPr lang="en-US" sz="1176" dirty="0">
              <a:solidFill>
                <a:schemeClr val="tx1"/>
              </a:solidFill>
              <a:ea typeface="Segoe UI" pitchFamily="34" charset="0"/>
              <a:cs typeface="Segoe UI Semibold" panose="020B0702040204020203" pitchFamily="34" charset="0"/>
            </a:endParaRPr>
          </a:p>
        </p:txBody>
      </p:sp>
      <p:sp>
        <p:nvSpPr>
          <p:cNvPr id="108" name="Rectangle 107">
            <a:extLst>
              <a:ext uri="{FF2B5EF4-FFF2-40B4-BE49-F238E27FC236}">
                <a16:creationId xmlns:a16="http://schemas.microsoft.com/office/drawing/2014/main" id="{194BB495-31D8-A449-864E-A14B267EE647}"/>
              </a:ext>
            </a:extLst>
          </p:cNvPr>
          <p:cNvSpPr/>
          <p:nvPr/>
        </p:nvSpPr>
        <p:spPr bwMode="auto">
          <a:xfrm>
            <a:off x="6009364" y="1635673"/>
            <a:ext cx="355157"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App2</a:t>
            </a:r>
          </a:p>
        </p:txBody>
      </p:sp>
      <p:sp>
        <p:nvSpPr>
          <p:cNvPr id="109" name="Rectangle 108">
            <a:extLst>
              <a:ext uri="{FF2B5EF4-FFF2-40B4-BE49-F238E27FC236}">
                <a16:creationId xmlns:a16="http://schemas.microsoft.com/office/drawing/2014/main" id="{15A63A80-86B9-FC4A-85DF-F65C8F313B4B}"/>
              </a:ext>
            </a:extLst>
          </p:cNvPr>
          <p:cNvSpPr/>
          <p:nvPr/>
        </p:nvSpPr>
        <p:spPr bwMode="auto">
          <a:xfrm>
            <a:off x="7230902" y="1635673"/>
            <a:ext cx="386587"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err="1">
                <a:solidFill>
                  <a:schemeClr val="tx1"/>
                </a:solidFill>
                <a:ea typeface="Segoe UI" pitchFamily="34" charset="0"/>
                <a:cs typeface="Segoe UI Semibold" panose="020B0702040204020203" pitchFamily="34" charset="0"/>
              </a:rPr>
              <a:t>AppN</a:t>
            </a:r>
            <a:endParaRPr lang="en-US" sz="1176" dirty="0">
              <a:solidFill>
                <a:schemeClr val="tx1"/>
              </a:solidFill>
              <a:ea typeface="Segoe UI" pitchFamily="34" charset="0"/>
              <a:cs typeface="Segoe UI Semibold" panose="020B0702040204020203" pitchFamily="34" charset="0"/>
            </a:endParaRPr>
          </a:p>
        </p:txBody>
      </p:sp>
      <p:sp>
        <p:nvSpPr>
          <p:cNvPr id="110" name="Graphic 138">
            <a:extLst>
              <a:ext uri="{FF2B5EF4-FFF2-40B4-BE49-F238E27FC236}">
                <a16:creationId xmlns:a16="http://schemas.microsoft.com/office/drawing/2014/main" id="{44DE11C1-7E48-ED47-8D8B-E9FDE04D5A99}"/>
              </a:ext>
            </a:extLst>
          </p:cNvPr>
          <p:cNvSpPr/>
          <p:nvPr/>
        </p:nvSpPr>
        <p:spPr>
          <a:xfrm>
            <a:off x="6644019" y="3673438"/>
            <a:ext cx="252889" cy="50578"/>
          </a:xfrm>
          <a:custGeom>
            <a:avLst/>
            <a:gdLst>
              <a:gd name="connsiteX0" fmla="*/ 171450 w 857250"/>
              <a:gd name="connsiteY0" fmla="*/ 85725 h 171450"/>
              <a:gd name="connsiteX1" fmla="*/ 85725 w 857250"/>
              <a:gd name="connsiteY1" fmla="*/ 171450 h 171450"/>
              <a:gd name="connsiteX2" fmla="*/ 0 w 857250"/>
              <a:gd name="connsiteY2" fmla="*/ 85725 h 171450"/>
              <a:gd name="connsiteX3" fmla="*/ 85725 w 857250"/>
              <a:gd name="connsiteY3" fmla="*/ 0 h 171450"/>
              <a:gd name="connsiteX4" fmla="*/ 171450 w 857250"/>
              <a:gd name="connsiteY4" fmla="*/ 85725 h 171450"/>
              <a:gd name="connsiteX5" fmla="*/ 771525 w 857250"/>
              <a:gd name="connsiteY5" fmla="*/ 0 h 171450"/>
              <a:gd name="connsiteX6" fmla="*/ 685800 w 857250"/>
              <a:gd name="connsiteY6" fmla="*/ 85725 h 171450"/>
              <a:gd name="connsiteX7" fmla="*/ 771525 w 857250"/>
              <a:gd name="connsiteY7" fmla="*/ 171450 h 171450"/>
              <a:gd name="connsiteX8" fmla="*/ 857250 w 857250"/>
              <a:gd name="connsiteY8" fmla="*/ 85725 h 171450"/>
              <a:gd name="connsiteX9" fmla="*/ 771525 w 857250"/>
              <a:gd name="connsiteY9" fmla="*/ 0 h 171450"/>
              <a:gd name="connsiteX10" fmla="*/ 438150 w 857250"/>
              <a:gd name="connsiteY10" fmla="*/ 0 h 171450"/>
              <a:gd name="connsiteX11" fmla="*/ 352425 w 857250"/>
              <a:gd name="connsiteY11" fmla="*/ 85725 h 171450"/>
              <a:gd name="connsiteX12" fmla="*/ 438150 w 857250"/>
              <a:gd name="connsiteY12" fmla="*/ 171450 h 171450"/>
              <a:gd name="connsiteX13" fmla="*/ 523875 w 857250"/>
              <a:gd name="connsiteY13" fmla="*/ 85725 h 171450"/>
              <a:gd name="connsiteX14" fmla="*/ 438150 w 857250"/>
              <a:gd name="connsiteY1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0" h="171450">
                <a:moveTo>
                  <a:pt x="171450" y="85725"/>
                </a:moveTo>
                <a:cubicBezTo>
                  <a:pt x="171450" y="133350"/>
                  <a:pt x="133350" y="171450"/>
                  <a:pt x="85725" y="171450"/>
                </a:cubicBezTo>
                <a:cubicBezTo>
                  <a:pt x="38100" y="171450"/>
                  <a:pt x="0" y="133350"/>
                  <a:pt x="0" y="85725"/>
                </a:cubicBezTo>
                <a:cubicBezTo>
                  <a:pt x="0" y="38100"/>
                  <a:pt x="38100" y="0"/>
                  <a:pt x="85725" y="0"/>
                </a:cubicBezTo>
                <a:cubicBezTo>
                  <a:pt x="133350" y="0"/>
                  <a:pt x="171450" y="38100"/>
                  <a:pt x="171450" y="85725"/>
                </a:cubicBezTo>
                <a:close/>
                <a:moveTo>
                  <a:pt x="771525" y="0"/>
                </a:moveTo>
                <a:cubicBezTo>
                  <a:pt x="723900" y="0"/>
                  <a:pt x="685800" y="38100"/>
                  <a:pt x="685800" y="85725"/>
                </a:cubicBezTo>
                <a:cubicBezTo>
                  <a:pt x="685800" y="133350"/>
                  <a:pt x="723900" y="171450"/>
                  <a:pt x="771525" y="171450"/>
                </a:cubicBezTo>
                <a:cubicBezTo>
                  <a:pt x="819150" y="171450"/>
                  <a:pt x="857250" y="133350"/>
                  <a:pt x="857250" y="85725"/>
                </a:cubicBezTo>
                <a:cubicBezTo>
                  <a:pt x="857250" y="38100"/>
                  <a:pt x="819150" y="0"/>
                  <a:pt x="771525" y="0"/>
                </a:cubicBezTo>
                <a:close/>
                <a:moveTo>
                  <a:pt x="438150" y="0"/>
                </a:moveTo>
                <a:cubicBezTo>
                  <a:pt x="390525" y="0"/>
                  <a:pt x="352425" y="38100"/>
                  <a:pt x="352425" y="85725"/>
                </a:cubicBezTo>
                <a:cubicBezTo>
                  <a:pt x="352425" y="133350"/>
                  <a:pt x="390525" y="171450"/>
                  <a:pt x="438150" y="171450"/>
                </a:cubicBezTo>
                <a:cubicBezTo>
                  <a:pt x="485775" y="171450"/>
                  <a:pt x="523875" y="133350"/>
                  <a:pt x="523875" y="85725"/>
                </a:cubicBezTo>
                <a:cubicBezTo>
                  <a:pt x="523875" y="38100"/>
                  <a:pt x="485775" y="0"/>
                  <a:pt x="438150" y="0"/>
                </a:cubicBezTo>
                <a:close/>
              </a:path>
            </a:pathLst>
          </a:custGeom>
          <a:solidFill>
            <a:schemeClr val="tx1"/>
          </a:solidFill>
          <a:ln w="9525" cap="flat">
            <a:noFill/>
            <a:prstDash val="solid"/>
            <a:miter/>
          </a:ln>
        </p:spPr>
        <p:txBody>
          <a:bodyPr rtlCol="0" anchor="ctr"/>
          <a:lstStyle/>
          <a:p>
            <a:pPr>
              <a:defRPr/>
            </a:pPr>
            <a:endParaRPr lang="en-US" dirty="0">
              <a:solidFill>
                <a:srgbClr val="3C3C41"/>
              </a:solidFill>
            </a:endParaRPr>
          </a:p>
        </p:txBody>
      </p:sp>
      <p:sp>
        <p:nvSpPr>
          <p:cNvPr id="111" name="Graphic 138">
            <a:extLst>
              <a:ext uri="{FF2B5EF4-FFF2-40B4-BE49-F238E27FC236}">
                <a16:creationId xmlns:a16="http://schemas.microsoft.com/office/drawing/2014/main" id="{A5AB8C73-FA53-DC43-8116-3312B9C8AFF0}"/>
              </a:ext>
            </a:extLst>
          </p:cNvPr>
          <p:cNvSpPr/>
          <p:nvPr/>
        </p:nvSpPr>
        <p:spPr>
          <a:xfrm>
            <a:off x="6644019" y="2178522"/>
            <a:ext cx="252889" cy="50578"/>
          </a:xfrm>
          <a:custGeom>
            <a:avLst/>
            <a:gdLst>
              <a:gd name="connsiteX0" fmla="*/ 171450 w 857250"/>
              <a:gd name="connsiteY0" fmla="*/ 85725 h 171450"/>
              <a:gd name="connsiteX1" fmla="*/ 85725 w 857250"/>
              <a:gd name="connsiteY1" fmla="*/ 171450 h 171450"/>
              <a:gd name="connsiteX2" fmla="*/ 0 w 857250"/>
              <a:gd name="connsiteY2" fmla="*/ 85725 h 171450"/>
              <a:gd name="connsiteX3" fmla="*/ 85725 w 857250"/>
              <a:gd name="connsiteY3" fmla="*/ 0 h 171450"/>
              <a:gd name="connsiteX4" fmla="*/ 171450 w 857250"/>
              <a:gd name="connsiteY4" fmla="*/ 85725 h 171450"/>
              <a:gd name="connsiteX5" fmla="*/ 771525 w 857250"/>
              <a:gd name="connsiteY5" fmla="*/ 0 h 171450"/>
              <a:gd name="connsiteX6" fmla="*/ 685800 w 857250"/>
              <a:gd name="connsiteY6" fmla="*/ 85725 h 171450"/>
              <a:gd name="connsiteX7" fmla="*/ 771525 w 857250"/>
              <a:gd name="connsiteY7" fmla="*/ 171450 h 171450"/>
              <a:gd name="connsiteX8" fmla="*/ 857250 w 857250"/>
              <a:gd name="connsiteY8" fmla="*/ 85725 h 171450"/>
              <a:gd name="connsiteX9" fmla="*/ 771525 w 857250"/>
              <a:gd name="connsiteY9" fmla="*/ 0 h 171450"/>
              <a:gd name="connsiteX10" fmla="*/ 438150 w 857250"/>
              <a:gd name="connsiteY10" fmla="*/ 0 h 171450"/>
              <a:gd name="connsiteX11" fmla="*/ 352425 w 857250"/>
              <a:gd name="connsiteY11" fmla="*/ 85725 h 171450"/>
              <a:gd name="connsiteX12" fmla="*/ 438150 w 857250"/>
              <a:gd name="connsiteY12" fmla="*/ 171450 h 171450"/>
              <a:gd name="connsiteX13" fmla="*/ 523875 w 857250"/>
              <a:gd name="connsiteY13" fmla="*/ 85725 h 171450"/>
              <a:gd name="connsiteX14" fmla="*/ 438150 w 857250"/>
              <a:gd name="connsiteY1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0" h="171450">
                <a:moveTo>
                  <a:pt x="171450" y="85725"/>
                </a:moveTo>
                <a:cubicBezTo>
                  <a:pt x="171450" y="133350"/>
                  <a:pt x="133350" y="171450"/>
                  <a:pt x="85725" y="171450"/>
                </a:cubicBezTo>
                <a:cubicBezTo>
                  <a:pt x="38100" y="171450"/>
                  <a:pt x="0" y="133350"/>
                  <a:pt x="0" y="85725"/>
                </a:cubicBezTo>
                <a:cubicBezTo>
                  <a:pt x="0" y="38100"/>
                  <a:pt x="38100" y="0"/>
                  <a:pt x="85725" y="0"/>
                </a:cubicBezTo>
                <a:cubicBezTo>
                  <a:pt x="133350" y="0"/>
                  <a:pt x="171450" y="38100"/>
                  <a:pt x="171450" y="85725"/>
                </a:cubicBezTo>
                <a:close/>
                <a:moveTo>
                  <a:pt x="771525" y="0"/>
                </a:moveTo>
                <a:cubicBezTo>
                  <a:pt x="723900" y="0"/>
                  <a:pt x="685800" y="38100"/>
                  <a:pt x="685800" y="85725"/>
                </a:cubicBezTo>
                <a:cubicBezTo>
                  <a:pt x="685800" y="133350"/>
                  <a:pt x="723900" y="171450"/>
                  <a:pt x="771525" y="171450"/>
                </a:cubicBezTo>
                <a:cubicBezTo>
                  <a:pt x="819150" y="171450"/>
                  <a:pt x="857250" y="133350"/>
                  <a:pt x="857250" y="85725"/>
                </a:cubicBezTo>
                <a:cubicBezTo>
                  <a:pt x="857250" y="38100"/>
                  <a:pt x="819150" y="0"/>
                  <a:pt x="771525" y="0"/>
                </a:cubicBezTo>
                <a:close/>
                <a:moveTo>
                  <a:pt x="438150" y="0"/>
                </a:moveTo>
                <a:cubicBezTo>
                  <a:pt x="390525" y="0"/>
                  <a:pt x="352425" y="38100"/>
                  <a:pt x="352425" y="85725"/>
                </a:cubicBezTo>
                <a:cubicBezTo>
                  <a:pt x="352425" y="133350"/>
                  <a:pt x="390525" y="171450"/>
                  <a:pt x="438150" y="171450"/>
                </a:cubicBezTo>
                <a:cubicBezTo>
                  <a:pt x="485775" y="171450"/>
                  <a:pt x="523875" y="133350"/>
                  <a:pt x="523875" y="85725"/>
                </a:cubicBezTo>
                <a:cubicBezTo>
                  <a:pt x="523875" y="38100"/>
                  <a:pt x="485775" y="0"/>
                  <a:pt x="438150" y="0"/>
                </a:cubicBezTo>
                <a:close/>
              </a:path>
            </a:pathLst>
          </a:custGeom>
          <a:solidFill>
            <a:schemeClr val="tx1"/>
          </a:solidFill>
          <a:ln w="9525" cap="flat">
            <a:noFill/>
            <a:prstDash val="solid"/>
            <a:miter/>
          </a:ln>
        </p:spPr>
        <p:txBody>
          <a:bodyPr rtlCol="0" anchor="ctr"/>
          <a:lstStyle/>
          <a:p>
            <a:pPr>
              <a:defRPr/>
            </a:pPr>
            <a:endParaRPr lang="en-US" sz="980">
              <a:solidFill>
                <a:srgbClr val="3C3C41"/>
              </a:solidFill>
              <a:latin typeface="Segoe UI"/>
            </a:endParaRPr>
          </a:p>
        </p:txBody>
      </p:sp>
      <p:sp>
        <p:nvSpPr>
          <p:cNvPr id="112" name="Rectangle 111">
            <a:extLst>
              <a:ext uri="{FF2B5EF4-FFF2-40B4-BE49-F238E27FC236}">
                <a16:creationId xmlns:a16="http://schemas.microsoft.com/office/drawing/2014/main" id="{9174DD9F-6110-A544-94E1-EB7DB9179944}"/>
              </a:ext>
            </a:extLst>
          </p:cNvPr>
          <p:cNvSpPr/>
          <p:nvPr/>
        </p:nvSpPr>
        <p:spPr bwMode="auto">
          <a:xfrm>
            <a:off x="4772110" y="1635673"/>
            <a:ext cx="355157"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App1</a:t>
            </a:r>
          </a:p>
        </p:txBody>
      </p:sp>
      <p:cxnSp>
        <p:nvCxnSpPr>
          <p:cNvPr id="113" name="Straight Arrow Connector 112">
            <a:extLst>
              <a:ext uri="{FF2B5EF4-FFF2-40B4-BE49-F238E27FC236}">
                <a16:creationId xmlns:a16="http://schemas.microsoft.com/office/drawing/2014/main" id="{95D2A717-1CD8-BD42-8514-DF981DEE23A5}"/>
              </a:ext>
            </a:extLst>
          </p:cNvPr>
          <p:cNvCxnSpPr/>
          <p:nvPr/>
        </p:nvCxnSpPr>
        <p:spPr>
          <a:xfrm>
            <a:off x="4949688" y="2483272"/>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875CF4C-AC8E-454A-A0DA-599E63728D3B}"/>
              </a:ext>
            </a:extLst>
          </p:cNvPr>
          <p:cNvCxnSpPr/>
          <p:nvPr/>
        </p:nvCxnSpPr>
        <p:spPr>
          <a:xfrm>
            <a:off x="6186941" y="2483272"/>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8F95B8E-8679-2E42-8735-D55DA09F844C}"/>
              </a:ext>
            </a:extLst>
          </p:cNvPr>
          <p:cNvCxnSpPr/>
          <p:nvPr/>
        </p:nvCxnSpPr>
        <p:spPr>
          <a:xfrm>
            <a:off x="7424194" y="2483272"/>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6A72C5-30FC-7B41-9980-1B56C7DA03C3}"/>
              </a:ext>
            </a:extLst>
          </p:cNvPr>
          <p:cNvCxnSpPr>
            <a:cxnSpLocks/>
          </p:cNvCxnSpPr>
          <p:nvPr/>
        </p:nvCxnSpPr>
        <p:spPr>
          <a:xfrm flipV="1">
            <a:off x="4949688" y="3152653"/>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67DBF3F-2067-9B45-88B9-5B06D5402BA6}"/>
              </a:ext>
            </a:extLst>
          </p:cNvPr>
          <p:cNvCxnSpPr>
            <a:cxnSpLocks/>
          </p:cNvCxnSpPr>
          <p:nvPr/>
        </p:nvCxnSpPr>
        <p:spPr>
          <a:xfrm flipV="1">
            <a:off x="6186941" y="3152653"/>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35483BF-36E7-2446-8C62-8AA99DBCB4AB}"/>
              </a:ext>
            </a:extLst>
          </p:cNvPr>
          <p:cNvCxnSpPr>
            <a:cxnSpLocks/>
          </p:cNvCxnSpPr>
          <p:nvPr/>
        </p:nvCxnSpPr>
        <p:spPr>
          <a:xfrm flipV="1">
            <a:off x="7424194" y="3152653"/>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84B53D90-58E9-EA4F-B3AD-979799091347}"/>
              </a:ext>
            </a:extLst>
          </p:cNvPr>
          <p:cNvSpPr/>
          <p:nvPr/>
        </p:nvSpPr>
        <p:spPr bwMode="auto">
          <a:xfrm>
            <a:off x="4515390" y="4113095"/>
            <a:ext cx="868595"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Data source1</a:t>
            </a:r>
          </a:p>
        </p:txBody>
      </p:sp>
      <p:grpSp>
        <p:nvGrpSpPr>
          <p:cNvPr id="5" name="Group 4">
            <a:extLst>
              <a:ext uri="{FF2B5EF4-FFF2-40B4-BE49-F238E27FC236}">
                <a16:creationId xmlns:a16="http://schemas.microsoft.com/office/drawing/2014/main" id="{999C929B-1589-4BF3-96D9-7C70F0BA5EEE}"/>
              </a:ext>
            </a:extLst>
          </p:cNvPr>
          <p:cNvGrpSpPr/>
          <p:nvPr/>
        </p:nvGrpSpPr>
        <p:grpSpPr>
          <a:xfrm>
            <a:off x="571677" y="1635673"/>
            <a:ext cx="3393759" cy="2861170"/>
            <a:chOff x="583139" y="1667975"/>
            <a:chExt cx="3461811" cy="2918542"/>
          </a:xfrm>
        </p:grpSpPr>
        <p:sp>
          <p:nvSpPr>
            <p:cNvPr id="169" name="Rectangle 168">
              <a:extLst>
                <a:ext uri="{FF2B5EF4-FFF2-40B4-BE49-F238E27FC236}">
                  <a16:creationId xmlns:a16="http://schemas.microsoft.com/office/drawing/2014/main" id="{AE907E19-52A1-2F4D-B8BF-88493907C333}"/>
                </a:ext>
              </a:extLst>
            </p:cNvPr>
            <p:cNvSpPr/>
            <p:nvPr/>
          </p:nvSpPr>
          <p:spPr bwMode="auto">
            <a:xfrm>
              <a:off x="1414269" y="3277431"/>
              <a:ext cx="517627" cy="839159"/>
            </a:xfrm>
            <a:prstGeom prst="rect">
              <a:avLst/>
            </a:prstGeom>
            <a:solidFill>
              <a:sysClr val="window" lastClr="FFFFFF">
                <a:lumMod val="95000"/>
              </a:sysClr>
            </a:solidFill>
            <a:ln w="0" cap="flat" cmpd="sng" algn="ctr">
              <a:solidFill>
                <a:sysClr val="window" lastClr="FFFFFF">
                  <a:lumMod val="65000"/>
                </a:sys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170" name="Rectangle 169">
              <a:extLst>
                <a:ext uri="{FF2B5EF4-FFF2-40B4-BE49-F238E27FC236}">
                  <a16:creationId xmlns:a16="http://schemas.microsoft.com/office/drawing/2014/main" id="{1C3B29C5-0E30-EB4B-BB95-E8946F15459F}"/>
                </a:ext>
              </a:extLst>
            </p:cNvPr>
            <p:cNvSpPr/>
            <p:nvPr/>
          </p:nvSpPr>
          <p:spPr bwMode="auto">
            <a:xfrm>
              <a:off x="1972669" y="3277431"/>
              <a:ext cx="517627" cy="839159"/>
            </a:xfrm>
            <a:prstGeom prst="rect">
              <a:avLst/>
            </a:prstGeom>
            <a:solidFill>
              <a:sysClr val="window" lastClr="FFFFFF">
                <a:lumMod val="95000"/>
              </a:sysClr>
            </a:solidFill>
            <a:ln w="0" cap="flat" cmpd="sng" algn="ctr">
              <a:solidFill>
                <a:sysClr val="window" lastClr="FFFFFF">
                  <a:lumMod val="65000"/>
                </a:sys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171" name="Rectangle 170">
              <a:extLst>
                <a:ext uri="{FF2B5EF4-FFF2-40B4-BE49-F238E27FC236}">
                  <a16:creationId xmlns:a16="http://schemas.microsoft.com/office/drawing/2014/main" id="{02E2ED56-A109-DC4F-BE39-C8605F046D87}"/>
                </a:ext>
              </a:extLst>
            </p:cNvPr>
            <p:cNvSpPr/>
            <p:nvPr/>
          </p:nvSpPr>
          <p:spPr bwMode="auto">
            <a:xfrm>
              <a:off x="2531067" y="3277431"/>
              <a:ext cx="1452027" cy="839159"/>
            </a:xfrm>
            <a:prstGeom prst="rect">
              <a:avLst/>
            </a:prstGeom>
            <a:solidFill>
              <a:sysClr val="window" lastClr="FFFFFF">
                <a:lumMod val="95000"/>
              </a:sysClr>
            </a:solidFill>
            <a:ln w="0" cap="flat" cmpd="sng" algn="ctr">
              <a:solidFill>
                <a:sysClr val="window" lastClr="FFFFFF">
                  <a:lumMod val="65000"/>
                </a:sys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172" name="Rectangle 171">
              <a:extLst>
                <a:ext uri="{FF2B5EF4-FFF2-40B4-BE49-F238E27FC236}">
                  <a16:creationId xmlns:a16="http://schemas.microsoft.com/office/drawing/2014/main" id="{291B1B1B-FD3B-904D-AE72-A8507DC505EA}"/>
                </a:ext>
              </a:extLst>
            </p:cNvPr>
            <p:cNvSpPr/>
            <p:nvPr/>
          </p:nvSpPr>
          <p:spPr bwMode="auto">
            <a:xfrm>
              <a:off x="1420907" y="1903897"/>
              <a:ext cx="2557389" cy="1301032"/>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IN" sz="392" kern="0" err="1">
                <a:solidFill>
                  <a:prstClr val="black"/>
                </a:solidFill>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121FA56F-85A4-E944-A71A-4DCE2122B964}"/>
                </a:ext>
              </a:extLst>
            </p:cNvPr>
            <p:cNvSpPr/>
            <p:nvPr/>
          </p:nvSpPr>
          <p:spPr bwMode="auto">
            <a:xfrm>
              <a:off x="583139" y="1667975"/>
              <a:ext cx="3374063" cy="206956"/>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686" kern="0" dirty="0">
                  <a:solidFill>
                    <a:schemeClr val="bg1"/>
                  </a:solidFill>
                  <a:ea typeface="Segoe UI" pitchFamily="34" charset="0"/>
                  <a:cs typeface="Segoe UI" pitchFamily="34" charset="0"/>
                </a:rPr>
                <a:t>CDM SCHEMA</a:t>
              </a:r>
              <a:endParaRPr lang="en-IN" sz="686" kern="0" dirty="0">
                <a:solidFill>
                  <a:schemeClr val="bg1"/>
                </a:soli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51F6C107-AA52-4C47-AAB8-4973EB235AA3}"/>
                </a:ext>
              </a:extLst>
            </p:cNvPr>
            <p:cNvSpPr/>
            <p:nvPr/>
          </p:nvSpPr>
          <p:spPr bwMode="auto">
            <a:xfrm>
              <a:off x="3358503" y="1923868"/>
              <a:ext cx="598700" cy="1231438"/>
            </a:xfrm>
            <a:prstGeom prst="rect">
              <a:avLst/>
            </a:prstGeom>
            <a:solidFill>
              <a:sysClr val="windowText" lastClr="000000">
                <a:lumMod val="50000"/>
                <a:lumOff val="50000"/>
              </a:sysClr>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Semibold" panose="020B0702040204020203" pitchFamily="34" charset="0"/>
                </a:rPr>
                <a:t>SOLUTIONS</a:t>
              </a:r>
              <a:endParaRPr lang="en-IN" sz="392" kern="0" dirty="0">
                <a:solidFill>
                  <a:schemeClr val="bg1"/>
                </a:solidFill>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5CC0E6BD-2C89-2646-94EC-A0CE039AAA9D}"/>
                </a:ext>
              </a:extLst>
            </p:cNvPr>
            <p:cNvSpPr/>
            <p:nvPr/>
          </p:nvSpPr>
          <p:spPr bwMode="auto">
            <a:xfrm>
              <a:off x="2720331" y="1923868"/>
              <a:ext cx="598700" cy="1231438"/>
            </a:xfrm>
            <a:prstGeom prst="rect">
              <a:avLst/>
            </a:prstGeom>
            <a:solidFill>
              <a:sysClr val="windowText" lastClr="000000">
                <a:lumMod val="50000"/>
                <a:lumOff val="50000"/>
              </a:sysClr>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Semibold" panose="020B0702040204020203" pitchFamily="34" charset="0"/>
                </a:rPr>
                <a:t>SERVICE</a:t>
              </a:r>
              <a:endParaRPr lang="en-IN" sz="392" kern="0" dirty="0">
                <a:solidFill>
                  <a:schemeClr val="bg1"/>
                </a:solidFill>
                <a:ea typeface="Segoe UI"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A05AEE8F-D64A-5B4A-B705-13DA1C6B0C21}"/>
                </a:ext>
              </a:extLst>
            </p:cNvPr>
            <p:cNvSpPr/>
            <p:nvPr/>
          </p:nvSpPr>
          <p:spPr bwMode="auto">
            <a:xfrm>
              <a:off x="2082161" y="1923867"/>
              <a:ext cx="598700" cy="1231438"/>
            </a:xfrm>
            <a:prstGeom prst="rect">
              <a:avLst/>
            </a:prstGeom>
            <a:solidFill>
              <a:sysClr val="windowText" lastClr="000000">
                <a:lumMod val="50000"/>
                <a:lumOff val="50000"/>
              </a:sysClr>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Semibold" panose="020B0702040204020203" pitchFamily="34" charset="0"/>
                </a:rPr>
                <a:t>SALES</a:t>
              </a:r>
              <a:endParaRPr lang="en-IN" sz="392" kern="0" dirty="0">
                <a:solidFill>
                  <a:schemeClr val="bg1"/>
                </a:solidFill>
                <a:ea typeface="Segoe UI" pitchFamily="34" charset="0"/>
                <a:cs typeface="Segoe UI Semibold" panose="020B0702040204020203" pitchFamily="34" charset="0"/>
              </a:endParaRPr>
            </a:p>
          </p:txBody>
        </p:sp>
        <p:sp>
          <p:nvSpPr>
            <p:cNvPr id="177" name="Rectangle 176">
              <a:extLst>
                <a:ext uri="{FF2B5EF4-FFF2-40B4-BE49-F238E27FC236}">
                  <a16:creationId xmlns:a16="http://schemas.microsoft.com/office/drawing/2014/main" id="{66ADB258-A38D-3546-BD2A-512FDCE1AB59}"/>
                </a:ext>
              </a:extLst>
            </p:cNvPr>
            <p:cNvSpPr/>
            <p:nvPr/>
          </p:nvSpPr>
          <p:spPr bwMode="auto">
            <a:xfrm>
              <a:off x="2121443"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pitchFamily="34" charset="0"/>
                </a:rPr>
                <a:t>Competitor</a:t>
              </a:r>
              <a:endParaRPr lang="en-IN" sz="392" kern="0" dirty="0">
                <a:solidFill>
                  <a:schemeClr val="bg1"/>
                </a:solidFill>
                <a:ea typeface="Segoe UI" pitchFamily="34" charset="0"/>
                <a:cs typeface="Segoe UI" pitchFamily="34" charset="0"/>
              </a:endParaRPr>
            </a:p>
          </p:txBody>
        </p:sp>
        <p:sp>
          <p:nvSpPr>
            <p:cNvPr id="178" name="Rectangle 177">
              <a:extLst>
                <a:ext uri="{FF2B5EF4-FFF2-40B4-BE49-F238E27FC236}">
                  <a16:creationId xmlns:a16="http://schemas.microsoft.com/office/drawing/2014/main" id="{A089A2BE-D992-B54B-8F08-3B142F5E100A}"/>
                </a:ext>
              </a:extLst>
            </p:cNvPr>
            <p:cNvSpPr/>
            <p:nvPr/>
          </p:nvSpPr>
          <p:spPr bwMode="auto">
            <a:xfrm>
              <a:off x="3402583" y="2098701"/>
              <a:ext cx="510536" cy="1012577"/>
            </a:xfrm>
            <a:prstGeom prst="rect">
              <a:avLst/>
            </a:prstGeom>
            <a:solidFill>
              <a:schemeClr val="accent5"/>
            </a:solid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17928"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MARKETING</a:t>
              </a:r>
              <a:endParaRPr lang="en-IN" sz="392" kern="0" err="1">
                <a:solidFill>
                  <a:schemeClr val="bg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4AAB3394-1C77-2F41-8453-5D6738DC441A}"/>
                </a:ext>
              </a:extLst>
            </p:cNvPr>
            <p:cNvSpPr/>
            <p:nvPr/>
          </p:nvSpPr>
          <p:spPr bwMode="auto">
            <a:xfrm>
              <a:off x="3445072" y="2206130"/>
              <a:ext cx="415961" cy="93699"/>
            </a:xfrm>
            <a:prstGeom prst="rect">
              <a:avLst/>
            </a:prstGeom>
            <a:solidFill>
              <a:schemeClr val="accent5">
                <a:lumMod val="50000"/>
              </a:schemeClr>
            </a:solid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Account</a:t>
              </a:r>
              <a:endParaRPr lang="en-IN" sz="392" kern="0" err="1">
                <a:solidFill>
                  <a:schemeClr val="bg1"/>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D717E44A-3A05-AE48-BE61-F2FB74D51AA6}"/>
                </a:ext>
              </a:extLst>
            </p:cNvPr>
            <p:cNvSpPr/>
            <p:nvPr/>
          </p:nvSpPr>
          <p:spPr bwMode="auto">
            <a:xfrm>
              <a:off x="2121443" y="3025129"/>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t>
              </a:r>
              <a:endParaRPr lang="en-IN" sz="392" kern="0" err="1">
                <a:solidFill>
                  <a:schemeClr val="bg1"/>
                </a:soli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D4C66E45-5482-7A4B-BEBE-268EC388B67D}"/>
                </a:ext>
              </a:extLst>
            </p:cNvPr>
            <p:cNvSpPr/>
            <p:nvPr/>
          </p:nvSpPr>
          <p:spPr bwMode="auto">
            <a:xfrm>
              <a:off x="2121443" y="223104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Discount</a:t>
              </a:r>
              <a:endParaRPr lang="en-IN" sz="392" kern="0" err="1">
                <a:solidFill>
                  <a:schemeClr val="bg1"/>
                </a:soli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C019FC34-C8BC-B545-B730-11DABB6336A0}"/>
                </a:ext>
              </a:extLst>
            </p:cNvPr>
            <p:cNvSpPr/>
            <p:nvPr/>
          </p:nvSpPr>
          <p:spPr bwMode="auto">
            <a:xfrm>
              <a:off x="2121443" y="236339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Invoice</a:t>
              </a:r>
              <a:endParaRPr lang="en-IN" sz="392" kern="0" err="1">
                <a:solidFill>
                  <a:schemeClr val="bg1"/>
                </a:soli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30A06FB1-E238-9344-898D-32EF1F6EE15D}"/>
                </a:ext>
              </a:extLst>
            </p:cNvPr>
            <p:cNvSpPr/>
            <p:nvPr/>
          </p:nvSpPr>
          <p:spPr bwMode="auto">
            <a:xfrm>
              <a:off x="2121443" y="2495740"/>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Opportunity</a:t>
              </a:r>
              <a:endParaRPr lang="en-IN" sz="392" kern="0" err="1">
                <a:solidFill>
                  <a:schemeClr val="bg1"/>
                </a:solidFill>
                <a:ea typeface="Segoe UI" pitchFamily="34" charset="0"/>
                <a:cs typeface="Segoe UI" pitchFamily="34" charset="0"/>
              </a:endParaRPr>
            </a:p>
          </p:txBody>
        </p:sp>
        <p:sp>
          <p:nvSpPr>
            <p:cNvPr id="184" name="Rectangle 183">
              <a:extLst>
                <a:ext uri="{FF2B5EF4-FFF2-40B4-BE49-F238E27FC236}">
                  <a16:creationId xmlns:a16="http://schemas.microsoft.com/office/drawing/2014/main" id="{30531309-AFD6-6248-8682-92F7098981A5}"/>
                </a:ext>
              </a:extLst>
            </p:cNvPr>
            <p:cNvSpPr/>
            <p:nvPr/>
          </p:nvSpPr>
          <p:spPr bwMode="auto">
            <a:xfrm>
              <a:off x="2121443" y="262808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Order</a:t>
              </a:r>
              <a:endParaRPr lang="en-IN" sz="392" kern="0" err="1">
                <a:solidFill>
                  <a:schemeClr val="bg1"/>
                </a:solidFill>
                <a:ea typeface="Segoe UI" pitchFamily="34" charset="0"/>
                <a:cs typeface="Segoe UI" pitchFamily="34" charset="0"/>
              </a:endParaRPr>
            </a:p>
          </p:txBody>
        </p:sp>
        <p:sp>
          <p:nvSpPr>
            <p:cNvPr id="185" name="Rectangle 184">
              <a:extLst>
                <a:ext uri="{FF2B5EF4-FFF2-40B4-BE49-F238E27FC236}">
                  <a16:creationId xmlns:a16="http://schemas.microsoft.com/office/drawing/2014/main" id="{6328FE27-9C64-FC46-B67F-A92D172AE0E6}"/>
                </a:ext>
              </a:extLst>
            </p:cNvPr>
            <p:cNvSpPr/>
            <p:nvPr/>
          </p:nvSpPr>
          <p:spPr bwMode="auto">
            <a:xfrm>
              <a:off x="2121443" y="2760433"/>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Order product</a:t>
              </a:r>
              <a:endParaRPr lang="en-IN" sz="392" kern="0">
                <a:solidFill>
                  <a:schemeClr val="bg1"/>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B980BA9A-5FE2-FE4A-8D47-E090E0E1BDA9}"/>
                </a:ext>
              </a:extLst>
            </p:cNvPr>
            <p:cNvSpPr/>
            <p:nvPr/>
          </p:nvSpPr>
          <p:spPr bwMode="auto">
            <a:xfrm>
              <a:off x="2121443" y="289278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Quote</a:t>
              </a:r>
              <a:endParaRPr lang="en-IN" sz="392" kern="0" err="1">
                <a:solidFill>
                  <a:schemeClr val="bg1"/>
                </a:soli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5203B9E9-AF78-A342-8B5C-CF832EB20075}"/>
                </a:ext>
              </a:extLst>
            </p:cNvPr>
            <p:cNvSpPr/>
            <p:nvPr/>
          </p:nvSpPr>
          <p:spPr bwMode="auto">
            <a:xfrm>
              <a:off x="2770249"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Case</a:t>
              </a:r>
              <a:endParaRPr lang="en-IN" sz="392" kern="0" err="1">
                <a:solidFill>
                  <a:schemeClr val="bg1"/>
                </a:soli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665EB2CC-86DD-5C42-8124-900AD4E882B7}"/>
                </a:ext>
              </a:extLst>
            </p:cNvPr>
            <p:cNvSpPr/>
            <p:nvPr/>
          </p:nvSpPr>
          <p:spPr bwMode="auto">
            <a:xfrm>
              <a:off x="2770249" y="3025129"/>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t>
              </a:r>
              <a:endParaRPr lang="en-IN" sz="392" kern="0" err="1">
                <a:solidFill>
                  <a:schemeClr val="bg1"/>
                </a:soli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9D324AFE-C2E1-0E43-9DC1-8340CC87AED9}"/>
                </a:ext>
              </a:extLst>
            </p:cNvPr>
            <p:cNvSpPr/>
            <p:nvPr/>
          </p:nvSpPr>
          <p:spPr bwMode="auto">
            <a:xfrm>
              <a:off x="2770249" y="223104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Discount</a:t>
              </a:r>
              <a:endParaRPr lang="en-IN" sz="392" kern="0" err="1">
                <a:solidFill>
                  <a:schemeClr val="bg1"/>
                </a:soli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365057AE-74D8-ED4D-B6AA-C9BAAE3CE577}"/>
                </a:ext>
              </a:extLst>
            </p:cNvPr>
            <p:cNvSpPr/>
            <p:nvPr/>
          </p:nvSpPr>
          <p:spPr bwMode="auto">
            <a:xfrm>
              <a:off x="2770249" y="236339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Contact</a:t>
              </a:r>
              <a:endParaRPr lang="en-IN" sz="392" kern="0" err="1">
                <a:solidFill>
                  <a:schemeClr val="bg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989CD58C-C588-D34F-A8F2-6DDFFA2B2FFB}"/>
                </a:ext>
              </a:extLst>
            </p:cNvPr>
            <p:cNvSpPr/>
            <p:nvPr/>
          </p:nvSpPr>
          <p:spPr bwMode="auto">
            <a:xfrm>
              <a:off x="2770249" y="2495740"/>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Resource</a:t>
              </a:r>
              <a:endParaRPr lang="en-IN" sz="392" kern="0" err="1">
                <a:solidFill>
                  <a:schemeClr val="bg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90D58331-A1E5-274C-92D1-3239447000DE}"/>
                </a:ext>
              </a:extLst>
            </p:cNvPr>
            <p:cNvSpPr/>
            <p:nvPr/>
          </p:nvSpPr>
          <p:spPr bwMode="auto">
            <a:xfrm>
              <a:off x="2770249" y="262808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Service</a:t>
              </a:r>
              <a:endParaRPr lang="en-IN" sz="392" kern="0" err="1">
                <a:solidFill>
                  <a:schemeClr val="bg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3F108EBE-23CB-7B48-92D7-486011ED1DE9}"/>
                </a:ext>
              </a:extLst>
            </p:cNvPr>
            <p:cNvSpPr/>
            <p:nvPr/>
          </p:nvSpPr>
          <p:spPr bwMode="auto">
            <a:xfrm>
              <a:off x="2770249" y="2760433"/>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Scheduling group</a:t>
              </a:r>
              <a:endParaRPr lang="en-IN" sz="392" kern="0">
                <a:solidFill>
                  <a:schemeClr val="bg1"/>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1D79CFF8-06B1-7B45-9098-9A63B2616058}"/>
                </a:ext>
              </a:extLst>
            </p:cNvPr>
            <p:cNvSpPr/>
            <p:nvPr/>
          </p:nvSpPr>
          <p:spPr bwMode="auto">
            <a:xfrm>
              <a:off x="2770249" y="289278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Task</a:t>
              </a:r>
              <a:endParaRPr lang="en-IN" sz="392" kern="0" err="1">
                <a:solidFill>
                  <a:schemeClr val="bg1"/>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E41A836-D9A7-244E-A6E4-1BCBE2D1CA2A}"/>
                </a:ext>
              </a:extLst>
            </p:cNvPr>
            <p:cNvSpPr/>
            <p:nvPr/>
          </p:nvSpPr>
          <p:spPr bwMode="auto">
            <a:xfrm>
              <a:off x="3445072" y="2337869"/>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Contact</a:t>
              </a:r>
              <a:endParaRPr lang="en-IN" sz="392" kern="0" err="1">
                <a:solidFill>
                  <a:schemeClr val="bg1"/>
                </a:soli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381CE02D-25FB-B645-9B32-9D88EF3BAB42}"/>
                </a:ext>
              </a:extLst>
            </p:cNvPr>
            <p:cNvSpPr/>
            <p:nvPr/>
          </p:nvSpPr>
          <p:spPr bwMode="auto">
            <a:xfrm>
              <a:off x="3445072" y="2469604"/>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Event</a:t>
              </a:r>
              <a:endParaRPr lang="en-IN" sz="392" kern="0" err="1">
                <a:solidFill>
                  <a:schemeClr val="bg1"/>
                </a:soli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1C02A820-13B1-E840-81B2-AE176FDCDCBA}"/>
                </a:ext>
              </a:extLst>
            </p:cNvPr>
            <p:cNvSpPr/>
            <p:nvPr/>
          </p:nvSpPr>
          <p:spPr bwMode="auto">
            <a:xfrm>
              <a:off x="3445072" y="2601341"/>
              <a:ext cx="415961" cy="204951"/>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pitchFamily="34" charset="0"/>
                </a:rPr>
                <a:t>Marketing</a:t>
              </a:r>
              <a:br>
                <a:rPr lang="en-US" sz="392" kern="0" dirty="0">
                  <a:solidFill>
                    <a:schemeClr val="bg1"/>
                  </a:solidFill>
                  <a:ea typeface="Segoe UI" pitchFamily="34" charset="0"/>
                  <a:cs typeface="Segoe UI" pitchFamily="34" charset="0"/>
                </a:rPr>
              </a:br>
              <a:r>
                <a:rPr lang="en-US" sz="392" kern="0" dirty="0">
                  <a:solidFill>
                    <a:schemeClr val="bg1"/>
                  </a:solidFill>
                  <a:ea typeface="Segoe UI" pitchFamily="34" charset="0"/>
                  <a:cs typeface="Segoe UI" pitchFamily="34" charset="0"/>
                </a:rPr>
                <a:t>email</a:t>
              </a:r>
              <a:endParaRPr lang="en-IN" sz="392" kern="0" dirty="0">
                <a:solidFill>
                  <a:schemeClr val="bg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36C08F0C-593E-0946-94F2-9F9FB85AF475}"/>
                </a:ext>
              </a:extLst>
            </p:cNvPr>
            <p:cNvSpPr/>
            <p:nvPr/>
          </p:nvSpPr>
          <p:spPr bwMode="auto">
            <a:xfrm>
              <a:off x="3445072" y="2844329"/>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pitchFamily="34" charset="0"/>
                </a:rPr>
                <a:t>Marketing page</a:t>
              </a:r>
              <a:endParaRPr lang="en-IN" sz="392" kern="0" dirty="0">
                <a:solidFill>
                  <a:schemeClr val="bg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7B683289-CD39-0042-9ABA-44B72EFB644D}"/>
                </a:ext>
              </a:extLst>
            </p:cNvPr>
            <p:cNvSpPr/>
            <p:nvPr/>
          </p:nvSpPr>
          <p:spPr bwMode="auto">
            <a:xfrm>
              <a:off x="3445072" y="2976066"/>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t>
              </a:r>
              <a:endParaRPr lang="en-IN" sz="392" kern="0" err="1">
                <a:solidFill>
                  <a:schemeClr val="bg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EEF6C69-EA49-8B46-A560-7D70DCAA0EAD}"/>
                </a:ext>
              </a:extLst>
            </p:cNvPr>
            <p:cNvSpPr/>
            <p:nvPr/>
          </p:nvSpPr>
          <p:spPr bwMode="auto">
            <a:xfrm>
              <a:off x="1460189"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Account</a:t>
              </a:r>
              <a:endParaRPr lang="en-IN" sz="392" kern="0" dirty="0">
                <a:ea typeface="Segoe UI" pitchFamily="34" charset="0"/>
                <a:cs typeface="Segoe UI" pitchFamily="34" charset="0"/>
              </a:endParaRPr>
            </a:p>
          </p:txBody>
        </p:sp>
        <p:sp>
          <p:nvSpPr>
            <p:cNvPr id="201" name="Rectangle 200">
              <a:extLst>
                <a:ext uri="{FF2B5EF4-FFF2-40B4-BE49-F238E27FC236}">
                  <a16:creationId xmlns:a16="http://schemas.microsoft.com/office/drawing/2014/main" id="{A3567340-BB0D-864D-A448-1F99311E5E9A}"/>
                </a:ext>
              </a:extLst>
            </p:cNvPr>
            <p:cNvSpPr/>
            <p:nvPr/>
          </p:nvSpPr>
          <p:spPr bwMode="auto">
            <a:xfrm>
              <a:off x="1460189" y="295631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Social activity</a:t>
              </a:r>
              <a:endParaRPr lang="en-IN" sz="392" kern="0" dirty="0">
                <a:ea typeface="Segoe UI" pitchFamily="34" charset="0"/>
                <a:cs typeface="Segoe UI" pitchFamily="34" charset="0"/>
              </a:endParaRPr>
            </a:p>
          </p:txBody>
        </p:sp>
        <p:sp>
          <p:nvSpPr>
            <p:cNvPr id="202" name="Rectangle 201">
              <a:extLst>
                <a:ext uri="{FF2B5EF4-FFF2-40B4-BE49-F238E27FC236}">
                  <a16:creationId xmlns:a16="http://schemas.microsoft.com/office/drawing/2014/main" id="{1FA20C5E-9C64-6D4F-80B3-AA0A9C67801E}"/>
                </a:ext>
              </a:extLst>
            </p:cNvPr>
            <p:cNvSpPr/>
            <p:nvPr/>
          </p:nvSpPr>
          <p:spPr bwMode="auto">
            <a:xfrm>
              <a:off x="1460189" y="222121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Appointment</a:t>
              </a:r>
              <a:endParaRPr lang="en-IN" sz="392" kern="0" err="1">
                <a:ea typeface="Segoe UI" pitchFamily="34" charset="0"/>
                <a:cs typeface="Segoe UI" pitchFamily="34" charset="0"/>
              </a:endParaRPr>
            </a:p>
          </p:txBody>
        </p:sp>
        <p:sp>
          <p:nvSpPr>
            <p:cNvPr id="203" name="Rectangle 202">
              <a:extLst>
                <a:ext uri="{FF2B5EF4-FFF2-40B4-BE49-F238E27FC236}">
                  <a16:creationId xmlns:a16="http://schemas.microsoft.com/office/drawing/2014/main" id="{EDCCC1AD-E572-AE4C-8E88-A3410C084A32}"/>
                </a:ext>
              </a:extLst>
            </p:cNvPr>
            <p:cNvSpPr/>
            <p:nvPr/>
          </p:nvSpPr>
          <p:spPr bwMode="auto">
            <a:xfrm>
              <a:off x="1460189" y="234373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Campaign</a:t>
              </a:r>
              <a:endParaRPr lang="en-IN" sz="392" kern="0" err="1">
                <a:ea typeface="Segoe UI" pitchFamily="34" charset="0"/>
                <a:cs typeface="Segoe UI" pitchFamily="34" charset="0"/>
              </a:endParaRPr>
            </a:p>
          </p:txBody>
        </p:sp>
        <p:sp>
          <p:nvSpPr>
            <p:cNvPr id="204" name="Rectangle 203">
              <a:extLst>
                <a:ext uri="{FF2B5EF4-FFF2-40B4-BE49-F238E27FC236}">
                  <a16:creationId xmlns:a16="http://schemas.microsoft.com/office/drawing/2014/main" id="{3713FDC1-FA3A-9241-AD1B-658A5E14C5F9}"/>
                </a:ext>
              </a:extLst>
            </p:cNvPr>
            <p:cNvSpPr/>
            <p:nvPr/>
          </p:nvSpPr>
          <p:spPr bwMode="auto">
            <a:xfrm>
              <a:off x="1460189" y="2466249"/>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Contact</a:t>
              </a:r>
              <a:endParaRPr lang="en-IN" sz="392" kern="0" err="1">
                <a:ea typeface="Segoe UI" pitchFamily="34" charset="0"/>
                <a:cs typeface="Segoe UI" pitchFamily="34" charset="0"/>
              </a:endParaRPr>
            </a:p>
          </p:txBody>
        </p:sp>
        <p:sp>
          <p:nvSpPr>
            <p:cNvPr id="205" name="Rectangle 204">
              <a:extLst>
                <a:ext uri="{FF2B5EF4-FFF2-40B4-BE49-F238E27FC236}">
                  <a16:creationId xmlns:a16="http://schemas.microsoft.com/office/drawing/2014/main" id="{C1F7BA56-8E4A-1946-8320-4239E9AD2AA0}"/>
                </a:ext>
              </a:extLst>
            </p:cNvPr>
            <p:cNvSpPr/>
            <p:nvPr/>
          </p:nvSpPr>
          <p:spPr bwMode="auto">
            <a:xfrm>
              <a:off x="1460189" y="258876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Lead</a:t>
              </a:r>
              <a:endParaRPr lang="en-IN" sz="392" kern="0" err="1">
                <a:ea typeface="Segoe UI" pitchFamily="34" charset="0"/>
                <a:cs typeface="Segoe UI" pitchFamily="34" charset="0"/>
              </a:endParaRPr>
            </a:p>
          </p:txBody>
        </p:sp>
        <p:sp>
          <p:nvSpPr>
            <p:cNvPr id="206" name="Rectangle 205">
              <a:extLst>
                <a:ext uri="{FF2B5EF4-FFF2-40B4-BE49-F238E27FC236}">
                  <a16:creationId xmlns:a16="http://schemas.microsoft.com/office/drawing/2014/main" id="{B8249816-7128-B040-AE32-885A14777910}"/>
                </a:ext>
              </a:extLst>
            </p:cNvPr>
            <p:cNvSpPr/>
            <p:nvPr/>
          </p:nvSpPr>
          <p:spPr bwMode="auto">
            <a:xfrm>
              <a:off x="1460189" y="271128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Marketing list</a:t>
              </a:r>
              <a:endParaRPr lang="en-IN" sz="392" kern="0">
                <a:ea typeface="Segoe UI" pitchFamily="34" charset="0"/>
                <a:cs typeface="Segoe UI" pitchFamily="34" charset="0"/>
              </a:endParaRPr>
            </a:p>
          </p:txBody>
        </p:sp>
        <p:sp>
          <p:nvSpPr>
            <p:cNvPr id="207" name="Rectangle 206">
              <a:extLst>
                <a:ext uri="{FF2B5EF4-FFF2-40B4-BE49-F238E27FC236}">
                  <a16:creationId xmlns:a16="http://schemas.microsoft.com/office/drawing/2014/main" id="{36615DB2-41E6-DB42-BBFB-84B7C465BF97}"/>
                </a:ext>
              </a:extLst>
            </p:cNvPr>
            <p:cNvSpPr/>
            <p:nvPr/>
          </p:nvSpPr>
          <p:spPr bwMode="auto">
            <a:xfrm>
              <a:off x="1460189" y="2833802"/>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Phone call</a:t>
              </a:r>
              <a:endParaRPr lang="en-IN" sz="392" kern="0">
                <a:ea typeface="Segoe UI" pitchFamily="34" charset="0"/>
                <a:cs typeface="Segoe UI" pitchFamily="34" charset="0"/>
              </a:endParaRPr>
            </a:p>
          </p:txBody>
        </p:sp>
        <p:sp>
          <p:nvSpPr>
            <p:cNvPr id="208" name="Rectangle 207">
              <a:extLst>
                <a:ext uri="{FF2B5EF4-FFF2-40B4-BE49-F238E27FC236}">
                  <a16:creationId xmlns:a16="http://schemas.microsoft.com/office/drawing/2014/main" id="{31AF99A0-7BD0-9D44-BD6E-DAE76FAFD1F1}"/>
                </a:ext>
              </a:extLst>
            </p:cNvPr>
            <p:cNvSpPr/>
            <p:nvPr/>
          </p:nvSpPr>
          <p:spPr bwMode="auto">
            <a:xfrm>
              <a:off x="1460189" y="307883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sp>
          <p:nvSpPr>
            <p:cNvPr id="209" name="Rectangle 208">
              <a:extLst>
                <a:ext uri="{FF2B5EF4-FFF2-40B4-BE49-F238E27FC236}">
                  <a16:creationId xmlns:a16="http://schemas.microsoft.com/office/drawing/2014/main" id="{83CE4A45-5B0A-A948-8A09-502731B7B006}"/>
                </a:ext>
              </a:extLst>
            </p:cNvPr>
            <p:cNvSpPr/>
            <p:nvPr/>
          </p:nvSpPr>
          <p:spPr bwMode="auto">
            <a:xfrm>
              <a:off x="644749"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Account</a:t>
              </a:r>
              <a:endParaRPr lang="en-IN" sz="392" kern="0" err="1">
                <a:ea typeface="Segoe UI" pitchFamily="34" charset="0"/>
                <a:cs typeface="Segoe UI" pitchFamily="34" charset="0"/>
              </a:endParaRPr>
            </a:p>
          </p:txBody>
        </p:sp>
        <p:sp>
          <p:nvSpPr>
            <p:cNvPr id="210" name="Rectangle 209">
              <a:extLst>
                <a:ext uri="{FF2B5EF4-FFF2-40B4-BE49-F238E27FC236}">
                  <a16:creationId xmlns:a16="http://schemas.microsoft.com/office/drawing/2014/main" id="{FA030778-7AA2-4243-911B-4D419025FDA9}"/>
                </a:ext>
              </a:extLst>
            </p:cNvPr>
            <p:cNvSpPr/>
            <p:nvPr/>
          </p:nvSpPr>
          <p:spPr bwMode="auto">
            <a:xfrm>
              <a:off x="644749" y="294065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Note</a:t>
              </a:r>
              <a:endParaRPr lang="en-IN" sz="392" kern="0" err="1">
                <a:ea typeface="Segoe UI" pitchFamily="34" charset="0"/>
                <a:cs typeface="Segoe UI" pitchFamily="34" charset="0"/>
              </a:endParaRPr>
            </a:p>
          </p:txBody>
        </p:sp>
        <p:sp>
          <p:nvSpPr>
            <p:cNvPr id="211" name="Rectangle 210">
              <a:extLst>
                <a:ext uri="{FF2B5EF4-FFF2-40B4-BE49-F238E27FC236}">
                  <a16:creationId xmlns:a16="http://schemas.microsoft.com/office/drawing/2014/main" id="{CFFCFE60-0081-EC49-8A4B-66711383BDF5}"/>
                </a:ext>
              </a:extLst>
            </p:cNvPr>
            <p:cNvSpPr/>
            <p:nvPr/>
          </p:nvSpPr>
          <p:spPr bwMode="auto">
            <a:xfrm>
              <a:off x="644749" y="221897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Activity</a:t>
              </a:r>
              <a:endParaRPr lang="en-IN" sz="392" kern="0" err="1">
                <a:ea typeface="Segoe UI" pitchFamily="34" charset="0"/>
                <a:cs typeface="Segoe UI" pitchFamily="34" charset="0"/>
              </a:endParaRPr>
            </a:p>
          </p:txBody>
        </p:sp>
        <p:sp>
          <p:nvSpPr>
            <p:cNvPr id="212" name="Rectangle 211">
              <a:extLst>
                <a:ext uri="{FF2B5EF4-FFF2-40B4-BE49-F238E27FC236}">
                  <a16:creationId xmlns:a16="http://schemas.microsoft.com/office/drawing/2014/main" id="{EE43754E-2141-8E4E-8384-FAC9F278C321}"/>
                </a:ext>
              </a:extLst>
            </p:cNvPr>
            <p:cNvSpPr/>
            <p:nvPr/>
          </p:nvSpPr>
          <p:spPr bwMode="auto">
            <a:xfrm>
              <a:off x="644749" y="233925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Contact</a:t>
              </a:r>
              <a:endParaRPr lang="en-IN" sz="392" kern="0" err="1">
                <a:ea typeface="Segoe UI" pitchFamily="34" charset="0"/>
                <a:cs typeface="Segoe UI" pitchFamily="34" charset="0"/>
              </a:endParaRPr>
            </a:p>
          </p:txBody>
        </p:sp>
        <p:sp>
          <p:nvSpPr>
            <p:cNvPr id="213" name="Rectangle 212">
              <a:extLst>
                <a:ext uri="{FF2B5EF4-FFF2-40B4-BE49-F238E27FC236}">
                  <a16:creationId xmlns:a16="http://schemas.microsoft.com/office/drawing/2014/main" id="{1BD3D65C-E2CD-B54C-84FE-0B930002C438}"/>
                </a:ext>
              </a:extLst>
            </p:cNvPr>
            <p:cNvSpPr/>
            <p:nvPr/>
          </p:nvSpPr>
          <p:spPr bwMode="auto">
            <a:xfrm>
              <a:off x="644749" y="245953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Currency</a:t>
              </a:r>
              <a:endParaRPr lang="en-IN" sz="392" kern="0" err="1">
                <a:ea typeface="Segoe UI" pitchFamily="34" charset="0"/>
                <a:cs typeface="Segoe UI" pitchFamily="34" charset="0"/>
              </a:endParaRPr>
            </a:p>
          </p:txBody>
        </p:sp>
        <p:sp>
          <p:nvSpPr>
            <p:cNvPr id="214" name="Rectangle 213">
              <a:extLst>
                <a:ext uri="{FF2B5EF4-FFF2-40B4-BE49-F238E27FC236}">
                  <a16:creationId xmlns:a16="http://schemas.microsoft.com/office/drawing/2014/main" id="{EEC3FB11-B57A-4A42-BD05-A763685CDA61}"/>
                </a:ext>
              </a:extLst>
            </p:cNvPr>
            <p:cNvSpPr/>
            <p:nvPr/>
          </p:nvSpPr>
          <p:spPr bwMode="auto">
            <a:xfrm>
              <a:off x="644749" y="257981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Email</a:t>
              </a:r>
              <a:endParaRPr lang="en-IN" sz="392" kern="0" err="1">
                <a:ea typeface="Segoe UI" pitchFamily="34" charset="0"/>
                <a:cs typeface="Segoe UI" pitchFamily="34" charset="0"/>
              </a:endParaRPr>
            </a:p>
          </p:txBody>
        </p:sp>
        <p:sp>
          <p:nvSpPr>
            <p:cNvPr id="215" name="Rectangle 214">
              <a:extLst>
                <a:ext uri="{FF2B5EF4-FFF2-40B4-BE49-F238E27FC236}">
                  <a16:creationId xmlns:a16="http://schemas.microsoft.com/office/drawing/2014/main" id="{C0117404-6BDE-444F-8EB5-0BD8013C8031}"/>
                </a:ext>
              </a:extLst>
            </p:cNvPr>
            <p:cNvSpPr/>
            <p:nvPr/>
          </p:nvSpPr>
          <p:spPr bwMode="auto">
            <a:xfrm>
              <a:off x="644749" y="270009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Goal</a:t>
              </a:r>
              <a:endParaRPr lang="en-IN" sz="392" kern="0" err="1">
                <a:ea typeface="Segoe UI" pitchFamily="34" charset="0"/>
                <a:cs typeface="Segoe UI" pitchFamily="34" charset="0"/>
              </a:endParaRPr>
            </a:p>
          </p:txBody>
        </p:sp>
        <p:sp>
          <p:nvSpPr>
            <p:cNvPr id="216" name="Rectangle 215">
              <a:extLst>
                <a:ext uri="{FF2B5EF4-FFF2-40B4-BE49-F238E27FC236}">
                  <a16:creationId xmlns:a16="http://schemas.microsoft.com/office/drawing/2014/main" id="{D8D223A4-9892-C64F-BF6A-C7E8E9422C5C}"/>
                </a:ext>
              </a:extLst>
            </p:cNvPr>
            <p:cNvSpPr/>
            <p:nvPr/>
          </p:nvSpPr>
          <p:spPr bwMode="auto">
            <a:xfrm>
              <a:off x="644749" y="282037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Letter</a:t>
              </a:r>
              <a:endParaRPr lang="en-IN" sz="392" kern="0" err="1">
                <a:ea typeface="Segoe UI" pitchFamily="34" charset="0"/>
                <a:cs typeface="Segoe UI" pitchFamily="34" charset="0"/>
              </a:endParaRPr>
            </a:p>
          </p:txBody>
        </p:sp>
        <p:sp>
          <p:nvSpPr>
            <p:cNvPr id="217" name="Rectangle 216">
              <a:extLst>
                <a:ext uri="{FF2B5EF4-FFF2-40B4-BE49-F238E27FC236}">
                  <a16:creationId xmlns:a16="http://schemas.microsoft.com/office/drawing/2014/main" id="{BECD22F2-6149-344A-B2BA-6B0590617030}"/>
                </a:ext>
              </a:extLst>
            </p:cNvPr>
            <p:cNvSpPr/>
            <p:nvPr/>
          </p:nvSpPr>
          <p:spPr bwMode="auto">
            <a:xfrm>
              <a:off x="644749" y="306093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Owner</a:t>
              </a:r>
              <a:endParaRPr lang="en-IN" sz="392" kern="0" err="1">
                <a:ea typeface="Segoe UI" pitchFamily="34" charset="0"/>
                <a:cs typeface="Segoe UI" pitchFamily="34" charset="0"/>
              </a:endParaRPr>
            </a:p>
          </p:txBody>
        </p:sp>
        <p:sp>
          <p:nvSpPr>
            <p:cNvPr id="218" name="Rectangle 217">
              <a:extLst>
                <a:ext uri="{FF2B5EF4-FFF2-40B4-BE49-F238E27FC236}">
                  <a16:creationId xmlns:a16="http://schemas.microsoft.com/office/drawing/2014/main" id="{72781BA7-74B6-BF42-B14F-520E2F6AA548}"/>
                </a:ext>
              </a:extLst>
            </p:cNvPr>
            <p:cNvSpPr/>
            <p:nvPr/>
          </p:nvSpPr>
          <p:spPr bwMode="auto">
            <a:xfrm>
              <a:off x="644749" y="318121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Organization</a:t>
              </a:r>
              <a:endParaRPr lang="en-IN" sz="392" kern="0" err="1">
                <a:ea typeface="Segoe UI" pitchFamily="34" charset="0"/>
                <a:cs typeface="Segoe UI" pitchFamily="34" charset="0"/>
              </a:endParaRPr>
            </a:p>
          </p:txBody>
        </p:sp>
        <p:sp>
          <p:nvSpPr>
            <p:cNvPr id="219" name="Rectangle 218">
              <a:extLst>
                <a:ext uri="{FF2B5EF4-FFF2-40B4-BE49-F238E27FC236}">
                  <a16:creationId xmlns:a16="http://schemas.microsoft.com/office/drawing/2014/main" id="{15B4B0A6-CFEA-9648-9DC9-55FC4EF4F2A8}"/>
                </a:ext>
              </a:extLst>
            </p:cNvPr>
            <p:cNvSpPr/>
            <p:nvPr/>
          </p:nvSpPr>
          <p:spPr bwMode="auto">
            <a:xfrm>
              <a:off x="644749" y="330149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Position</a:t>
              </a:r>
              <a:endParaRPr lang="en-IN" sz="392" kern="0" err="1">
                <a:ea typeface="Segoe UI" pitchFamily="34" charset="0"/>
                <a:cs typeface="Segoe UI" pitchFamily="34" charset="0"/>
              </a:endParaRPr>
            </a:p>
          </p:txBody>
        </p:sp>
        <p:sp>
          <p:nvSpPr>
            <p:cNvPr id="220" name="Rectangle 219">
              <a:extLst>
                <a:ext uri="{FF2B5EF4-FFF2-40B4-BE49-F238E27FC236}">
                  <a16:creationId xmlns:a16="http://schemas.microsoft.com/office/drawing/2014/main" id="{8474E786-95E5-D640-8892-CEAE736C69DC}"/>
                </a:ext>
              </a:extLst>
            </p:cNvPr>
            <p:cNvSpPr/>
            <p:nvPr/>
          </p:nvSpPr>
          <p:spPr bwMode="auto">
            <a:xfrm>
              <a:off x="644749" y="342177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Task</a:t>
              </a:r>
              <a:endParaRPr lang="en-IN" sz="392" kern="0" err="1">
                <a:ea typeface="Segoe UI" pitchFamily="34" charset="0"/>
                <a:cs typeface="Segoe UI" pitchFamily="34" charset="0"/>
              </a:endParaRPr>
            </a:p>
          </p:txBody>
        </p:sp>
        <p:sp>
          <p:nvSpPr>
            <p:cNvPr id="221" name="Rectangle 220">
              <a:extLst>
                <a:ext uri="{FF2B5EF4-FFF2-40B4-BE49-F238E27FC236}">
                  <a16:creationId xmlns:a16="http://schemas.microsoft.com/office/drawing/2014/main" id="{27F669C3-051F-D941-911E-F5DD8A2B7A2A}"/>
                </a:ext>
              </a:extLst>
            </p:cNvPr>
            <p:cNvSpPr/>
            <p:nvPr/>
          </p:nvSpPr>
          <p:spPr bwMode="auto">
            <a:xfrm>
              <a:off x="644749" y="3542050"/>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222" name="Rectangle 221">
              <a:extLst>
                <a:ext uri="{FF2B5EF4-FFF2-40B4-BE49-F238E27FC236}">
                  <a16:creationId xmlns:a16="http://schemas.microsoft.com/office/drawing/2014/main" id="{34303171-F66B-B34F-BAEA-9A5BFFCC57C4}"/>
                </a:ext>
              </a:extLst>
            </p:cNvPr>
            <p:cNvSpPr/>
            <p:nvPr/>
          </p:nvSpPr>
          <p:spPr bwMode="auto">
            <a:xfrm>
              <a:off x="651850" y="1967803"/>
              <a:ext cx="510536" cy="936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392" kern="0" dirty="0">
                  <a:ea typeface="Segoe UI" pitchFamily="34" charset="0"/>
                  <a:cs typeface="Segoe UI Semibold" panose="020B0702040204020203" pitchFamily="34" charset="0"/>
                </a:rPr>
                <a:t>Core</a:t>
              </a:r>
              <a:endParaRPr lang="en-IN" sz="392" kern="0" dirty="0">
                <a:ea typeface="Segoe UI" pitchFamily="34" charset="0"/>
                <a:cs typeface="Segoe UI Semibold" panose="020B0702040204020203" pitchFamily="34" charset="0"/>
              </a:endParaRPr>
            </a:p>
          </p:txBody>
        </p:sp>
        <p:sp>
          <p:nvSpPr>
            <p:cNvPr id="223" name="Rectangle 222">
              <a:extLst>
                <a:ext uri="{FF2B5EF4-FFF2-40B4-BE49-F238E27FC236}">
                  <a16:creationId xmlns:a16="http://schemas.microsoft.com/office/drawing/2014/main" id="{71EBF542-461B-3344-A446-8CF152B6CCD0}"/>
                </a:ext>
              </a:extLst>
            </p:cNvPr>
            <p:cNvSpPr/>
            <p:nvPr/>
          </p:nvSpPr>
          <p:spPr bwMode="auto">
            <a:xfrm>
              <a:off x="1451255" y="3328908"/>
              <a:ext cx="447591" cy="120213"/>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Semibold" panose="020B0702040204020203" pitchFamily="34" charset="0"/>
                </a:rPr>
                <a:t>WEB</a:t>
              </a:r>
              <a:endParaRPr lang="en-IN" sz="392" kern="0" dirty="0">
                <a:ea typeface="Segoe UI" pitchFamily="34" charset="0"/>
                <a:cs typeface="Segoe UI Semibold" panose="020B0702040204020203" pitchFamily="34" charset="0"/>
              </a:endParaRPr>
            </a:p>
          </p:txBody>
        </p:sp>
        <p:sp>
          <p:nvSpPr>
            <p:cNvPr id="224" name="Rectangle 223">
              <a:extLst>
                <a:ext uri="{FF2B5EF4-FFF2-40B4-BE49-F238E27FC236}">
                  <a16:creationId xmlns:a16="http://schemas.microsoft.com/office/drawing/2014/main" id="{388EB6D2-2864-AE4F-8F20-714EF4D1DE69}"/>
                </a:ext>
              </a:extLst>
            </p:cNvPr>
            <p:cNvSpPr/>
            <p:nvPr/>
          </p:nvSpPr>
          <p:spPr bwMode="auto">
            <a:xfrm>
              <a:off x="2007687" y="3328908"/>
              <a:ext cx="447591" cy="120213"/>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Semibold" panose="020B0702040204020203" pitchFamily="34" charset="0"/>
                </a:rPr>
                <a:t>TALENT</a:t>
              </a:r>
              <a:endParaRPr lang="en-IN" sz="392" kern="0" dirty="0">
                <a:ea typeface="Segoe UI" pitchFamily="34" charset="0"/>
                <a:cs typeface="Segoe UI Semibold" panose="020B0702040204020203" pitchFamily="34" charset="0"/>
              </a:endParaRPr>
            </a:p>
          </p:txBody>
        </p:sp>
        <p:sp>
          <p:nvSpPr>
            <p:cNvPr id="225" name="Rectangle 224">
              <a:extLst>
                <a:ext uri="{FF2B5EF4-FFF2-40B4-BE49-F238E27FC236}">
                  <a16:creationId xmlns:a16="http://schemas.microsoft.com/office/drawing/2014/main" id="{0B80A1F5-6504-404D-B51E-5C5F00299403}"/>
                </a:ext>
              </a:extLst>
            </p:cNvPr>
            <p:cNvSpPr/>
            <p:nvPr/>
          </p:nvSpPr>
          <p:spPr bwMode="auto">
            <a:xfrm>
              <a:off x="3034277" y="3328908"/>
              <a:ext cx="447591" cy="120213"/>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Semibold" panose="020B0702040204020203" pitchFamily="34" charset="0"/>
                </a:rPr>
                <a:t>TALENT</a:t>
              </a:r>
              <a:endParaRPr lang="en-IN" sz="392" kern="0" dirty="0">
                <a:ea typeface="Segoe UI" pitchFamily="34" charset="0"/>
                <a:cs typeface="Segoe UI Semibold" panose="020B0702040204020203" pitchFamily="34" charset="0"/>
              </a:endParaRPr>
            </a:p>
          </p:txBody>
        </p:sp>
        <p:grpSp>
          <p:nvGrpSpPr>
            <p:cNvPr id="226" name="Group 225">
              <a:extLst>
                <a:ext uri="{FF2B5EF4-FFF2-40B4-BE49-F238E27FC236}">
                  <a16:creationId xmlns:a16="http://schemas.microsoft.com/office/drawing/2014/main" id="{9DCB1746-AEB7-F946-8E99-57BEC0D2CFA4}"/>
                </a:ext>
              </a:extLst>
            </p:cNvPr>
            <p:cNvGrpSpPr/>
            <p:nvPr/>
          </p:nvGrpSpPr>
          <p:grpSpPr>
            <a:xfrm>
              <a:off x="1449288" y="3485634"/>
              <a:ext cx="447591" cy="590416"/>
              <a:chOff x="7714946" y="5080189"/>
              <a:chExt cx="801660" cy="1116938"/>
            </a:xfrm>
          </p:grpSpPr>
          <p:sp>
            <p:nvSpPr>
              <p:cNvPr id="251" name="Rectangle 250">
                <a:extLst>
                  <a:ext uri="{FF2B5EF4-FFF2-40B4-BE49-F238E27FC236}">
                    <a16:creationId xmlns:a16="http://schemas.microsoft.com/office/drawing/2014/main" id="{31A15232-4420-E245-B837-439DCC9B0C14}"/>
                  </a:ext>
                </a:extLst>
              </p:cNvPr>
              <p:cNvSpPr/>
              <p:nvPr/>
            </p:nvSpPr>
            <p:spPr bwMode="auto">
              <a:xfrm>
                <a:off x="7714946"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Link Clicks</a:t>
                </a:r>
                <a:endParaRPr lang="en-IN" sz="392" kern="0" err="1">
                  <a:ea typeface="Segoe UI" pitchFamily="34" charset="0"/>
                  <a:cs typeface="Segoe UI" pitchFamily="34" charset="0"/>
                </a:endParaRPr>
              </a:p>
            </p:txBody>
          </p:sp>
          <p:sp>
            <p:nvSpPr>
              <p:cNvPr id="252" name="Rectangle 251">
                <a:extLst>
                  <a:ext uri="{FF2B5EF4-FFF2-40B4-BE49-F238E27FC236}">
                    <a16:creationId xmlns:a16="http://schemas.microsoft.com/office/drawing/2014/main" id="{86C379C5-2DA4-B545-AB7E-4DEA6888C407}"/>
                  </a:ext>
                </a:extLst>
              </p:cNvPr>
              <p:cNvSpPr/>
              <p:nvPr/>
            </p:nvSpPr>
            <p:spPr bwMode="auto">
              <a:xfrm>
                <a:off x="7714946"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Web interactions</a:t>
                </a:r>
                <a:endParaRPr lang="en-IN" sz="392" kern="0">
                  <a:ea typeface="Segoe UI" pitchFamily="34" charset="0"/>
                  <a:cs typeface="Segoe UI" pitchFamily="34" charset="0"/>
                </a:endParaRPr>
              </a:p>
            </p:txBody>
          </p:sp>
          <p:sp>
            <p:nvSpPr>
              <p:cNvPr id="253" name="Rectangle 252">
                <a:extLst>
                  <a:ext uri="{FF2B5EF4-FFF2-40B4-BE49-F238E27FC236}">
                    <a16:creationId xmlns:a16="http://schemas.microsoft.com/office/drawing/2014/main" id="{4937674C-EA45-AE48-87D3-5F9A143F2DEF}"/>
                  </a:ext>
                </a:extLst>
              </p:cNvPr>
              <p:cNvSpPr/>
              <p:nvPr/>
            </p:nvSpPr>
            <p:spPr bwMode="auto">
              <a:xfrm>
                <a:off x="7714946"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Web page</a:t>
                </a:r>
                <a:endParaRPr lang="en-IN" sz="392" kern="0">
                  <a:ea typeface="Segoe UI" pitchFamily="34" charset="0"/>
                  <a:cs typeface="Segoe UI" pitchFamily="34" charset="0"/>
                </a:endParaRPr>
              </a:p>
            </p:txBody>
          </p:sp>
          <p:sp>
            <p:nvSpPr>
              <p:cNvPr id="254" name="Rectangle 253">
                <a:extLst>
                  <a:ext uri="{FF2B5EF4-FFF2-40B4-BE49-F238E27FC236}">
                    <a16:creationId xmlns:a16="http://schemas.microsoft.com/office/drawing/2014/main" id="{3B9390DD-50A4-6F49-8A17-CD887214CF34}"/>
                  </a:ext>
                </a:extLst>
              </p:cNvPr>
              <p:cNvSpPr/>
              <p:nvPr/>
            </p:nvSpPr>
            <p:spPr bwMode="auto">
              <a:xfrm>
                <a:off x="7714946" y="5969711"/>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55C11767-5093-A544-AFE9-AA029005AF58}"/>
                </a:ext>
              </a:extLst>
            </p:cNvPr>
            <p:cNvGrpSpPr/>
            <p:nvPr/>
          </p:nvGrpSpPr>
          <p:grpSpPr>
            <a:xfrm>
              <a:off x="2007687" y="3485634"/>
              <a:ext cx="447591" cy="590416"/>
              <a:chOff x="8691969" y="5080189"/>
              <a:chExt cx="801660" cy="1116938"/>
            </a:xfrm>
          </p:grpSpPr>
          <p:sp>
            <p:nvSpPr>
              <p:cNvPr id="247" name="Rectangle 246">
                <a:extLst>
                  <a:ext uri="{FF2B5EF4-FFF2-40B4-BE49-F238E27FC236}">
                    <a16:creationId xmlns:a16="http://schemas.microsoft.com/office/drawing/2014/main" id="{51CC5C2B-86EF-9241-972C-32F76B921B9F}"/>
                  </a:ext>
                </a:extLst>
              </p:cNvPr>
              <p:cNvSpPr/>
              <p:nvPr/>
            </p:nvSpPr>
            <p:spPr bwMode="auto">
              <a:xfrm>
                <a:off x="8691969"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Department</a:t>
                </a:r>
                <a:endParaRPr lang="en-IN" sz="392" kern="0" err="1">
                  <a:ea typeface="Segoe UI" pitchFamily="34" charset="0"/>
                  <a:cs typeface="Segoe UI" pitchFamily="34" charset="0"/>
                </a:endParaRPr>
              </a:p>
            </p:txBody>
          </p:sp>
          <p:sp>
            <p:nvSpPr>
              <p:cNvPr id="248" name="Rectangle 247">
                <a:extLst>
                  <a:ext uri="{FF2B5EF4-FFF2-40B4-BE49-F238E27FC236}">
                    <a16:creationId xmlns:a16="http://schemas.microsoft.com/office/drawing/2014/main" id="{51AACC47-AAF9-CE43-8B6B-0F74C3ED21E2}"/>
                  </a:ext>
                </a:extLst>
              </p:cNvPr>
              <p:cNvSpPr/>
              <p:nvPr/>
            </p:nvSpPr>
            <p:spPr bwMode="auto">
              <a:xfrm>
                <a:off x="8691969"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Job position</a:t>
                </a:r>
                <a:endParaRPr lang="en-IN" sz="392" kern="0">
                  <a:ea typeface="Segoe UI" pitchFamily="34" charset="0"/>
                  <a:cs typeface="Segoe UI" pitchFamily="34" charset="0"/>
                </a:endParaRPr>
              </a:p>
            </p:txBody>
          </p:sp>
          <p:sp>
            <p:nvSpPr>
              <p:cNvPr id="249" name="Rectangle 248">
                <a:extLst>
                  <a:ext uri="{FF2B5EF4-FFF2-40B4-BE49-F238E27FC236}">
                    <a16:creationId xmlns:a16="http://schemas.microsoft.com/office/drawing/2014/main" id="{40D992F8-2AF4-4045-A84E-4809A6ACB1BF}"/>
                  </a:ext>
                </a:extLst>
              </p:cNvPr>
              <p:cNvSpPr/>
              <p:nvPr/>
            </p:nvSpPr>
            <p:spPr bwMode="auto">
              <a:xfrm>
                <a:off x="8691969"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Worker</a:t>
                </a:r>
                <a:endParaRPr lang="en-IN" sz="392" kern="0" err="1">
                  <a:ea typeface="Segoe UI" pitchFamily="34" charset="0"/>
                  <a:cs typeface="Segoe UI" pitchFamily="34" charset="0"/>
                </a:endParaRPr>
              </a:p>
            </p:txBody>
          </p:sp>
          <p:sp>
            <p:nvSpPr>
              <p:cNvPr id="250" name="Rectangle 249">
                <a:extLst>
                  <a:ext uri="{FF2B5EF4-FFF2-40B4-BE49-F238E27FC236}">
                    <a16:creationId xmlns:a16="http://schemas.microsoft.com/office/drawing/2014/main" id="{19FF4B30-85E2-F04F-BA88-DC85D367F64E}"/>
                  </a:ext>
                </a:extLst>
              </p:cNvPr>
              <p:cNvSpPr/>
              <p:nvPr/>
            </p:nvSpPr>
            <p:spPr bwMode="auto">
              <a:xfrm>
                <a:off x="8691969" y="5969711"/>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grpSp>
        <p:grpSp>
          <p:nvGrpSpPr>
            <p:cNvPr id="228" name="Group 227">
              <a:extLst>
                <a:ext uri="{FF2B5EF4-FFF2-40B4-BE49-F238E27FC236}">
                  <a16:creationId xmlns:a16="http://schemas.microsoft.com/office/drawing/2014/main" id="{74FDA81D-7BB1-8641-9650-952E069B9A63}"/>
                </a:ext>
              </a:extLst>
            </p:cNvPr>
            <p:cNvGrpSpPr/>
            <p:nvPr/>
          </p:nvGrpSpPr>
          <p:grpSpPr>
            <a:xfrm>
              <a:off x="2563374" y="3485634"/>
              <a:ext cx="1387396" cy="590416"/>
              <a:chOff x="9668992" y="5080189"/>
              <a:chExt cx="2484908" cy="1116938"/>
            </a:xfrm>
          </p:grpSpPr>
          <p:sp>
            <p:nvSpPr>
              <p:cNvPr id="237" name="Rectangle 236">
                <a:extLst>
                  <a:ext uri="{FF2B5EF4-FFF2-40B4-BE49-F238E27FC236}">
                    <a16:creationId xmlns:a16="http://schemas.microsoft.com/office/drawing/2014/main" id="{C0013D9C-354F-DD41-B97C-F0FA6568B18C}"/>
                  </a:ext>
                </a:extLst>
              </p:cNvPr>
              <p:cNvSpPr/>
              <p:nvPr/>
            </p:nvSpPr>
            <p:spPr bwMode="auto">
              <a:xfrm>
                <a:off x="9668992"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Patient</a:t>
                </a:r>
                <a:endParaRPr lang="en-IN" sz="392" kern="0" dirty="0">
                  <a:ea typeface="Segoe UI" pitchFamily="34" charset="0"/>
                  <a:cs typeface="Segoe UI" pitchFamily="34" charset="0"/>
                </a:endParaRPr>
              </a:p>
            </p:txBody>
          </p:sp>
          <p:sp>
            <p:nvSpPr>
              <p:cNvPr id="238" name="Rectangle 237">
                <a:extLst>
                  <a:ext uri="{FF2B5EF4-FFF2-40B4-BE49-F238E27FC236}">
                    <a16:creationId xmlns:a16="http://schemas.microsoft.com/office/drawing/2014/main" id="{61596306-4687-CB4C-9B07-BDC0B4B35CEB}"/>
                  </a:ext>
                </a:extLst>
              </p:cNvPr>
              <p:cNvSpPr/>
              <p:nvPr/>
            </p:nvSpPr>
            <p:spPr bwMode="auto">
              <a:xfrm>
                <a:off x="9668992"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Practitioner</a:t>
                </a:r>
                <a:endParaRPr lang="en-IN" sz="392" kern="0" dirty="0">
                  <a:ea typeface="Segoe UI" pitchFamily="34" charset="0"/>
                  <a:cs typeface="Segoe UI" pitchFamily="34" charset="0"/>
                </a:endParaRPr>
              </a:p>
            </p:txBody>
          </p:sp>
          <p:sp>
            <p:nvSpPr>
              <p:cNvPr id="239" name="Rectangle 238">
                <a:extLst>
                  <a:ext uri="{FF2B5EF4-FFF2-40B4-BE49-F238E27FC236}">
                    <a16:creationId xmlns:a16="http://schemas.microsoft.com/office/drawing/2014/main" id="{66EBC533-3A71-9248-AFAF-E13891C7C5AE}"/>
                  </a:ext>
                </a:extLst>
              </p:cNvPr>
              <p:cNvSpPr/>
              <p:nvPr/>
            </p:nvSpPr>
            <p:spPr bwMode="auto">
              <a:xfrm>
                <a:off x="9668992"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Device</a:t>
                </a:r>
                <a:endParaRPr lang="en-IN" sz="392" kern="0" dirty="0">
                  <a:ea typeface="Segoe UI" pitchFamily="34" charset="0"/>
                  <a:cs typeface="Segoe UI" pitchFamily="34" charset="0"/>
                </a:endParaRPr>
              </a:p>
            </p:txBody>
          </p:sp>
          <p:sp>
            <p:nvSpPr>
              <p:cNvPr id="240" name="Rectangle 239">
                <a:extLst>
                  <a:ext uri="{FF2B5EF4-FFF2-40B4-BE49-F238E27FC236}">
                    <a16:creationId xmlns:a16="http://schemas.microsoft.com/office/drawing/2014/main" id="{9FB319D7-EA84-AC45-BEEB-A3165FB29198}"/>
                  </a:ext>
                </a:extLst>
              </p:cNvPr>
              <p:cNvSpPr/>
              <p:nvPr/>
            </p:nvSpPr>
            <p:spPr bwMode="auto">
              <a:xfrm>
                <a:off x="10512406"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Risk assessment</a:t>
                </a:r>
                <a:endParaRPr lang="en-IN" sz="392" kern="0" dirty="0">
                  <a:ea typeface="Segoe UI" pitchFamily="34" charset="0"/>
                  <a:cs typeface="Segoe UI" pitchFamily="34" charset="0"/>
                </a:endParaRPr>
              </a:p>
            </p:txBody>
          </p:sp>
          <p:sp>
            <p:nvSpPr>
              <p:cNvPr id="241" name="Rectangle 240">
                <a:extLst>
                  <a:ext uri="{FF2B5EF4-FFF2-40B4-BE49-F238E27FC236}">
                    <a16:creationId xmlns:a16="http://schemas.microsoft.com/office/drawing/2014/main" id="{60B05285-5115-0748-8320-D3349919C7D5}"/>
                  </a:ext>
                </a:extLst>
              </p:cNvPr>
              <p:cNvSpPr/>
              <p:nvPr/>
            </p:nvSpPr>
            <p:spPr bwMode="auto">
              <a:xfrm>
                <a:off x="10512406"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Encounter</a:t>
                </a:r>
                <a:endParaRPr lang="en-IN" sz="392" kern="0" err="1">
                  <a:ea typeface="Segoe UI" pitchFamily="34" charset="0"/>
                  <a:cs typeface="Segoe UI" pitchFamily="34" charset="0"/>
                </a:endParaRPr>
              </a:p>
            </p:txBody>
          </p:sp>
          <p:sp>
            <p:nvSpPr>
              <p:cNvPr id="242" name="Rectangle 241">
                <a:extLst>
                  <a:ext uri="{FF2B5EF4-FFF2-40B4-BE49-F238E27FC236}">
                    <a16:creationId xmlns:a16="http://schemas.microsoft.com/office/drawing/2014/main" id="{E821EA85-E981-4043-9678-D833C6B5FAA4}"/>
                  </a:ext>
                </a:extLst>
              </p:cNvPr>
              <p:cNvSpPr/>
              <p:nvPr/>
            </p:nvSpPr>
            <p:spPr bwMode="auto">
              <a:xfrm>
                <a:off x="10512406"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Episode of care</a:t>
                </a:r>
                <a:endParaRPr lang="en-IN" sz="392" kern="0">
                  <a:ea typeface="Segoe UI" pitchFamily="34" charset="0"/>
                  <a:cs typeface="Segoe UI" pitchFamily="34" charset="0"/>
                </a:endParaRPr>
              </a:p>
            </p:txBody>
          </p:sp>
          <p:sp>
            <p:nvSpPr>
              <p:cNvPr id="243" name="Rectangle 242">
                <a:extLst>
                  <a:ext uri="{FF2B5EF4-FFF2-40B4-BE49-F238E27FC236}">
                    <a16:creationId xmlns:a16="http://schemas.microsoft.com/office/drawing/2014/main" id="{7A126FAC-53F5-4548-9FE0-650B90B7D32D}"/>
                  </a:ext>
                </a:extLst>
              </p:cNvPr>
              <p:cNvSpPr/>
              <p:nvPr/>
            </p:nvSpPr>
            <p:spPr bwMode="auto">
              <a:xfrm>
                <a:off x="11352240"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Medication</a:t>
                </a:r>
                <a:endParaRPr lang="en-IN" sz="392" kern="0" err="1">
                  <a:ea typeface="Segoe UI" pitchFamily="34" charset="0"/>
                  <a:cs typeface="Segoe UI" pitchFamily="34" charset="0"/>
                </a:endParaRPr>
              </a:p>
            </p:txBody>
          </p:sp>
          <p:sp>
            <p:nvSpPr>
              <p:cNvPr id="244" name="Rectangle 243">
                <a:extLst>
                  <a:ext uri="{FF2B5EF4-FFF2-40B4-BE49-F238E27FC236}">
                    <a16:creationId xmlns:a16="http://schemas.microsoft.com/office/drawing/2014/main" id="{6A56706E-21BF-8647-A360-6AEA5D76CADF}"/>
                  </a:ext>
                </a:extLst>
              </p:cNvPr>
              <p:cNvSpPr/>
              <p:nvPr/>
            </p:nvSpPr>
            <p:spPr bwMode="auto">
              <a:xfrm>
                <a:off x="11352240"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Procedure</a:t>
                </a:r>
                <a:endParaRPr lang="en-IN" sz="392" kern="0" err="1">
                  <a:ea typeface="Segoe UI" pitchFamily="34" charset="0"/>
                  <a:cs typeface="Segoe UI" pitchFamily="34" charset="0"/>
                </a:endParaRPr>
              </a:p>
            </p:txBody>
          </p:sp>
          <p:sp>
            <p:nvSpPr>
              <p:cNvPr id="245" name="Rectangle 244">
                <a:extLst>
                  <a:ext uri="{FF2B5EF4-FFF2-40B4-BE49-F238E27FC236}">
                    <a16:creationId xmlns:a16="http://schemas.microsoft.com/office/drawing/2014/main" id="{2B634BD7-EFD2-734F-A34C-3FBE9B1C395B}"/>
                  </a:ext>
                </a:extLst>
              </p:cNvPr>
              <p:cNvSpPr/>
              <p:nvPr/>
            </p:nvSpPr>
            <p:spPr bwMode="auto">
              <a:xfrm>
                <a:off x="11352240"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sp>
            <p:nvSpPr>
              <p:cNvPr id="246" name="Rectangle 245">
                <a:extLst>
                  <a:ext uri="{FF2B5EF4-FFF2-40B4-BE49-F238E27FC236}">
                    <a16:creationId xmlns:a16="http://schemas.microsoft.com/office/drawing/2014/main" id="{41BF0E53-FD32-DF4A-AEDE-DD99F7853E51}"/>
                  </a:ext>
                </a:extLst>
              </p:cNvPr>
              <p:cNvSpPr/>
              <p:nvPr/>
            </p:nvSpPr>
            <p:spPr bwMode="auto">
              <a:xfrm>
                <a:off x="9668992" y="5969711"/>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Care plan</a:t>
                </a:r>
                <a:endParaRPr lang="en-IN" sz="392" kern="0" dirty="0">
                  <a:ea typeface="Segoe UI" pitchFamily="34" charset="0"/>
                  <a:cs typeface="Segoe UI" pitchFamily="34" charset="0"/>
                </a:endParaRPr>
              </a:p>
            </p:txBody>
          </p:sp>
        </p:grpSp>
        <p:grpSp>
          <p:nvGrpSpPr>
            <p:cNvPr id="229" name="Group 228">
              <a:extLst>
                <a:ext uri="{FF2B5EF4-FFF2-40B4-BE49-F238E27FC236}">
                  <a16:creationId xmlns:a16="http://schemas.microsoft.com/office/drawing/2014/main" id="{6A05C5D7-1B93-1E40-8449-9BA45FBBB563}"/>
                </a:ext>
              </a:extLst>
            </p:cNvPr>
            <p:cNvGrpSpPr/>
            <p:nvPr/>
          </p:nvGrpSpPr>
          <p:grpSpPr>
            <a:xfrm>
              <a:off x="1089441" y="4190401"/>
              <a:ext cx="2899794" cy="396116"/>
              <a:chOff x="6301615" y="6489636"/>
              <a:chExt cx="5193696" cy="796534"/>
            </a:xfrm>
          </p:grpSpPr>
          <p:sp>
            <p:nvSpPr>
              <p:cNvPr id="232" name="Rectangle 231">
                <a:extLst>
                  <a:ext uri="{FF2B5EF4-FFF2-40B4-BE49-F238E27FC236}">
                    <a16:creationId xmlns:a16="http://schemas.microsoft.com/office/drawing/2014/main" id="{866E7D68-BE87-0544-9AEE-BD5A864FB848}"/>
                  </a:ext>
                </a:extLst>
              </p:cNvPr>
              <p:cNvSpPr/>
              <p:nvPr/>
            </p:nvSpPr>
            <p:spPr bwMode="auto">
              <a:xfrm>
                <a:off x="6301615" y="6489636"/>
                <a:ext cx="5193696" cy="796534"/>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IN" sz="392" kern="0" err="1">
                  <a:solidFill>
                    <a:prstClr val="white"/>
                  </a:solidFill>
                  <a:ea typeface="Segoe UI" pitchFamily="34" charset="0"/>
                  <a:cs typeface="Segoe UI" pitchFamily="34" charset="0"/>
                </a:endParaRPr>
              </a:p>
            </p:txBody>
          </p:sp>
          <p:sp>
            <p:nvSpPr>
              <p:cNvPr id="233" name="TextBox 232">
                <a:extLst>
                  <a:ext uri="{FF2B5EF4-FFF2-40B4-BE49-F238E27FC236}">
                    <a16:creationId xmlns:a16="http://schemas.microsoft.com/office/drawing/2014/main" id="{025063DE-8B62-D846-8FC7-58CB71EE8552}"/>
                  </a:ext>
                </a:extLst>
              </p:cNvPr>
              <p:cNvSpPr txBox="1"/>
              <p:nvPr/>
            </p:nvSpPr>
            <p:spPr>
              <a:xfrm>
                <a:off x="6402764" y="6572572"/>
                <a:ext cx="479047" cy="152077"/>
              </a:xfrm>
              <a:prstGeom prst="rect">
                <a:avLst/>
              </a:prstGeom>
              <a:noFill/>
            </p:spPr>
            <p:txBody>
              <a:bodyPr wrap="square" lIns="0" tIns="0" rIns="0" bIns="0" rtlCol="0">
                <a:noAutofit/>
              </a:bodyPr>
              <a:lstStyle/>
              <a:p>
                <a:pPr defTabSz="896386">
                  <a:spcAft>
                    <a:spcPts val="588"/>
                  </a:spcAft>
                  <a:defRPr/>
                </a:pPr>
                <a:r>
                  <a:rPr lang="en-US" sz="392" kern="0" dirty="0">
                    <a:solidFill>
                      <a:schemeClr val="bg1"/>
                    </a:solidFill>
                  </a:rPr>
                  <a:t>ACCOUNT</a:t>
                </a:r>
                <a:endParaRPr lang="en-IN" sz="392" kern="0" dirty="0">
                  <a:solidFill>
                    <a:schemeClr val="bg1"/>
                  </a:solidFill>
                </a:endParaRPr>
              </a:p>
            </p:txBody>
          </p:sp>
          <p:sp>
            <p:nvSpPr>
              <p:cNvPr id="234" name="TextBox 233">
                <a:extLst>
                  <a:ext uri="{FF2B5EF4-FFF2-40B4-BE49-F238E27FC236}">
                    <a16:creationId xmlns:a16="http://schemas.microsoft.com/office/drawing/2014/main" id="{DDA747A5-7ECB-AE4D-AE07-2CFE2CA9EF0F}"/>
                  </a:ext>
                </a:extLst>
              </p:cNvPr>
              <p:cNvSpPr txBox="1"/>
              <p:nvPr/>
            </p:nvSpPr>
            <p:spPr>
              <a:xfrm>
                <a:off x="7753998" y="6561144"/>
                <a:ext cx="683518" cy="125406"/>
              </a:xfrm>
              <a:prstGeom prst="rect">
                <a:avLst/>
              </a:prstGeom>
              <a:noFill/>
            </p:spPr>
            <p:txBody>
              <a:bodyPr wrap="square" lIns="0" tIns="0" rIns="0" bIns="0" rtlCol="0">
                <a:noAutofit/>
              </a:bodyPr>
              <a:lstStyle/>
              <a:p>
                <a:pPr defTabSz="896386">
                  <a:spcAft>
                    <a:spcPts val="588"/>
                  </a:spcAft>
                  <a:defRPr/>
                </a:pPr>
                <a:r>
                  <a:rPr lang="en-US" sz="392" kern="0" dirty="0">
                    <a:solidFill>
                      <a:schemeClr val="bg1"/>
                    </a:solidFill>
                  </a:rPr>
                  <a:t>ATTRIBUTES</a:t>
                </a:r>
                <a:endParaRPr lang="en-IN" sz="392" kern="0" dirty="0">
                  <a:solidFill>
                    <a:schemeClr val="bg1"/>
                  </a:solidFill>
                </a:endParaRPr>
              </a:p>
            </p:txBody>
          </p:sp>
          <p:sp>
            <p:nvSpPr>
              <p:cNvPr id="235" name="TextBox 234">
                <a:extLst>
                  <a:ext uri="{FF2B5EF4-FFF2-40B4-BE49-F238E27FC236}">
                    <a16:creationId xmlns:a16="http://schemas.microsoft.com/office/drawing/2014/main" id="{6C403DAA-19E4-2C4B-B126-6F1D1E1D420B}"/>
                  </a:ext>
                </a:extLst>
              </p:cNvPr>
              <p:cNvSpPr txBox="1"/>
              <p:nvPr/>
            </p:nvSpPr>
            <p:spPr>
              <a:xfrm>
                <a:off x="6393245" y="6725243"/>
                <a:ext cx="1104944" cy="425136"/>
              </a:xfrm>
              <a:prstGeom prst="rect">
                <a:avLst/>
              </a:prstGeom>
              <a:noFill/>
            </p:spPr>
            <p:txBody>
              <a:bodyPr wrap="square" lIns="0" tIns="0" rIns="0" bIns="0" rtlCol="0">
                <a:noAutofit/>
              </a:bodyPr>
              <a:lstStyle/>
              <a:p>
                <a:pPr defTabSz="896386">
                  <a:spcAft>
                    <a:spcPts val="588"/>
                  </a:spcAft>
                  <a:defRPr/>
                </a:pPr>
                <a:r>
                  <a:rPr lang="en-US" sz="392" kern="0" dirty="0">
                    <a:solidFill>
                      <a:schemeClr val="bg1"/>
                    </a:solidFill>
                  </a:rPr>
                  <a:t>Description: Business that represents a customer or a potential customer </a:t>
                </a:r>
                <a:endParaRPr lang="en-IN" sz="392" kern="0" dirty="0">
                  <a:solidFill>
                    <a:schemeClr val="bg1"/>
                  </a:solidFill>
                </a:endParaRPr>
              </a:p>
            </p:txBody>
          </p:sp>
          <p:sp>
            <p:nvSpPr>
              <p:cNvPr id="236" name="TextBox 235">
                <a:extLst>
                  <a:ext uri="{FF2B5EF4-FFF2-40B4-BE49-F238E27FC236}">
                    <a16:creationId xmlns:a16="http://schemas.microsoft.com/office/drawing/2014/main" id="{81853C50-BF07-9941-89B2-C138CE937492}"/>
                  </a:ext>
                </a:extLst>
              </p:cNvPr>
              <p:cNvSpPr txBox="1"/>
              <p:nvPr/>
            </p:nvSpPr>
            <p:spPr>
              <a:xfrm>
                <a:off x="7729631" y="6725243"/>
                <a:ext cx="3319368" cy="425136"/>
              </a:xfrm>
              <a:prstGeom prst="rect">
                <a:avLst/>
              </a:prstGeom>
              <a:noFill/>
            </p:spPr>
            <p:txBody>
              <a:bodyPr wrap="square" lIns="0" tIns="0" rIns="0" bIns="0" numCol="3" rtlCol="0">
                <a:noAutofit/>
              </a:bodyPr>
              <a:lstStyle/>
              <a:p>
                <a:pPr marL="35794" indent="-35794" defTabSz="896386">
                  <a:spcAft>
                    <a:spcPts val="98"/>
                  </a:spcAft>
                  <a:buFont typeface="Arial" panose="020B0604020202020204" pitchFamily="34" charset="0"/>
                  <a:buChar char="•"/>
                  <a:defRPr/>
                </a:pPr>
                <a:r>
                  <a:rPr lang="en-US" sz="392" kern="0" dirty="0">
                    <a:solidFill>
                      <a:schemeClr val="bg1"/>
                    </a:solidFill>
                  </a:rPr>
                  <a:t>Account number</a:t>
                </a:r>
              </a:p>
              <a:p>
                <a:pPr marL="35794" indent="-35794" defTabSz="896386">
                  <a:spcAft>
                    <a:spcPts val="98"/>
                  </a:spcAft>
                  <a:buFont typeface="Arial" panose="020B0604020202020204" pitchFamily="34" charset="0"/>
                  <a:buChar char="•"/>
                  <a:defRPr/>
                </a:pPr>
                <a:r>
                  <a:rPr lang="en-US" sz="392" kern="0" dirty="0">
                    <a:solidFill>
                      <a:schemeClr val="bg1"/>
                    </a:solidFill>
                  </a:rPr>
                  <a:t>Account rating Code</a:t>
                </a:r>
              </a:p>
              <a:p>
                <a:pPr marL="35794" indent="-35794" defTabSz="896386">
                  <a:spcAft>
                    <a:spcPts val="98"/>
                  </a:spcAft>
                  <a:buFont typeface="Arial" panose="020B0604020202020204" pitchFamily="34" charset="0"/>
                  <a:buChar char="•"/>
                  <a:defRPr/>
                </a:pPr>
                <a:r>
                  <a:rPr lang="en-US" sz="392" kern="0" dirty="0">
                    <a:solidFill>
                      <a:schemeClr val="bg1"/>
                    </a:solidFill>
                  </a:rPr>
                  <a:t>Created on</a:t>
                </a:r>
              </a:p>
              <a:p>
                <a:pPr marL="35794" indent="-35794" defTabSz="896386">
                  <a:spcAft>
                    <a:spcPts val="98"/>
                  </a:spcAft>
                  <a:buFont typeface="Arial" panose="020B0604020202020204" pitchFamily="34" charset="0"/>
                  <a:buChar char="•"/>
                  <a:defRPr/>
                </a:pPr>
                <a:r>
                  <a:rPr lang="en-US" sz="392" kern="0" dirty="0">
                    <a:solidFill>
                      <a:schemeClr val="bg1"/>
                    </a:solidFill>
                  </a:rPr>
                  <a:t>Credit limit</a:t>
                </a:r>
              </a:p>
              <a:p>
                <a:pPr marL="35794" indent="-35794" defTabSz="896386">
                  <a:spcAft>
                    <a:spcPts val="98"/>
                  </a:spcAft>
                  <a:buFont typeface="Arial" panose="020B0604020202020204" pitchFamily="34" charset="0"/>
                  <a:buChar char="•"/>
                  <a:defRPr/>
                </a:pPr>
                <a:r>
                  <a:rPr lang="en-US" sz="392" kern="0" dirty="0">
                    <a:solidFill>
                      <a:schemeClr val="bg1"/>
                    </a:solidFill>
                  </a:rPr>
                  <a:t>Open deals</a:t>
                </a:r>
              </a:p>
              <a:p>
                <a:pPr marL="35794" indent="-35794" defTabSz="896386">
                  <a:spcAft>
                    <a:spcPts val="98"/>
                  </a:spcAft>
                  <a:buFont typeface="Arial" panose="020B0604020202020204" pitchFamily="34" charset="0"/>
                  <a:buChar char="•"/>
                  <a:defRPr/>
                </a:pPr>
                <a:r>
                  <a:rPr lang="en-US" sz="392" kern="0" dirty="0">
                    <a:solidFill>
                      <a:schemeClr val="bg1"/>
                    </a:solidFill>
                  </a:rPr>
                  <a:t>Open revenue</a:t>
                </a:r>
              </a:p>
              <a:p>
                <a:pPr marL="35794" indent="-35794" defTabSz="896386">
                  <a:spcAft>
                    <a:spcPts val="98"/>
                  </a:spcAft>
                  <a:buFont typeface="Arial" panose="020B0604020202020204" pitchFamily="34" charset="0"/>
                  <a:buChar char="•"/>
                  <a:defRPr/>
                </a:pPr>
                <a:r>
                  <a:rPr lang="en-US" sz="392" kern="0" dirty="0">
                    <a:solidFill>
                      <a:schemeClr val="bg1"/>
                    </a:solidFill>
                  </a:rPr>
                  <a:t>Territory id</a:t>
                </a:r>
              </a:p>
              <a:p>
                <a:pPr marL="35794" indent="-35794" defTabSz="896386">
                  <a:spcAft>
                    <a:spcPts val="98"/>
                  </a:spcAft>
                  <a:buFont typeface="Arial" panose="020B0604020202020204" pitchFamily="34" charset="0"/>
                  <a:buChar char="•"/>
                  <a:defRPr/>
                </a:pPr>
                <a:r>
                  <a:rPr lang="en-US" sz="392" kern="0" dirty="0">
                    <a:solidFill>
                      <a:schemeClr val="bg1"/>
                    </a:solidFill>
                  </a:rPr>
                  <a:t>Hotel group</a:t>
                </a:r>
                <a:endParaRPr lang="en-IN" sz="392" kern="0" dirty="0">
                  <a:solidFill>
                    <a:schemeClr val="bg1"/>
                  </a:solidFill>
                </a:endParaRPr>
              </a:p>
            </p:txBody>
          </p:sp>
        </p:grpSp>
        <p:sp>
          <p:nvSpPr>
            <p:cNvPr id="230" name="Freeform: Shape 597">
              <a:extLst>
                <a:ext uri="{FF2B5EF4-FFF2-40B4-BE49-F238E27FC236}">
                  <a16:creationId xmlns:a16="http://schemas.microsoft.com/office/drawing/2014/main" id="{6EB35D36-3549-5344-8AC9-74FF4C659F66}"/>
                </a:ext>
              </a:extLst>
            </p:cNvPr>
            <p:cNvSpPr/>
            <p:nvPr/>
          </p:nvSpPr>
          <p:spPr bwMode="auto">
            <a:xfrm>
              <a:off x="3867681" y="2250894"/>
              <a:ext cx="177269" cy="2134226"/>
            </a:xfrm>
            <a:custGeom>
              <a:avLst/>
              <a:gdLst>
                <a:gd name="connsiteX0" fmla="*/ 0 w 317500"/>
                <a:gd name="connsiteY0" fmla="*/ 0 h 4064000"/>
                <a:gd name="connsiteX1" fmla="*/ 317500 w 317500"/>
                <a:gd name="connsiteY1" fmla="*/ 0 h 4064000"/>
                <a:gd name="connsiteX2" fmla="*/ 317500 w 317500"/>
                <a:gd name="connsiteY2" fmla="*/ 4064000 h 4064000"/>
                <a:gd name="connsiteX3" fmla="*/ 215900 w 317500"/>
                <a:gd name="connsiteY3" fmla="*/ 4064000 h 4064000"/>
              </a:gdLst>
              <a:ahLst/>
              <a:cxnLst>
                <a:cxn ang="0">
                  <a:pos x="connsiteX0" y="connsiteY0"/>
                </a:cxn>
                <a:cxn ang="0">
                  <a:pos x="connsiteX1" y="connsiteY1"/>
                </a:cxn>
                <a:cxn ang="0">
                  <a:pos x="connsiteX2" y="connsiteY2"/>
                </a:cxn>
                <a:cxn ang="0">
                  <a:pos x="connsiteX3" y="connsiteY3"/>
                </a:cxn>
              </a:cxnLst>
              <a:rect l="l" t="t" r="r" b="b"/>
              <a:pathLst>
                <a:path w="317500" h="4064000">
                  <a:moveTo>
                    <a:pt x="0" y="0"/>
                  </a:moveTo>
                  <a:lnTo>
                    <a:pt x="317500" y="0"/>
                  </a:lnTo>
                  <a:lnTo>
                    <a:pt x="317500" y="4064000"/>
                  </a:lnTo>
                  <a:lnTo>
                    <a:pt x="215900" y="4064000"/>
                  </a:lnTo>
                </a:path>
              </a:pathLst>
            </a:custGeom>
            <a:noFill/>
            <a:ln w="6350" cap="flat" cmpd="sng" algn="ctr">
              <a:solidFill>
                <a:schemeClr val="bg1">
                  <a:lumMod val="75000"/>
                </a:schemeClr>
              </a:solidFill>
              <a:prstDash val="solid"/>
              <a:headEnd type="oval" w="sm" len="sm"/>
              <a:tailEnd type="oval" w="sm" len="sm"/>
            </a:ln>
            <a:effectLst/>
          </p:spPr>
          <p:txBody>
            <a:bodyPr rtlCol="0" anchor="ctr">
              <a:noAutofit/>
            </a:bodyPr>
            <a:lstStyle/>
            <a:p>
              <a:pPr algn="ctr" defTabSz="896386">
                <a:defRPr/>
              </a:pPr>
              <a:endParaRPr lang="en-IN" sz="392" kern="0" dirty="0">
                <a:solidFill>
                  <a:prstClr val="white"/>
                </a:solidFill>
              </a:endParaRPr>
            </a:p>
          </p:txBody>
        </p:sp>
        <p:sp>
          <p:nvSpPr>
            <p:cNvPr id="231" name="Rectangle 230">
              <a:extLst>
                <a:ext uri="{FF2B5EF4-FFF2-40B4-BE49-F238E27FC236}">
                  <a16:creationId xmlns:a16="http://schemas.microsoft.com/office/drawing/2014/main" id="{88A2448A-A18E-354B-869B-E778D2A28A51}"/>
                </a:ext>
              </a:extLst>
            </p:cNvPr>
            <p:cNvSpPr/>
            <p:nvPr/>
          </p:nvSpPr>
          <p:spPr>
            <a:xfrm>
              <a:off x="1615822" y="2003931"/>
              <a:ext cx="141703" cy="58639"/>
            </a:xfrm>
            <a:prstGeom prst="rect">
              <a:avLst/>
            </a:prstGeom>
          </p:spPr>
          <p:txBody>
            <a:bodyPr wrap="square" lIns="0" tIns="0" rIns="0" bIns="0">
              <a:noAutofit/>
            </a:bodyPr>
            <a:lstStyle/>
            <a:p>
              <a:pPr defTabSz="914102" fontAlgn="base">
                <a:spcBef>
                  <a:spcPct val="0"/>
                </a:spcBef>
                <a:spcAft>
                  <a:spcPct val="0"/>
                </a:spcAft>
                <a:defRPr/>
              </a:pPr>
              <a:r>
                <a:rPr lang="en-US" sz="392" kern="0" dirty="0">
                  <a:cs typeface="Segoe UI Semibold" panose="020B0702040204020203" pitchFamily="34" charset="0"/>
                </a:rPr>
                <a:t>CRM</a:t>
              </a:r>
              <a:endParaRPr lang="en-IN" sz="392" kern="0" dirty="0">
                <a:cs typeface="Segoe UI Semibold" panose="020B0702040204020203" pitchFamily="34" charset="0"/>
              </a:endParaRPr>
            </a:p>
          </p:txBody>
        </p:sp>
      </p:grpSp>
      <p:sp>
        <p:nvSpPr>
          <p:cNvPr id="255" name="TextBox 254">
            <a:extLst>
              <a:ext uri="{FF2B5EF4-FFF2-40B4-BE49-F238E27FC236}">
                <a16:creationId xmlns:a16="http://schemas.microsoft.com/office/drawing/2014/main" id="{624A7FBD-8B6F-E349-8F4E-82F2F1A625F7}"/>
              </a:ext>
            </a:extLst>
          </p:cNvPr>
          <p:cNvSpPr txBox="1"/>
          <p:nvPr/>
        </p:nvSpPr>
        <p:spPr>
          <a:xfrm>
            <a:off x="571676" y="5078030"/>
            <a:ext cx="3530460" cy="1068259"/>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nchor="t" anchorCtr="0">
            <a:noAutofit/>
          </a:bodyPr>
          <a:lstStyle/>
          <a:p>
            <a:pPr>
              <a:defRPr/>
            </a:pPr>
            <a:r>
              <a:rPr lang="en-US" sz="1568" dirty="0">
                <a:solidFill>
                  <a:schemeClr val="tx1"/>
                </a:solidFill>
                <a:cs typeface="Segoe UI Light" panose="020B0502040204020203" pitchFamily="34" charset="0"/>
              </a:rPr>
              <a:t>Open source and shared data model that provides semantic consistency</a:t>
            </a:r>
            <a:br>
              <a:rPr lang="en-US" sz="1568" dirty="0">
                <a:solidFill>
                  <a:schemeClr val="tx1"/>
                </a:solidFill>
                <a:cs typeface="Segoe UI Light" panose="020B0502040204020203" pitchFamily="34" charset="0"/>
              </a:rPr>
            </a:br>
            <a:r>
              <a:rPr lang="en-US" sz="1568" dirty="0">
                <a:solidFill>
                  <a:schemeClr val="tx1"/>
                </a:solidFill>
                <a:cs typeface="Segoe UI Light" panose="020B0502040204020203" pitchFamily="34" charset="0"/>
              </a:rPr>
              <a:t>for data </a:t>
            </a:r>
          </a:p>
        </p:txBody>
      </p:sp>
      <p:sp>
        <p:nvSpPr>
          <p:cNvPr id="256" name="TextBox 255">
            <a:extLst>
              <a:ext uri="{FF2B5EF4-FFF2-40B4-BE49-F238E27FC236}">
                <a16:creationId xmlns:a16="http://schemas.microsoft.com/office/drawing/2014/main" id="{55CDDD49-739E-E341-9002-904696B8A0E9}"/>
              </a:ext>
            </a:extLst>
          </p:cNvPr>
          <p:cNvSpPr txBox="1">
            <a:spLocks/>
          </p:cNvSpPr>
          <p:nvPr/>
        </p:nvSpPr>
        <p:spPr>
          <a:xfrm>
            <a:off x="4332586" y="5078030"/>
            <a:ext cx="3530460" cy="1068259"/>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nchor="t" anchorCtr="0">
            <a:noAutofit/>
          </a:bodyPr>
          <a:lstStyle/>
          <a:p>
            <a:pPr>
              <a:defRPr/>
            </a:pPr>
            <a:r>
              <a:rPr lang="en-US" sz="1568" dirty="0">
                <a:solidFill>
                  <a:schemeClr val="tx1"/>
                </a:solidFill>
                <a:cs typeface="Segoe UI Light" panose="020B0502040204020203" pitchFamily="34" charset="0"/>
              </a:rPr>
              <a:t>Allows makers to more quickly develop applications and integrators to more easily interoperate across</a:t>
            </a:r>
            <a:br>
              <a:rPr lang="en-US" sz="1568" dirty="0">
                <a:solidFill>
                  <a:schemeClr val="tx1"/>
                </a:solidFill>
                <a:cs typeface="Segoe UI Light" panose="020B0502040204020203" pitchFamily="34" charset="0"/>
              </a:rPr>
            </a:br>
            <a:r>
              <a:rPr lang="en-US" sz="1568" dirty="0">
                <a:solidFill>
                  <a:schemeClr val="tx1"/>
                </a:solidFill>
                <a:cs typeface="Segoe UI Light" panose="020B0502040204020203" pitchFamily="34" charset="0"/>
              </a:rPr>
              <a:t>multiple systems</a:t>
            </a:r>
          </a:p>
        </p:txBody>
      </p:sp>
      <p:sp>
        <p:nvSpPr>
          <p:cNvPr id="257" name="TextBox 256">
            <a:extLst>
              <a:ext uri="{FF2B5EF4-FFF2-40B4-BE49-F238E27FC236}">
                <a16:creationId xmlns:a16="http://schemas.microsoft.com/office/drawing/2014/main" id="{A58D1130-B371-D34C-A141-7E41BCB7132A}"/>
              </a:ext>
            </a:extLst>
          </p:cNvPr>
          <p:cNvSpPr txBox="1">
            <a:spLocks/>
          </p:cNvSpPr>
          <p:nvPr/>
        </p:nvSpPr>
        <p:spPr>
          <a:xfrm>
            <a:off x="8093494" y="5078030"/>
            <a:ext cx="3530460" cy="1068259"/>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nchor="t" anchorCtr="0">
            <a:noAutofit/>
          </a:bodyPr>
          <a:lstStyle/>
          <a:p>
            <a:pPr>
              <a:defRPr/>
            </a:pPr>
            <a:r>
              <a:rPr lang="en-US" sz="1568" dirty="0">
                <a:solidFill>
                  <a:schemeClr val="tx1"/>
                </a:solidFill>
                <a:cs typeface="Segoe UI Light" panose="020B0502040204020203" pitchFamily="34" charset="0"/>
              </a:rPr>
              <a:t>A growing set of solutions and partners that contribute to the effort by implementing CDM or extending </a:t>
            </a:r>
            <a:br>
              <a:rPr lang="en-US" sz="1568" dirty="0">
                <a:solidFill>
                  <a:schemeClr val="tx1"/>
                </a:solidFill>
                <a:cs typeface="Segoe UI Light" panose="020B0502040204020203" pitchFamily="34" charset="0"/>
              </a:rPr>
            </a:br>
            <a:r>
              <a:rPr lang="en-US" sz="1568" dirty="0">
                <a:solidFill>
                  <a:schemeClr val="tx1"/>
                </a:solidFill>
                <a:cs typeface="Segoe UI Light" panose="020B0502040204020203" pitchFamily="34" charset="0"/>
              </a:rPr>
              <a:t>with industry-specific domains</a:t>
            </a:r>
          </a:p>
        </p:txBody>
      </p:sp>
      <p:cxnSp>
        <p:nvCxnSpPr>
          <p:cNvPr id="258" name="Straight Connector 257">
            <a:extLst>
              <a:ext uri="{FF2B5EF4-FFF2-40B4-BE49-F238E27FC236}">
                <a16:creationId xmlns:a16="http://schemas.microsoft.com/office/drawing/2014/main" id="{D239E021-CAA6-4344-A63C-7F8AB582A39D}"/>
              </a:ext>
            </a:extLst>
          </p:cNvPr>
          <p:cNvCxnSpPr>
            <a:cxnSpLocks/>
          </p:cNvCxnSpPr>
          <p:nvPr/>
        </p:nvCxnSpPr>
        <p:spPr>
          <a:xfrm>
            <a:off x="571676" y="4900331"/>
            <a:ext cx="3530460" cy="0"/>
          </a:xfrm>
          <a:prstGeom prst="line">
            <a:avLst/>
          </a:prstGeom>
          <a:ln w="15875">
            <a:solidFill>
              <a:srgbClr val="74277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50919FE-B7F3-EC4A-A51A-EDE9B6D86972}"/>
              </a:ext>
            </a:extLst>
          </p:cNvPr>
          <p:cNvCxnSpPr>
            <a:cxnSpLocks/>
          </p:cNvCxnSpPr>
          <p:nvPr/>
        </p:nvCxnSpPr>
        <p:spPr>
          <a:xfrm>
            <a:off x="4332586" y="4900331"/>
            <a:ext cx="3530460" cy="0"/>
          </a:xfrm>
          <a:prstGeom prst="line">
            <a:avLst/>
          </a:prstGeom>
          <a:ln w="15875">
            <a:solidFill>
              <a:srgbClr val="74277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49FB399-6B20-DE45-87A0-50C93D6C8036}"/>
              </a:ext>
            </a:extLst>
          </p:cNvPr>
          <p:cNvCxnSpPr>
            <a:cxnSpLocks/>
          </p:cNvCxnSpPr>
          <p:nvPr/>
        </p:nvCxnSpPr>
        <p:spPr>
          <a:xfrm>
            <a:off x="8093494" y="4900331"/>
            <a:ext cx="3530460" cy="0"/>
          </a:xfrm>
          <a:prstGeom prst="line">
            <a:avLst/>
          </a:prstGeom>
          <a:ln w="15875">
            <a:solidFill>
              <a:srgbClr val="74277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B4CEE9-317A-4AA5-AA5E-8BCC2BA310C0}"/>
              </a:ext>
            </a:extLst>
          </p:cNvPr>
          <p:cNvSpPr>
            <a:spLocks noGrp="1"/>
          </p:cNvSpPr>
          <p:nvPr>
            <p:ph type="title"/>
          </p:nvPr>
        </p:nvSpPr>
        <p:spPr>
          <a:xfrm>
            <a:off x="588263" y="457200"/>
            <a:ext cx="11018520" cy="1107996"/>
          </a:xfrm>
        </p:spPr>
        <p:txBody>
          <a:bodyPr/>
          <a:lstStyle/>
          <a:p>
            <a:r>
              <a:rPr lang="en-US" noProof="0" dirty="0" err="1"/>
              <a:t>Dataverse</a:t>
            </a:r>
            <a:r>
              <a:rPr lang="en-US" noProof="0" dirty="0"/>
              <a:t> Implements the Common Data Model (CDM)</a:t>
            </a:r>
            <a:endParaRPr lang="en-US" dirty="0"/>
          </a:p>
        </p:txBody>
      </p:sp>
      <p:sp>
        <p:nvSpPr>
          <p:cNvPr id="120" name="Arc 119">
            <a:extLst>
              <a:ext uri="{FF2B5EF4-FFF2-40B4-BE49-F238E27FC236}">
                <a16:creationId xmlns:a16="http://schemas.microsoft.com/office/drawing/2014/main" id="{2E84E3ED-B9C1-2149-8361-4914954FE3BD}"/>
              </a:ext>
            </a:extLst>
          </p:cNvPr>
          <p:cNvSpPr/>
          <p:nvPr/>
        </p:nvSpPr>
        <p:spPr>
          <a:xfrm rot="17382133">
            <a:off x="9075660" y="2287052"/>
            <a:ext cx="1535872" cy="1535875"/>
          </a:xfrm>
          <a:prstGeom prst="arc">
            <a:avLst>
              <a:gd name="adj1" fmla="val 16735553"/>
              <a:gd name="adj2" fmla="val 19098830"/>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sp>
        <p:nvSpPr>
          <p:cNvPr id="121" name="Arc 120">
            <a:extLst>
              <a:ext uri="{FF2B5EF4-FFF2-40B4-BE49-F238E27FC236}">
                <a16:creationId xmlns:a16="http://schemas.microsoft.com/office/drawing/2014/main" id="{C787CAAB-2FAF-DE4B-98D5-052D28D7610F}"/>
              </a:ext>
            </a:extLst>
          </p:cNvPr>
          <p:cNvSpPr/>
          <p:nvPr/>
        </p:nvSpPr>
        <p:spPr>
          <a:xfrm rot="13096085">
            <a:off x="9075659" y="2287055"/>
            <a:ext cx="1535875" cy="1535872"/>
          </a:xfrm>
          <a:prstGeom prst="arc">
            <a:avLst>
              <a:gd name="adj1" fmla="val 16658110"/>
              <a:gd name="adj2" fmla="val 19145007"/>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sp>
        <p:nvSpPr>
          <p:cNvPr id="122" name="Arc 121">
            <a:extLst>
              <a:ext uri="{FF2B5EF4-FFF2-40B4-BE49-F238E27FC236}">
                <a16:creationId xmlns:a16="http://schemas.microsoft.com/office/drawing/2014/main" id="{8CCAC564-2EB5-8D48-9BFC-C9803C9EBB68}"/>
              </a:ext>
            </a:extLst>
          </p:cNvPr>
          <p:cNvSpPr/>
          <p:nvPr/>
        </p:nvSpPr>
        <p:spPr>
          <a:xfrm rot="8773311">
            <a:off x="9075659" y="2287055"/>
            <a:ext cx="1535875" cy="1535872"/>
          </a:xfrm>
          <a:prstGeom prst="arc">
            <a:avLst>
              <a:gd name="adj1" fmla="val 16752498"/>
              <a:gd name="adj2" fmla="val 19091544"/>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sp>
        <p:nvSpPr>
          <p:cNvPr id="123" name="Arc 122">
            <a:extLst>
              <a:ext uri="{FF2B5EF4-FFF2-40B4-BE49-F238E27FC236}">
                <a16:creationId xmlns:a16="http://schemas.microsoft.com/office/drawing/2014/main" id="{DC3D7243-CB34-4C4C-B581-B67846452C48}"/>
              </a:ext>
            </a:extLst>
          </p:cNvPr>
          <p:cNvSpPr/>
          <p:nvPr/>
        </p:nvSpPr>
        <p:spPr>
          <a:xfrm rot="4399542">
            <a:off x="9075660" y="2287052"/>
            <a:ext cx="1535872" cy="1535875"/>
          </a:xfrm>
          <a:prstGeom prst="arc">
            <a:avLst>
              <a:gd name="adj1" fmla="val 16801497"/>
              <a:gd name="adj2" fmla="val 19184767"/>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192">
              <a:defRPr/>
            </a:pPr>
            <a:endParaRPr lang="en-IN" sz="980">
              <a:solidFill>
                <a:srgbClr val="FFFFFF"/>
              </a:solidFill>
              <a:latin typeface="Segoe UI"/>
            </a:endParaRPr>
          </a:p>
        </p:txBody>
      </p:sp>
      <p:sp>
        <p:nvSpPr>
          <p:cNvPr id="124" name="Rectangle 123">
            <a:extLst>
              <a:ext uri="{FF2B5EF4-FFF2-40B4-BE49-F238E27FC236}">
                <a16:creationId xmlns:a16="http://schemas.microsoft.com/office/drawing/2014/main" id="{AA9C8509-786C-D44C-A30A-4D277A4B786B}"/>
              </a:ext>
            </a:extLst>
          </p:cNvPr>
          <p:cNvSpPr/>
          <p:nvPr/>
        </p:nvSpPr>
        <p:spPr bwMode="auto">
          <a:xfrm>
            <a:off x="9514369" y="1804869"/>
            <a:ext cx="658456"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225">
              <a:defRPr/>
            </a:pPr>
            <a:r>
              <a:rPr lang="en-US" sz="1176" dirty="0">
                <a:solidFill>
                  <a:schemeClr val="tx1"/>
                </a:solidFill>
                <a:ea typeface="Segoe UI Semibold" panose="020B0502040204020203" pitchFamily="34" charset="0"/>
                <a:cs typeface="Segoe UI Semibold" panose="020B0502040204020203" pitchFamily="34" charset="0"/>
              </a:rPr>
              <a:t>Education</a:t>
            </a:r>
          </a:p>
        </p:txBody>
      </p:sp>
      <p:sp>
        <p:nvSpPr>
          <p:cNvPr id="125" name="Rectangle 124">
            <a:extLst>
              <a:ext uri="{FF2B5EF4-FFF2-40B4-BE49-F238E27FC236}">
                <a16:creationId xmlns:a16="http://schemas.microsoft.com/office/drawing/2014/main" id="{2A35BB7B-CE96-8745-B989-E86799E3007D}"/>
              </a:ext>
            </a:extLst>
          </p:cNvPr>
          <p:cNvSpPr/>
          <p:nvPr/>
        </p:nvSpPr>
        <p:spPr bwMode="auto">
          <a:xfrm>
            <a:off x="10645515" y="3480825"/>
            <a:ext cx="575166" cy="362072"/>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225">
              <a:defRPr/>
            </a:pPr>
            <a:r>
              <a:rPr lang="en-US" sz="1176" dirty="0">
                <a:solidFill>
                  <a:schemeClr val="tx1"/>
                </a:solidFill>
                <a:ea typeface="Segoe UI Semibold" panose="020B0502040204020203" pitchFamily="34" charset="0"/>
                <a:cs typeface="Segoe UI Semibold" panose="020B0502040204020203" pitchFamily="34" charset="0"/>
              </a:rPr>
              <a:t>Financial</a:t>
            </a:r>
            <a:br>
              <a:rPr lang="en-US" sz="1176" dirty="0">
                <a:solidFill>
                  <a:schemeClr val="tx1"/>
                </a:solidFill>
                <a:ea typeface="Segoe UI Semibold" panose="020B0502040204020203" pitchFamily="34" charset="0"/>
                <a:cs typeface="Segoe UI Semibold" panose="020B0502040204020203" pitchFamily="34" charset="0"/>
              </a:rPr>
            </a:br>
            <a:r>
              <a:rPr lang="en-US" sz="1176" dirty="0">
                <a:solidFill>
                  <a:schemeClr val="tx1"/>
                </a:solidFill>
                <a:ea typeface="Segoe UI Semibold" panose="020B0502040204020203" pitchFamily="34" charset="0"/>
                <a:cs typeface="Segoe UI Semibold" panose="020B0502040204020203" pitchFamily="34" charset="0"/>
              </a:rPr>
              <a:t>Services</a:t>
            </a:r>
          </a:p>
        </p:txBody>
      </p:sp>
      <p:sp>
        <p:nvSpPr>
          <p:cNvPr id="126" name="Rectangle 125">
            <a:extLst>
              <a:ext uri="{FF2B5EF4-FFF2-40B4-BE49-F238E27FC236}">
                <a16:creationId xmlns:a16="http://schemas.microsoft.com/office/drawing/2014/main" id="{9739421D-DF9E-7946-AEAA-D923885AB1AA}"/>
              </a:ext>
            </a:extLst>
          </p:cNvPr>
          <p:cNvSpPr/>
          <p:nvPr/>
        </p:nvSpPr>
        <p:spPr bwMode="auto">
          <a:xfrm>
            <a:off x="8017297" y="2732669"/>
            <a:ext cx="777385"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14225">
              <a:defRPr/>
            </a:pPr>
            <a:r>
              <a:rPr lang="en-US" sz="1176" dirty="0">
                <a:solidFill>
                  <a:schemeClr val="tx1"/>
                </a:solidFill>
                <a:ea typeface="Segoe UI Semibold" panose="020B0502040204020203" pitchFamily="34" charset="0"/>
                <a:cs typeface="Segoe UI Semibold" panose="020B0702040204020203" pitchFamily="34" charset="0"/>
              </a:rPr>
              <a:t>Automotive</a:t>
            </a:r>
            <a:endParaRPr lang="en-US" sz="1176" dirty="0">
              <a:solidFill>
                <a:schemeClr val="tx1"/>
              </a:solidFill>
              <a:ea typeface="Segoe UI Semibold" panose="020B0502040204020203" pitchFamily="34" charset="0"/>
              <a:cs typeface="Segoe UI Semibold" panose="020B0502040204020203" pitchFamily="34" charset="0"/>
            </a:endParaRPr>
          </a:p>
        </p:txBody>
      </p:sp>
      <p:sp>
        <p:nvSpPr>
          <p:cNvPr id="127" name="Rectangle 126">
            <a:extLst>
              <a:ext uri="{FF2B5EF4-FFF2-40B4-BE49-F238E27FC236}">
                <a16:creationId xmlns:a16="http://schemas.microsoft.com/office/drawing/2014/main" id="{D02DACEF-CDA7-C34A-97F3-1D0F9A78D1D5}"/>
              </a:ext>
            </a:extLst>
          </p:cNvPr>
          <p:cNvSpPr/>
          <p:nvPr/>
        </p:nvSpPr>
        <p:spPr bwMode="auto">
          <a:xfrm>
            <a:off x="8422874" y="3580932"/>
            <a:ext cx="644311"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14225">
              <a:defRPr/>
            </a:pPr>
            <a:r>
              <a:rPr lang="en-US" sz="1176" dirty="0">
                <a:solidFill>
                  <a:schemeClr val="tx1"/>
                </a:solidFill>
                <a:ea typeface="Segoe UI Semibold" panose="020B0502040204020203" pitchFamily="34" charset="0"/>
                <a:cs typeface="Segoe UI Semibold" panose="020B0502040204020203" pitchFamily="34" charset="0"/>
              </a:rPr>
              <a:t>Nonprofit</a:t>
            </a:r>
          </a:p>
        </p:txBody>
      </p:sp>
      <p:sp>
        <p:nvSpPr>
          <p:cNvPr id="128" name="Rectangle 127">
            <a:extLst>
              <a:ext uri="{FF2B5EF4-FFF2-40B4-BE49-F238E27FC236}">
                <a16:creationId xmlns:a16="http://schemas.microsoft.com/office/drawing/2014/main" id="{1572DDD6-901D-4E42-B101-EA92A5A08E19}"/>
              </a:ext>
            </a:extLst>
          </p:cNvPr>
          <p:cNvSpPr/>
          <p:nvPr/>
        </p:nvSpPr>
        <p:spPr bwMode="auto">
          <a:xfrm>
            <a:off x="10919579" y="2732669"/>
            <a:ext cx="709875"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225">
              <a:defRPr/>
            </a:pPr>
            <a:r>
              <a:rPr lang="en-US" sz="1176" dirty="0">
                <a:solidFill>
                  <a:schemeClr val="tx1"/>
                </a:solidFill>
                <a:ea typeface="Segoe UI Semibold" panose="020B0502040204020203" pitchFamily="34" charset="0"/>
                <a:cs typeface="Segoe UI Semibold" panose="020B0502040204020203" pitchFamily="34" charset="0"/>
              </a:rPr>
              <a:t>Healthcare</a:t>
            </a:r>
          </a:p>
        </p:txBody>
      </p:sp>
      <p:sp>
        <p:nvSpPr>
          <p:cNvPr id="134" name="Arc 133">
            <a:extLst>
              <a:ext uri="{FF2B5EF4-FFF2-40B4-BE49-F238E27FC236}">
                <a16:creationId xmlns:a16="http://schemas.microsoft.com/office/drawing/2014/main" id="{A4F8A0C9-93F2-0E4B-AD77-399EEA48B83B}"/>
              </a:ext>
            </a:extLst>
          </p:cNvPr>
          <p:cNvSpPr/>
          <p:nvPr/>
        </p:nvSpPr>
        <p:spPr>
          <a:xfrm>
            <a:off x="9075659" y="2287055"/>
            <a:ext cx="1535875" cy="1535872"/>
          </a:xfrm>
          <a:prstGeom prst="arc">
            <a:avLst>
              <a:gd name="adj1" fmla="val 16866921"/>
              <a:gd name="adj2" fmla="val 19222426"/>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grpSp>
        <p:nvGrpSpPr>
          <p:cNvPr id="140" name="Group 139">
            <a:extLst>
              <a:ext uri="{FF2B5EF4-FFF2-40B4-BE49-F238E27FC236}">
                <a16:creationId xmlns:a16="http://schemas.microsoft.com/office/drawing/2014/main" id="{E0662A1E-1ACB-3C4D-8C73-E644B1385A2B}"/>
              </a:ext>
            </a:extLst>
          </p:cNvPr>
          <p:cNvGrpSpPr/>
          <p:nvPr/>
        </p:nvGrpSpPr>
        <p:grpSpPr>
          <a:xfrm>
            <a:off x="9351543" y="2559353"/>
            <a:ext cx="984109" cy="991275"/>
            <a:chOff x="5297426" y="2710802"/>
            <a:chExt cx="1666921" cy="1679062"/>
          </a:xfrm>
        </p:grpSpPr>
        <p:sp>
          <p:nvSpPr>
            <p:cNvPr id="141" name="Oval 140">
              <a:extLst>
                <a:ext uri="{FF2B5EF4-FFF2-40B4-BE49-F238E27FC236}">
                  <a16:creationId xmlns:a16="http://schemas.microsoft.com/office/drawing/2014/main" id="{617D63BC-68DE-3645-B096-534B77AE8D16}"/>
                </a:ext>
              </a:extLst>
            </p:cNvPr>
            <p:cNvSpPr/>
            <p:nvPr/>
          </p:nvSpPr>
          <p:spPr>
            <a:xfrm>
              <a:off x="5297426" y="2710802"/>
              <a:ext cx="1666921" cy="1679062"/>
            </a:xfrm>
            <a:prstGeom prst="ellipse">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314" tIns="356314" rIns="356314" bIns="356314" numCol="1" spcCol="1270" anchor="ctr" anchorCtr="0">
              <a:noAutofit/>
            </a:bodyPr>
            <a:lstStyle/>
            <a:p>
              <a:pPr algn="ctr" defTabSz="1955424">
                <a:spcBef>
                  <a:spcPct val="0"/>
                </a:spcBef>
                <a:spcAft>
                  <a:spcPct val="35000"/>
                </a:spcAft>
                <a:defRPr/>
              </a:pPr>
              <a:endParaRPr lang="en-IN" sz="2353">
                <a:solidFill>
                  <a:srgbClr val="FFFFFF"/>
                </a:solidFill>
                <a:latin typeface="Segoe UI"/>
              </a:endParaRPr>
            </a:p>
          </p:txBody>
        </p:sp>
        <p:pic>
          <p:nvPicPr>
            <p:cNvPr id="142" name="Picture 2" descr="Image result for microsoft logo">
              <a:extLst>
                <a:ext uri="{FF2B5EF4-FFF2-40B4-BE49-F238E27FC236}">
                  <a16:creationId xmlns:a16="http://schemas.microsoft.com/office/drawing/2014/main" id="{7D0A0748-D33E-FF44-9511-B23A1A7FDEA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0687" y="3427015"/>
              <a:ext cx="1293006" cy="276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ADA8BF42-A965-4BC4-9EE0-11F81C90A77C}"/>
              </a:ext>
            </a:extLst>
          </p:cNvPr>
          <p:cNvGrpSpPr/>
          <p:nvPr/>
        </p:nvGrpSpPr>
        <p:grpSpPr>
          <a:xfrm>
            <a:off x="8910649" y="2603659"/>
            <a:ext cx="439058" cy="439056"/>
            <a:chOff x="9117367" y="2975512"/>
            <a:chExt cx="391779" cy="391778"/>
          </a:xfrm>
        </p:grpSpPr>
        <p:sp>
          <p:nvSpPr>
            <p:cNvPr id="133" name="Oval 132">
              <a:extLst>
                <a:ext uri="{FF2B5EF4-FFF2-40B4-BE49-F238E27FC236}">
                  <a16:creationId xmlns:a16="http://schemas.microsoft.com/office/drawing/2014/main" id="{F6AAFFEC-F7E3-6048-9914-1E866A49FC79}"/>
                </a:ext>
              </a:extLst>
            </p:cNvPr>
            <p:cNvSpPr/>
            <p:nvPr/>
          </p:nvSpPr>
          <p:spPr>
            <a:xfrm>
              <a:off x="9117367" y="2975512"/>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dirty="0">
                <a:solidFill>
                  <a:srgbClr val="FFFFFF"/>
                </a:solidFill>
                <a:latin typeface="Segoe UI"/>
              </a:endParaRPr>
            </a:p>
          </p:txBody>
        </p:sp>
        <p:sp>
          <p:nvSpPr>
            <p:cNvPr id="139" name="Oval 138">
              <a:extLst>
                <a:ext uri="{FF2B5EF4-FFF2-40B4-BE49-F238E27FC236}">
                  <a16:creationId xmlns:a16="http://schemas.microsoft.com/office/drawing/2014/main" id="{B0DFEE27-2D1A-2742-8F04-CF93C530D916}"/>
                </a:ext>
              </a:extLst>
            </p:cNvPr>
            <p:cNvSpPr/>
            <p:nvPr/>
          </p:nvSpPr>
          <p:spPr>
            <a:xfrm>
              <a:off x="9159384" y="3017530"/>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sp>
          <p:nvSpPr>
            <p:cNvPr id="262" name="Car" title="Icon of the front of a car">
              <a:extLst>
                <a:ext uri="{FF2B5EF4-FFF2-40B4-BE49-F238E27FC236}">
                  <a16:creationId xmlns:a16="http://schemas.microsoft.com/office/drawing/2014/main" id="{D8865AE1-23FB-46B2-BB31-AB4542E10F42}"/>
                </a:ext>
              </a:extLst>
            </p:cNvPr>
            <p:cNvSpPr>
              <a:spLocks noChangeAspect="1" noEditPoints="1"/>
            </p:cNvSpPr>
            <p:nvPr/>
          </p:nvSpPr>
          <p:spPr bwMode="auto">
            <a:xfrm>
              <a:off x="9217876" y="3088126"/>
              <a:ext cx="190763" cy="1468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a:endParaRPr>
            </a:p>
          </p:txBody>
        </p:sp>
      </p:grpSp>
      <p:grpSp>
        <p:nvGrpSpPr>
          <p:cNvPr id="22" name="Group 21">
            <a:extLst>
              <a:ext uri="{FF2B5EF4-FFF2-40B4-BE49-F238E27FC236}">
                <a16:creationId xmlns:a16="http://schemas.microsoft.com/office/drawing/2014/main" id="{C8C313FC-E604-4101-B7F7-CB5C6D73F32A}"/>
              </a:ext>
            </a:extLst>
          </p:cNvPr>
          <p:cNvGrpSpPr/>
          <p:nvPr/>
        </p:nvGrpSpPr>
        <p:grpSpPr>
          <a:xfrm>
            <a:off x="9624068" y="2085330"/>
            <a:ext cx="439058" cy="439056"/>
            <a:chOff x="9845091" y="2446790"/>
            <a:chExt cx="391779" cy="391778"/>
          </a:xfrm>
        </p:grpSpPr>
        <p:sp>
          <p:nvSpPr>
            <p:cNvPr id="132" name="Oval 131">
              <a:extLst>
                <a:ext uri="{FF2B5EF4-FFF2-40B4-BE49-F238E27FC236}">
                  <a16:creationId xmlns:a16="http://schemas.microsoft.com/office/drawing/2014/main" id="{82A2516E-16CF-C24F-9D20-4608A5B8B421}"/>
                </a:ext>
              </a:extLst>
            </p:cNvPr>
            <p:cNvSpPr/>
            <p:nvPr/>
          </p:nvSpPr>
          <p:spPr>
            <a:xfrm>
              <a:off x="9845091" y="2446790"/>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a:solidFill>
                  <a:srgbClr val="FFFFFF"/>
                </a:solidFill>
                <a:latin typeface="Segoe UI"/>
              </a:endParaRPr>
            </a:p>
          </p:txBody>
        </p:sp>
        <p:sp>
          <p:nvSpPr>
            <p:cNvPr id="138" name="Oval 137">
              <a:extLst>
                <a:ext uri="{FF2B5EF4-FFF2-40B4-BE49-F238E27FC236}">
                  <a16:creationId xmlns:a16="http://schemas.microsoft.com/office/drawing/2014/main" id="{228D22E0-B039-9B49-9B4E-FDC7AFC2900A}"/>
                </a:ext>
              </a:extLst>
            </p:cNvPr>
            <p:cNvSpPr/>
            <p:nvPr/>
          </p:nvSpPr>
          <p:spPr>
            <a:xfrm>
              <a:off x="9887109" y="2488806"/>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dirty="0">
                <a:gradFill>
                  <a:gsLst>
                    <a:gs pos="0">
                      <a:srgbClr val="FFFFFF"/>
                    </a:gs>
                    <a:gs pos="100000">
                      <a:srgbClr val="FFFFFF"/>
                    </a:gs>
                  </a:gsLst>
                  <a:lin ang="5400000" scaled="0"/>
                </a:gradFill>
                <a:latin typeface="Segoe UI"/>
                <a:cs typeface="Segoe UI" pitchFamily="34" charset="0"/>
              </a:endParaRPr>
            </a:p>
          </p:txBody>
        </p:sp>
        <p:grpSp>
          <p:nvGrpSpPr>
            <p:cNvPr id="263" name="Group 262">
              <a:extLst>
                <a:ext uri="{FF2B5EF4-FFF2-40B4-BE49-F238E27FC236}">
                  <a16:creationId xmlns:a16="http://schemas.microsoft.com/office/drawing/2014/main" id="{9FA1A892-9E9A-46A6-89E7-E709BCE4B0AE}"/>
                </a:ext>
              </a:extLst>
            </p:cNvPr>
            <p:cNvGrpSpPr/>
            <p:nvPr/>
          </p:nvGrpSpPr>
          <p:grpSpPr>
            <a:xfrm>
              <a:off x="9969577" y="2527794"/>
              <a:ext cx="142810" cy="204703"/>
              <a:chOff x="5540025" y="5154167"/>
              <a:chExt cx="386810" cy="554450"/>
            </a:xfrm>
          </p:grpSpPr>
          <p:sp>
            <p:nvSpPr>
              <p:cNvPr id="264" name="Freeform: Shape 263">
                <a:extLst>
                  <a:ext uri="{FF2B5EF4-FFF2-40B4-BE49-F238E27FC236}">
                    <a16:creationId xmlns:a16="http://schemas.microsoft.com/office/drawing/2014/main" id="{BDB0753E-62DB-45DA-AD53-25FF5DC5DB59}"/>
                  </a:ext>
                </a:extLst>
              </p:cNvPr>
              <p:cNvSpPr/>
              <p:nvPr/>
            </p:nvSpPr>
            <p:spPr>
              <a:xfrm>
                <a:off x="5540025" y="5338952"/>
                <a:ext cx="386810" cy="369665"/>
              </a:xfrm>
              <a:custGeom>
                <a:avLst/>
                <a:gdLst>
                  <a:gd name="connsiteX0" fmla="*/ 80867 w 386810"/>
                  <a:gd name="connsiteY0" fmla="*/ 37052 h 369665"/>
                  <a:gd name="connsiteX1" fmla="*/ 99822 w 386810"/>
                  <a:gd name="connsiteY1" fmla="*/ 1810 h 369665"/>
                  <a:gd name="connsiteX2" fmla="*/ 294894 w 386810"/>
                  <a:gd name="connsiteY2" fmla="*/ 0 h 369665"/>
                  <a:gd name="connsiteX3" fmla="*/ 317183 w 386810"/>
                  <a:gd name="connsiteY3" fmla="*/ 66675 h 369665"/>
                  <a:gd name="connsiteX4" fmla="*/ 194691 w 386810"/>
                  <a:gd name="connsiteY4" fmla="*/ 180594 h 369665"/>
                  <a:gd name="connsiteX5" fmla="*/ 77819 w 386810"/>
                  <a:gd name="connsiteY5" fmla="*/ 97250 h 369665"/>
                  <a:gd name="connsiteX6" fmla="*/ 386810 w 386810"/>
                  <a:gd name="connsiteY6" fmla="*/ 369665 h 369665"/>
                  <a:gd name="connsiteX7" fmla="*/ 192024 w 386810"/>
                  <a:gd name="connsiteY7" fmla="*/ 180689 h 369665"/>
                  <a:gd name="connsiteX8" fmla="*/ 0 w 386810"/>
                  <a:gd name="connsiteY8" fmla="*/ 369665 h 36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810" h="369665">
                    <a:moveTo>
                      <a:pt x="80867" y="37052"/>
                    </a:moveTo>
                    <a:cubicBezTo>
                      <a:pt x="84296" y="23336"/>
                      <a:pt x="90106" y="11525"/>
                      <a:pt x="99822" y="1810"/>
                    </a:cubicBezTo>
                    <a:moveTo>
                      <a:pt x="294894" y="0"/>
                    </a:moveTo>
                    <a:cubicBezTo>
                      <a:pt x="308801" y="19431"/>
                      <a:pt x="317183" y="41720"/>
                      <a:pt x="317183" y="66675"/>
                    </a:cubicBezTo>
                    <a:cubicBezTo>
                      <a:pt x="317183" y="130588"/>
                      <a:pt x="261556" y="180594"/>
                      <a:pt x="194691" y="180594"/>
                    </a:cubicBezTo>
                    <a:cubicBezTo>
                      <a:pt x="139065" y="180594"/>
                      <a:pt x="91726" y="147257"/>
                      <a:pt x="77819" y="97250"/>
                    </a:cubicBezTo>
                    <a:moveTo>
                      <a:pt x="386810" y="369665"/>
                    </a:moveTo>
                    <a:cubicBezTo>
                      <a:pt x="386810" y="266891"/>
                      <a:pt x="300514" y="180689"/>
                      <a:pt x="192024" y="180689"/>
                    </a:cubicBezTo>
                    <a:cubicBezTo>
                      <a:pt x="86297" y="180689"/>
                      <a:pt x="0" y="266795"/>
                      <a:pt x="0" y="369665"/>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5" name="Freeform: Shape 264">
                <a:extLst>
                  <a:ext uri="{FF2B5EF4-FFF2-40B4-BE49-F238E27FC236}">
                    <a16:creationId xmlns:a16="http://schemas.microsoft.com/office/drawing/2014/main" id="{F3DCAE98-7450-4B91-95F1-73AB5DD537C8}"/>
                  </a:ext>
                </a:extLst>
              </p:cNvPr>
              <p:cNvSpPr/>
              <p:nvPr/>
            </p:nvSpPr>
            <p:spPr>
              <a:xfrm>
                <a:off x="5565171" y="5364098"/>
                <a:ext cx="58864" cy="67246"/>
              </a:xfrm>
              <a:custGeom>
                <a:avLst/>
                <a:gdLst>
                  <a:gd name="connsiteX0" fmla="*/ 58865 w 58864"/>
                  <a:gd name="connsiteY0" fmla="*/ 67246 h 67246"/>
                  <a:gd name="connsiteX1" fmla="*/ 58865 w 58864"/>
                  <a:gd name="connsiteY1" fmla="*/ 24193 h 67246"/>
                  <a:gd name="connsiteX2" fmla="*/ 29432 w 58864"/>
                  <a:gd name="connsiteY2" fmla="*/ 0 h 67246"/>
                  <a:gd name="connsiteX3" fmla="*/ 29432 w 58864"/>
                  <a:gd name="connsiteY3" fmla="*/ 0 h 67246"/>
                  <a:gd name="connsiteX4" fmla="*/ 0 w 58864"/>
                  <a:gd name="connsiteY4" fmla="*/ 24193 h 67246"/>
                  <a:gd name="connsiteX5" fmla="*/ 0 w 58864"/>
                  <a:gd name="connsiteY5" fmla="*/ 67246 h 67246"/>
                  <a:gd name="connsiteX6" fmla="*/ 58865 w 58864"/>
                  <a:gd name="connsiteY6" fmla="*/ 67246 h 67246"/>
                  <a:gd name="connsiteX7" fmla="*/ 58865 w 58864"/>
                  <a:gd name="connsiteY7" fmla="*/ 67246 h 67246"/>
                  <a:gd name="connsiteX8" fmla="*/ 58865 w 58864"/>
                  <a:gd name="connsiteY8" fmla="*/ 67246 h 6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64" h="67246">
                    <a:moveTo>
                      <a:pt x="58865" y="67246"/>
                    </a:moveTo>
                    <a:cubicBezTo>
                      <a:pt x="58865" y="24193"/>
                      <a:pt x="58865" y="24193"/>
                      <a:pt x="58865" y="24193"/>
                    </a:cubicBezTo>
                    <a:cubicBezTo>
                      <a:pt x="58865" y="10763"/>
                      <a:pt x="44101" y="0"/>
                      <a:pt x="29432" y="0"/>
                    </a:cubicBezTo>
                    <a:lnTo>
                      <a:pt x="29432" y="0"/>
                    </a:lnTo>
                    <a:cubicBezTo>
                      <a:pt x="11811" y="0"/>
                      <a:pt x="0" y="10763"/>
                      <a:pt x="0" y="24193"/>
                    </a:cubicBezTo>
                    <a:cubicBezTo>
                      <a:pt x="0" y="67246"/>
                      <a:pt x="0" y="67246"/>
                      <a:pt x="0" y="67246"/>
                    </a:cubicBezTo>
                    <a:cubicBezTo>
                      <a:pt x="58865" y="67246"/>
                      <a:pt x="58865" y="67246"/>
                      <a:pt x="58865" y="67246"/>
                    </a:cubicBezTo>
                    <a:lnTo>
                      <a:pt x="58865" y="67246"/>
                    </a:lnTo>
                    <a:lnTo>
                      <a:pt x="58865" y="67246"/>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6" name="Freeform: Shape 265">
                <a:extLst>
                  <a:ext uri="{FF2B5EF4-FFF2-40B4-BE49-F238E27FC236}">
                    <a16:creationId xmlns:a16="http://schemas.microsoft.com/office/drawing/2014/main" id="{143136A6-95AF-424F-BD5B-D837CA671C3D}"/>
                  </a:ext>
                </a:extLst>
              </p:cNvPr>
              <p:cNvSpPr/>
              <p:nvPr/>
            </p:nvSpPr>
            <p:spPr>
              <a:xfrm>
                <a:off x="5590412" y="5238178"/>
                <a:ext cx="9525" cy="126015"/>
              </a:xfrm>
              <a:custGeom>
                <a:avLst/>
                <a:gdLst>
                  <a:gd name="connsiteX0" fmla="*/ 0 w 9525"/>
                  <a:gd name="connsiteY0" fmla="*/ 0 h 126015"/>
                  <a:gd name="connsiteX1" fmla="*/ 0 w 9525"/>
                  <a:gd name="connsiteY1" fmla="*/ 126016 h 126015"/>
                </a:gdLst>
                <a:ahLst/>
                <a:cxnLst>
                  <a:cxn ang="0">
                    <a:pos x="connsiteX0" y="connsiteY0"/>
                  </a:cxn>
                  <a:cxn ang="0">
                    <a:pos x="connsiteX1" y="connsiteY1"/>
                  </a:cxn>
                </a:cxnLst>
                <a:rect l="l" t="t" r="r" b="b"/>
                <a:pathLst>
                  <a:path w="9525" h="126015">
                    <a:moveTo>
                      <a:pt x="0" y="0"/>
                    </a:moveTo>
                    <a:cubicBezTo>
                      <a:pt x="0" y="126016"/>
                      <a:pt x="0" y="126016"/>
                      <a:pt x="0" y="126016"/>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7" name="Freeform: Shape 266">
                <a:extLst>
                  <a:ext uri="{FF2B5EF4-FFF2-40B4-BE49-F238E27FC236}">
                    <a16:creationId xmlns:a16="http://schemas.microsoft.com/office/drawing/2014/main" id="{B2BBE7C3-87E8-4CD1-8D74-DB491452E328}"/>
                  </a:ext>
                </a:extLst>
              </p:cNvPr>
              <p:cNvSpPr/>
              <p:nvPr/>
            </p:nvSpPr>
            <p:spPr>
              <a:xfrm>
                <a:off x="5590412" y="5154167"/>
                <a:ext cx="302799" cy="151161"/>
              </a:xfrm>
              <a:custGeom>
                <a:avLst/>
                <a:gdLst>
                  <a:gd name="connsiteX0" fmla="*/ 83344 w 302799"/>
                  <a:gd name="connsiteY0" fmla="*/ 33623 h 151161"/>
                  <a:gd name="connsiteX1" fmla="*/ 150019 w 302799"/>
                  <a:gd name="connsiteY1" fmla="*/ 0 h 151161"/>
                  <a:gd name="connsiteX2" fmla="*/ 302800 w 302799"/>
                  <a:gd name="connsiteY2" fmla="*/ 78391 h 151161"/>
                  <a:gd name="connsiteX3" fmla="*/ 150019 w 302799"/>
                  <a:gd name="connsiteY3" fmla="*/ 151162 h 151161"/>
                  <a:gd name="connsiteX4" fmla="*/ 0 w 302799"/>
                  <a:gd name="connsiteY4" fmla="*/ 78391 h 151161"/>
                  <a:gd name="connsiteX5" fmla="*/ 83344 w 302799"/>
                  <a:gd name="connsiteY5" fmla="*/ 33623 h 151161"/>
                  <a:gd name="connsiteX6" fmla="*/ 83344 w 302799"/>
                  <a:gd name="connsiteY6" fmla="*/ 33623 h 151161"/>
                  <a:gd name="connsiteX7" fmla="*/ 83344 w 302799"/>
                  <a:gd name="connsiteY7" fmla="*/ 33623 h 15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799" h="151161">
                    <a:moveTo>
                      <a:pt x="83344" y="33623"/>
                    </a:moveTo>
                    <a:cubicBezTo>
                      <a:pt x="150019" y="0"/>
                      <a:pt x="150019" y="0"/>
                      <a:pt x="150019" y="0"/>
                    </a:cubicBezTo>
                    <a:cubicBezTo>
                      <a:pt x="302800" y="78391"/>
                      <a:pt x="302800" y="78391"/>
                      <a:pt x="302800" y="78391"/>
                    </a:cubicBezTo>
                    <a:cubicBezTo>
                      <a:pt x="150019" y="151162"/>
                      <a:pt x="150019" y="151162"/>
                      <a:pt x="150019" y="151162"/>
                    </a:cubicBezTo>
                    <a:cubicBezTo>
                      <a:pt x="0" y="78391"/>
                      <a:pt x="0" y="78391"/>
                      <a:pt x="0" y="78391"/>
                    </a:cubicBezTo>
                    <a:cubicBezTo>
                      <a:pt x="83344" y="33623"/>
                      <a:pt x="83344" y="33623"/>
                      <a:pt x="83344" y="33623"/>
                    </a:cubicBezTo>
                    <a:lnTo>
                      <a:pt x="83344" y="33623"/>
                    </a:lnTo>
                    <a:lnTo>
                      <a:pt x="83344" y="33623"/>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8" name="Freeform: Shape 267">
                <a:extLst>
                  <a:ext uri="{FF2B5EF4-FFF2-40B4-BE49-F238E27FC236}">
                    <a16:creationId xmlns:a16="http://schemas.microsoft.com/office/drawing/2014/main" id="{4CD62CF0-CA92-4EA3-9DC6-7EC30DBBE220}"/>
                  </a:ext>
                </a:extLst>
              </p:cNvPr>
              <p:cNvSpPr/>
              <p:nvPr/>
            </p:nvSpPr>
            <p:spPr>
              <a:xfrm>
                <a:off x="5640800" y="5271801"/>
                <a:ext cx="193452" cy="117633"/>
              </a:xfrm>
              <a:custGeom>
                <a:avLst/>
                <a:gdLst>
                  <a:gd name="connsiteX0" fmla="*/ 16383 w 193452"/>
                  <a:gd name="connsiteY0" fmla="*/ 0 h 117633"/>
                  <a:gd name="connsiteX1" fmla="*/ 0 w 193452"/>
                  <a:gd name="connsiteY1" fmla="*/ 65627 h 117633"/>
                  <a:gd name="connsiteX2" fmla="*/ 98108 w 193452"/>
                  <a:gd name="connsiteY2" fmla="*/ 117634 h 117633"/>
                  <a:gd name="connsiteX3" fmla="*/ 193453 w 193452"/>
                  <a:gd name="connsiteY3" fmla="*/ 65627 h 117633"/>
                  <a:gd name="connsiteX4" fmla="*/ 177070 w 193452"/>
                  <a:gd name="connsiteY4" fmla="*/ 0 h 117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452" h="117633">
                    <a:moveTo>
                      <a:pt x="16383" y="0"/>
                    </a:moveTo>
                    <a:cubicBezTo>
                      <a:pt x="0" y="21907"/>
                      <a:pt x="0" y="65627"/>
                      <a:pt x="0" y="65627"/>
                    </a:cubicBezTo>
                    <a:cubicBezTo>
                      <a:pt x="98108" y="117634"/>
                      <a:pt x="98108" y="117634"/>
                      <a:pt x="98108" y="117634"/>
                    </a:cubicBezTo>
                    <a:cubicBezTo>
                      <a:pt x="193453" y="65627"/>
                      <a:pt x="193453" y="65627"/>
                      <a:pt x="193453" y="65627"/>
                    </a:cubicBezTo>
                    <a:cubicBezTo>
                      <a:pt x="193453" y="65627"/>
                      <a:pt x="193453" y="24575"/>
                      <a:pt x="177070" y="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grpSp>
      </p:grpSp>
      <p:grpSp>
        <p:nvGrpSpPr>
          <p:cNvPr id="23" name="Group 22">
            <a:extLst>
              <a:ext uri="{FF2B5EF4-FFF2-40B4-BE49-F238E27FC236}">
                <a16:creationId xmlns:a16="http://schemas.microsoft.com/office/drawing/2014/main" id="{9C6BCBB4-A648-4CAC-923C-3EBA7EF8702A}"/>
              </a:ext>
            </a:extLst>
          </p:cNvPr>
          <p:cNvGrpSpPr/>
          <p:nvPr/>
        </p:nvGrpSpPr>
        <p:grpSpPr>
          <a:xfrm>
            <a:off x="10339051" y="2603659"/>
            <a:ext cx="439058" cy="439056"/>
            <a:chOff x="10574411" y="2975512"/>
            <a:chExt cx="391779" cy="391778"/>
          </a:xfrm>
        </p:grpSpPr>
        <p:sp>
          <p:nvSpPr>
            <p:cNvPr id="131" name="Oval 130">
              <a:extLst>
                <a:ext uri="{FF2B5EF4-FFF2-40B4-BE49-F238E27FC236}">
                  <a16:creationId xmlns:a16="http://schemas.microsoft.com/office/drawing/2014/main" id="{3744768C-66BE-F649-A4C2-1A9D19BCDA8D}"/>
                </a:ext>
              </a:extLst>
            </p:cNvPr>
            <p:cNvSpPr/>
            <p:nvPr/>
          </p:nvSpPr>
          <p:spPr>
            <a:xfrm>
              <a:off x="10574411" y="2975512"/>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a:solidFill>
                  <a:srgbClr val="FFFFFF"/>
                </a:solidFill>
                <a:latin typeface="Segoe UI"/>
              </a:endParaRPr>
            </a:p>
          </p:txBody>
        </p:sp>
        <p:sp>
          <p:nvSpPr>
            <p:cNvPr id="137" name="Oval 136">
              <a:extLst>
                <a:ext uri="{FF2B5EF4-FFF2-40B4-BE49-F238E27FC236}">
                  <a16:creationId xmlns:a16="http://schemas.microsoft.com/office/drawing/2014/main" id="{E2DBE92E-89BE-9A4C-ABC7-EDF27183190C}"/>
                </a:ext>
              </a:extLst>
            </p:cNvPr>
            <p:cNvSpPr/>
            <p:nvPr/>
          </p:nvSpPr>
          <p:spPr>
            <a:xfrm>
              <a:off x="10614834" y="3017530"/>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grpSp>
          <p:nvGrpSpPr>
            <p:cNvPr id="269" name="Group 268">
              <a:extLst>
                <a:ext uri="{FF2B5EF4-FFF2-40B4-BE49-F238E27FC236}">
                  <a16:creationId xmlns:a16="http://schemas.microsoft.com/office/drawing/2014/main" id="{92EC5292-42BB-4D85-A759-BDDF68F3C856}"/>
                </a:ext>
              </a:extLst>
            </p:cNvPr>
            <p:cNvGrpSpPr/>
            <p:nvPr/>
          </p:nvGrpSpPr>
          <p:grpSpPr>
            <a:xfrm>
              <a:off x="10703182" y="3067100"/>
              <a:ext cx="131047" cy="208604"/>
              <a:chOff x="4065588" y="965200"/>
              <a:chExt cx="155575" cy="247650"/>
            </a:xfrm>
          </p:grpSpPr>
          <p:sp>
            <p:nvSpPr>
              <p:cNvPr id="270" name="Freeform 110">
                <a:extLst>
                  <a:ext uri="{FF2B5EF4-FFF2-40B4-BE49-F238E27FC236}">
                    <a16:creationId xmlns:a16="http://schemas.microsoft.com/office/drawing/2014/main" id="{B8485FDE-9EE7-4A28-AA68-AF1F623FE830}"/>
                  </a:ext>
                </a:extLst>
              </p:cNvPr>
              <p:cNvSpPr>
                <a:spLocks/>
              </p:cNvSpPr>
              <p:nvPr/>
            </p:nvSpPr>
            <p:spPr bwMode="auto">
              <a:xfrm>
                <a:off x="4073525" y="981075"/>
                <a:ext cx="111125" cy="114300"/>
              </a:xfrm>
              <a:custGeom>
                <a:avLst/>
                <a:gdLst>
                  <a:gd name="T0" fmla="*/ 0 w 57"/>
                  <a:gd name="T1" fmla="*/ 0 h 59"/>
                  <a:gd name="T2" fmla="*/ 0 w 57"/>
                  <a:gd name="T3" fmla="*/ 30 h 59"/>
                  <a:gd name="T4" fmla="*/ 29 w 57"/>
                  <a:gd name="T5" fmla="*/ 59 h 59"/>
                  <a:gd name="T6" fmla="*/ 29 w 57"/>
                  <a:gd name="T7" fmla="*/ 59 h 59"/>
                  <a:gd name="T8" fmla="*/ 57 w 57"/>
                  <a:gd name="T9" fmla="*/ 30 h 59"/>
                  <a:gd name="T10" fmla="*/ 57 w 57"/>
                  <a:gd name="T11" fmla="*/ 0 h 59"/>
                </a:gdLst>
                <a:ahLst/>
                <a:cxnLst>
                  <a:cxn ang="0">
                    <a:pos x="T0" y="T1"/>
                  </a:cxn>
                  <a:cxn ang="0">
                    <a:pos x="T2" y="T3"/>
                  </a:cxn>
                  <a:cxn ang="0">
                    <a:pos x="T4" y="T5"/>
                  </a:cxn>
                  <a:cxn ang="0">
                    <a:pos x="T6" y="T7"/>
                  </a:cxn>
                  <a:cxn ang="0">
                    <a:pos x="T8" y="T9"/>
                  </a:cxn>
                  <a:cxn ang="0">
                    <a:pos x="T10" y="T11"/>
                  </a:cxn>
                </a:cxnLst>
                <a:rect l="0" t="0" r="r" b="b"/>
                <a:pathLst>
                  <a:path w="57" h="59">
                    <a:moveTo>
                      <a:pt x="0" y="0"/>
                    </a:moveTo>
                    <a:cubicBezTo>
                      <a:pt x="0" y="30"/>
                      <a:pt x="0" y="30"/>
                      <a:pt x="0" y="30"/>
                    </a:cubicBezTo>
                    <a:cubicBezTo>
                      <a:pt x="0" y="46"/>
                      <a:pt x="13" y="59"/>
                      <a:pt x="29" y="59"/>
                    </a:cubicBezTo>
                    <a:cubicBezTo>
                      <a:pt x="29" y="59"/>
                      <a:pt x="29" y="59"/>
                      <a:pt x="29" y="59"/>
                    </a:cubicBezTo>
                    <a:cubicBezTo>
                      <a:pt x="44" y="59"/>
                      <a:pt x="57" y="46"/>
                      <a:pt x="57" y="30"/>
                    </a:cubicBezTo>
                    <a:cubicBezTo>
                      <a:pt x="57" y="0"/>
                      <a:pt x="57" y="0"/>
                      <a:pt x="57" y="0"/>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1" name="Oval 111">
                <a:extLst>
                  <a:ext uri="{FF2B5EF4-FFF2-40B4-BE49-F238E27FC236}">
                    <a16:creationId xmlns:a16="http://schemas.microsoft.com/office/drawing/2014/main" id="{5C763A80-6EF7-4A34-9E8E-AC2B126B66FB}"/>
                  </a:ext>
                </a:extLst>
              </p:cNvPr>
              <p:cNvSpPr>
                <a:spLocks noChangeArrowheads="1"/>
              </p:cNvSpPr>
              <p:nvPr/>
            </p:nvSpPr>
            <p:spPr bwMode="auto">
              <a:xfrm>
                <a:off x="4065588" y="965200"/>
                <a:ext cx="17463" cy="15875"/>
              </a:xfrm>
              <a:prstGeom prst="ellipse">
                <a:avLst/>
              </a:pr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2" name="Oval 112">
                <a:extLst>
                  <a:ext uri="{FF2B5EF4-FFF2-40B4-BE49-F238E27FC236}">
                    <a16:creationId xmlns:a16="http://schemas.microsoft.com/office/drawing/2014/main" id="{3A10259C-5C95-4EA0-A7F0-E8E50E1E4EBB}"/>
                  </a:ext>
                </a:extLst>
              </p:cNvPr>
              <p:cNvSpPr>
                <a:spLocks noChangeArrowheads="1"/>
              </p:cNvSpPr>
              <p:nvPr/>
            </p:nvSpPr>
            <p:spPr bwMode="auto">
              <a:xfrm>
                <a:off x="4176713" y="965200"/>
                <a:ext cx="14288" cy="15875"/>
              </a:xfrm>
              <a:prstGeom prst="ellipse">
                <a:avLst/>
              </a:pr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3" name="Oval 113">
                <a:extLst>
                  <a:ext uri="{FF2B5EF4-FFF2-40B4-BE49-F238E27FC236}">
                    <a16:creationId xmlns:a16="http://schemas.microsoft.com/office/drawing/2014/main" id="{9F504C71-EF77-41A3-8309-E8981A24F7E8}"/>
                  </a:ext>
                </a:extLst>
              </p:cNvPr>
              <p:cNvSpPr>
                <a:spLocks noChangeArrowheads="1"/>
              </p:cNvSpPr>
              <p:nvPr/>
            </p:nvSpPr>
            <p:spPr bwMode="auto">
              <a:xfrm>
                <a:off x="4203700" y="1182688"/>
                <a:ext cx="17463" cy="14288"/>
              </a:xfrm>
              <a:prstGeom prst="ellipse">
                <a:avLst/>
              </a:pr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4" name="Freeform 114">
                <a:extLst>
                  <a:ext uri="{FF2B5EF4-FFF2-40B4-BE49-F238E27FC236}">
                    <a16:creationId xmlns:a16="http://schemas.microsoft.com/office/drawing/2014/main" id="{72A039F8-D7A1-4212-B265-1AF4526CBE67}"/>
                  </a:ext>
                </a:extLst>
              </p:cNvPr>
              <p:cNvSpPr>
                <a:spLocks/>
              </p:cNvSpPr>
              <p:nvPr/>
            </p:nvSpPr>
            <p:spPr bwMode="auto">
              <a:xfrm>
                <a:off x="4129088" y="1095375"/>
                <a:ext cx="84138" cy="117475"/>
              </a:xfrm>
              <a:custGeom>
                <a:avLst/>
                <a:gdLst>
                  <a:gd name="T0" fmla="*/ 0 w 43"/>
                  <a:gd name="T1" fmla="*/ 0 h 60"/>
                  <a:gd name="T2" fmla="*/ 0 w 43"/>
                  <a:gd name="T3" fmla="*/ 48 h 60"/>
                  <a:gd name="T4" fmla="*/ 11 w 43"/>
                  <a:gd name="T5" fmla="*/ 60 h 60"/>
                  <a:gd name="T6" fmla="*/ 11 w 43"/>
                  <a:gd name="T7" fmla="*/ 60 h 60"/>
                  <a:gd name="T8" fmla="*/ 23 w 43"/>
                  <a:gd name="T9" fmla="*/ 48 h 60"/>
                  <a:gd name="T10" fmla="*/ 23 w 43"/>
                  <a:gd name="T11" fmla="*/ 37 h 60"/>
                  <a:gd name="T12" fmla="*/ 33 w 43"/>
                  <a:gd name="T13" fmla="*/ 27 h 60"/>
                  <a:gd name="T14" fmla="*/ 33 w 43"/>
                  <a:gd name="T15" fmla="*/ 27 h 60"/>
                  <a:gd name="T16" fmla="*/ 43 w 43"/>
                  <a:gd name="T17" fmla="*/ 37 h 60"/>
                  <a:gd name="T18" fmla="*/ 43 w 43"/>
                  <a:gd name="T19"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0">
                    <a:moveTo>
                      <a:pt x="0" y="0"/>
                    </a:moveTo>
                    <a:cubicBezTo>
                      <a:pt x="0" y="48"/>
                      <a:pt x="0" y="48"/>
                      <a:pt x="0" y="48"/>
                    </a:cubicBezTo>
                    <a:cubicBezTo>
                      <a:pt x="0" y="55"/>
                      <a:pt x="5" y="60"/>
                      <a:pt x="11" y="60"/>
                    </a:cubicBezTo>
                    <a:cubicBezTo>
                      <a:pt x="11" y="60"/>
                      <a:pt x="11" y="60"/>
                      <a:pt x="11" y="60"/>
                    </a:cubicBezTo>
                    <a:cubicBezTo>
                      <a:pt x="17" y="60"/>
                      <a:pt x="23" y="55"/>
                      <a:pt x="23" y="48"/>
                    </a:cubicBezTo>
                    <a:cubicBezTo>
                      <a:pt x="23" y="37"/>
                      <a:pt x="23" y="37"/>
                      <a:pt x="23" y="37"/>
                    </a:cubicBezTo>
                    <a:cubicBezTo>
                      <a:pt x="23" y="32"/>
                      <a:pt x="27" y="27"/>
                      <a:pt x="33" y="27"/>
                    </a:cubicBezTo>
                    <a:cubicBezTo>
                      <a:pt x="33" y="27"/>
                      <a:pt x="33" y="27"/>
                      <a:pt x="33" y="27"/>
                    </a:cubicBezTo>
                    <a:cubicBezTo>
                      <a:pt x="38" y="27"/>
                      <a:pt x="43" y="32"/>
                      <a:pt x="43" y="37"/>
                    </a:cubicBezTo>
                    <a:cubicBezTo>
                      <a:pt x="43" y="43"/>
                      <a:pt x="43" y="43"/>
                      <a:pt x="43" y="4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grpSp>
      </p:grpSp>
      <p:grpSp>
        <p:nvGrpSpPr>
          <p:cNvPr id="24" name="Group 23">
            <a:extLst>
              <a:ext uri="{FF2B5EF4-FFF2-40B4-BE49-F238E27FC236}">
                <a16:creationId xmlns:a16="http://schemas.microsoft.com/office/drawing/2014/main" id="{C440CE85-FCE2-4951-8943-DD7609B52945}"/>
              </a:ext>
            </a:extLst>
          </p:cNvPr>
          <p:cNvGrpSpPr/>
          <p:nvPr/>
        </p:nvGrpSpPr>
        <p:grpSpPr>
          <a:xfrm>
            <a:off x="10064986" y="3442333"/>
            <a:ext cx="439058" cy="439056"/>
            <a:chOff x="10294850" y="3831003"/>
            <a:chExt cx="391779" cy="391778"/>
          </a:xfrm>
        </p:grpSpPr>
        <p:sp>
          <p:nvSpPr>
            <p:cNvPr id="130" name="Oval 129">
              <a:extLst>
                <a:ext uri="{FF2B5EF4-FFF2-40B4-BE49-F238E27FC236}">
                  <a16:creationId xmlns:a16="http://schemas.microsoft.com/office/drawing/2014/main" id="{540AEACD-8E79-D848-B1DF-C7770AD88F55}"/>
                </a:ext>
              </a:extLst>
            </p:cNvPr>
            <p:cNvSpPr/>
            <p:nvPr/>
          </p:nvSpPr>
          <p:spPr>
            <a:xfrm>
              <a:off x="10294850" y="3831003"/>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a:solidFill>
                  <a:srgbClr val="FFFFFF"/>
                </a:solidFill>
                <a:latin typeface="Segoe UI"/>
              </a:endParaRPr>
            </a:p>
          </p:txBody>
        </p:sp>
        <p:sp>
          <p:nvSpPr>
            <p:cNvPr id="136" name="Oval 135">
              <a:extLst>
                <a:ext uri="{FF2B5EF4-FFF2-40B4-BE49-F238E27FC236}">
                  <a16:creationId xmlns:a16="http://schemas.microsoft.com/office/drawing/2014/main" id="{6A48B603-AAD5-7243-B1EC-0E7BE0858610}"/>
                </a:ext>
              </a:extLst>
            </p:cNvPr>
            <p:cNvSpPr/>
            <p:nvPr/>
          </p:nvSpPr>
          <p:spPr>
            <a:xfrm>
              <a:off x="10336867" y="3873020"/>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sp>
          <p:nvSpPr>
            <p:cNvPr id="275" name="Graphic 118">
              <a:extLst>
                <a:ext uri="{FF2B5EF4-FFF2-40B4-BE49-F238E27FC236}">
                  <a16:creationId xmlns:a16="http://schemas.microsoft.com/office/drawing/2014/main" id="{9959402C-A973-4BCE-B1F4-1E52FAEB9C8A}"/>
                </a:ext>
              </a:extLst>
            </p:cNvPr>
            <p:cNvSpPr/>
            <p:nvPr/>
          </p:nvSpPr>
          <p:spPr>
            <a:xfrm>
              <a:off x="10400788" y="3953659"/>
              <a:ext cx="179902" cy="146469"/>
            </a:xfrm>
            <a:custGeom>
              <a:avLst/>
              <a:gdLst>
                <a:gd name="connsiteX0" fmla="*/ 365093 w 370046"/>
                <a:gd name="connsiteY0" fmla="*/ 5048 h 301275"/>
                <a:gd name="connsiteX1" fmla="*/ 181832 w 370046"/>
                <a:gd name="connsiteY1" fmla="*/ 191357 h 301275"/>
                <a:gd name="connsiteX2" fmla="*/ 115157 w 370046"/>
                <a:gd name="connsiteY2" fmla="*/ 115157 h 301275"/>
                <a:gd name="connsiteX3" fmla="*/ 1810 w 370046"/>
                <a:gd name="connsiteY3" fmla="*/ 209741 h 301275"/>
                <a:gd name="connsiteX4" fmla="*/ 370046 w 370046"/>
                <a:gd name="connsiteY4" fmla="*/ 79820 h 301275"/>
                <a:gd name="connsiteX5" fmla="*/ 370046 w 370046"/>
                <a:gd name="connsiteY5" fmla="*/ 0 h 301275"/>
                <a:gd name="connsiteX6" fmla="*/ 290894 w 370046"/>
                <a:gd name="connsiteY6" fmla="*/ 0 h 301275"/>
                <a:gd name="connsiteX7" fmla="*/ 0 w 370046"/>
                <a:gd name="connsiteY7" fmla="*/ 251174 h 301275"/>
                <a:gd name="connsiteX8" fmla="*/ 0 w 370046"/>
                <a:gd name="connsiteY8" fmla="*/ 301276 h 301275"/>
                <a:gd name="connsiteX9" fmla="*/ 60770 w 370046"/>
                <a:gd name="connsiteY9" fmla="*/ 205550 h 301275"/>
                <a:gd name="connsiteX10" fmla="*/ 60770 w 370046"/>
                <a:gd name="connsiteY10" fmla="*/ 301276 h 301275"/>
                <a:gd name="connsiteX11" fmla="*/ 121634 w 370046"/>
                <a:gd name="connsiteY11" fmla="*/ 174212 h 301275"/>
                <a:gd name="connsiteX12" fmla="*/ 121634 w 370046"/>
                <a:gd name="connsiteY12" fmla="*/ 301276 h 301275"/>
                <a:gd name="connsiteX13" fmla="*/ 182404 w 370046"/>
                <a:gd name="connsiteY13" fmla="*/ 227552 h 301275"/>
                <a:gd name="connsiteX14" fmla="*/ 182404 w 370046"/>
                <a:gd name="connsiteY14" fmla="*/ 301276 h 301275"/>
                <a:gd name="connsiteX15" fmla="*/ 243269 w 370046"/>
                <a:gd name="connsiteY15" fmla="*/ 173546 h 301275"/>
                <a:gd name="connsiteX16" fmla="*/ 243269 w 370046"/>
                <a:gd name="connsiteY16" fmla="*/ 301276 h 301275"/>
                <a:gd name="connsiteX17" fmla="*/ 304038 w 370046"/>
                <a:gd name="connsiteY17" fmla="*/ 118110 h 301275"/>
                <a:gd name="connsiteX18" fmla="*/ 304038 w 370046"/>
                <a:gd name="connsiteY18" fmla="*/ 301276 h 301275"/>
                <a:gd name="connsiteX19" fmla="*/ 364808 w 370046"/>
                <a:gd name="connsiteY19" fmla="*/ 115253 h 301275"/>
                <a:gd name="connsiteX20" fmla="*/ 364808 w 370046"/>
                <a:gd name="connsiteY20" fmla="*/ 301276 h 301275"/>
                <a:gd name="connsiteX21" fmla="*/ 222313 w 370046"/>
                <a:gd name="connsiteY21" fmla="*/ 25908 h 301275"/>
                <a:gd name="connsiteX22" fmla="*/ 165925 w 370046"/>
                <a:gd name="connsiteY22" fmla="*/ 25908 h 301275"/>
                <a:gd name="connsiteX23" fmla="*/ 145256 w 370046"/>
                <a:gd name="connsiteY23" fmla="*/ 45530 h 301275"/>
                <a:gd name="connsiteX24" fmla="*/ 165925 w 370046"/>
                <a:gd name="connsiteY24" fmla="*/ 64294 h 301275"/>
                <a:gd name="connsiteX25" fmla="*/ 201644 w 370046"/>
                <a:gd name="connsiteY25" fmla="*/ 65151 h 301275"/>
                <a:gd name="connsiteX26" fmla="*/ 223266 w 370046"/>
                <a:gd name="connsiteY26" fmla="*/ 83915 h 301275"/>
                <a:gd name="connsiteX27" fmla="*/ 201644 w 370046"/>
                <a:gd name="connsiteY27" fmla="*/ 102680 h 301275"/>
                <a:gd name="connsiteX28" fmla="*/ 144304 w 370046"/>
                <a:gd name="connsiteY28" fmla="*/ 102680 h 301275"/>
                <a:gd name="connsiteX29" fmla="*/ 183833 w 370046"/>
                <a:gd name="connsiteY29" fmla="*/ 0 h 301275"/>
                <a:gd name="connsiteX30" fmla="*/ 183833 w 370046"/>
                <a:gd name="connsiteY30" fmla="*/ 129445 h 30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0046" h="301275">
                  <a:moveTo>
                    <a:pt x="365093" y="5048"/>
                  </a:moveTo>
                  <a:lnTo>
                    <a:pt x="181832" y="191357"/>
                  </a:lnTo>
                  <a:lnTo>
                    <a:pt x="115157" y="115157"/>
                  </a:lnTo>
                  <a:lnTo>
                    <a:pt x="1810" y="209741"/>
                  </a:lnTo>
                  <a:moveTo>
                    <a:pt x="370046" y="79820"/>
                  </a:moveTo>
                  <a:lnTo>
                    <a:pt x="370046" y="0"/>
                  </a:lnTo>
                  <a:lnTo>
                    <a:pt x="290894" y="0"/>
                  </a:lnTo>
                  <a:moveTo>
                    <a:pt x="0" y="251174"/>
                  </a:moveTo>
                  <a:lnTo>
                    <a:pt x="0" y="301276"/>
                  </a:lnTo>
                  <a:moveTo>
                    <a:pt x="60770" y="205550"/>
                  </a:moveTo>
                  <a:lnTo>
                    <a:pt x="60770" y="301276"/>
                  </a:lnTo>
                  <a:moveTo>
                    <a:pt x="121634" y="174212"/>
                  </a:moveTo>
                  <a:lnTo>
                    <a:pt x="121634" y="301276"/>
                  </a:lnTo>
                  <a:moveTo>
                    <a:pt x="182404" y="227552"/>
                  </a:moveTo>
                  <a:lnTo>
                    <a:pt x="182404" y="301276"/>
                  </a:lnTo>
                  <a:moveTo>
                    <a:pt x="243269" y="173546"/>
                  </a:moveTo>
                  <a:lnTo>
                    <a:pt x="243269" y="301276"/>
                  </a:lnTo>
                  <a:moveTo>
                    <a:pt x="304038" y="118110"/>
                  </a:moveTo>
                  <a:lnTo>
                    <a:pt x="304038" y="301276"/>
                  </a:lnTo>
                  <a:moveTo>
                    <a:pt x="364808" y="115253"/>
                  </a:moveTo>
                  <a:lnTo>
                    <a:pt x="364808" y="301276"/>
                  </a:lnTo>
                  <a:moveTo>
                    <a:pt x="222313" y="25908"/>
                  </a:moveTo>
                  <a:cubicBezTo>
                    <a:pt x="222313" y="25908"/>
                    <a:pt x="222313" y="25908"/>
                    <a:pt x="165925" y="25908"/>
                  </a:cubicBezTo>
                  <a:cubicBezTo>
                    <a:pt x="154686" y="25908"/>
                    <a:pt x="145256" y="34862"/>
                    <a:pt x="145256" y="45530"/>
                  </a:cubicBezTo>
                  <a:cubicBezTo>
                    <a:pt x="145256" y="55340"/>
                    <a:pt x="154686" y="64294"/>
                    <a:pt x="165925" y="64294"/>
                  </a:cubicBezTo>
                  <a:cubicBezTo>
                    <a:pt x="165925" y="64294"/>
                    <a:pt x="165925" y="64294"/>
                    <a:pt x="201644" y="65151"/>
                  </a:cubicBezTo>
                  <a:cubicBezTo>
                    <a:pt x="213836" y="65151"/>
                    <a:pt x="223266" y="73152"/>
                    <a:pt x="223266" y="83915"/>
                  </a:cubicBezTo>
                  <a:cubicBezTo>
                    <a:pt x="223266" y="94679"/>
                    <a:pt x="213836" y="102680"/>
                    <a:pt x="201644" y="102680"/>
                  </a:cubicBezTo>
                  <a:cubicBezTo>
                    <a:pt x="201644" y="102680"/>
                    <a:pt x="201644" y="102680"/>
                    <a:pt x="144304" y="102680"/>
                  </a:cubicBezTo>
                  <a:moveTo>
                    <a:pt x="183833" y="0"/>
                  </a:moveTo>
                  <a:cubicBezTo>
                    <a:pt x="183833" y="129445"/>
                    <a:pt x="183833" y="129445"/>
                    <a:pt x="183833" y="129445"/>
                  </a:cubicBezTo>
                </a:path>
              </a:pathLst>
            </a:custGeom>
            <a:noFill/>
            <a:ln w="6350" cap="flat">
              <a:solidFill>
                <a:schemeClr val="tx1"/>
              </a:solidFill>
              <a:prstDash val="solid"/>
              <a:miter/>
            </a:ln>
          </p:spPr>
          <p:txBody>
            <a:bodyPr rtlCol="0" anchor="ctr"/>
            <a:lstStyle/>
            <a:p>
              <a:pPr>
                <a:defRPr/>
              </a:pPr>
              <a:endParaRPr lang="en-US">
                <a:solidFill>
                  <a:srgbClr val="282828"/>
                </a:solidFill>
                <a:latin typeface="Segoe UI"/>
              </a:endParaRPr>
            </a:p>
          </p:txBody>
        </p:sp>
      </p:grpSp>
      <p:grpSp>
        <p:nvGrpSpPr>
          <p:cNvPr id="25" name="Group 24">
            <a:extLst>
              <a:ext uri="{FF2B5EF4-FFF2-40B4-BE49-F238E27FC236}">
                <a16:creationId xmlns:a16="http://schemas.microsoft.com/office/drawing/2014/main" id="{9336DF39-C2B0-4045-9679-A7AEC8A2F1EF}"/>
              </a:ext>
            </a:extLst>
          </p:cNvPr>
          <p:cNvGrpSpPr/>
          <p:nvPr/>
        </p:nvGrpSpPr>
        <p:grpSpPr>
          <a:xfrm>
            <a:off x="9183152" y="3451921"/>
            <a:ext cx="439058" cy="439056"/>
            <a:chOff x="9395334" y="3840784"/>
            <a:chExt cx="391779" cy="391778"/>
          </a:xfrm>
        </p:grpSpPr>
        <p:sp>
          <p:nvSpPr>
            <p:cNvPr id="129" name="Oval 128">
              <a:extLst>
                <a:ext uri="{FF2B5EF4-FFF2-40B4-BE49-F238E27FC236}">
                  <a16:creationId xmlns:a16="http://schemas.microsoft.com/office/drawing/2014/main" id="{6E968A8C-F1DA-7544-89D2-DB02D72603CC}"/>
                </a:ext>
              </a:extLst>
            </p:cNvPr>
            <p:cNvSpPr/>
            <p:nvPr/>
          </p:nvSpPr>
          <p:spPr>
            <a:xfrm>
              <a:off x="9395334" y="3840784"/>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dirty="0">
                <a:solidFill>
                  <a:srgbClr val="FFFFFF"/>
                </a:solidFill>
                <a:latin typeface="Segoe UI"/>
              </a:endParaRPr>
            </a:p>
          </p:txBody>
        </p:sp>
        <p:sp>
          <p:nvSpPr>
            <p:cNvPr id="135" name="Oval 134">
              <a:extLst>
                <a:ext uri="{FF2B5EF4-FFF2-40B4-BE49-F238E27FC236}">
                  <a16:creationId xmlns:a16="http://schemas.microsoft.com/office/drawing/2014/main" id="{C9EE3D9E-6CC2-DE44-B3AB-6E9A1500C03B}"/>
                </a:ext>
              </a:extLst>
            </p:cNvPr>
            <p:cNvSpPr/>
            <p:nvPr/>
          </p:nvSpPr>
          <p:spPr>
            <a:xfrm>
              <a:off x="9437350" y="3882801"/>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grpSp>
          <p:nvGrpSpPr>
            <p:cNvPr id="276" name="Graphic 155">
              <a:extLst>
                <a:ext uri="{FF2B5EF4-FFF2-40B4-BE49-F238E27FC236}">
                  <a16:creationId xmlns:a16="http://schemas.microsoft.com/office/drawing/2014/main" id="{BB4424B5-AF68-4574-9B0C-24C197E68450}"/>
                </a:ext>
              </a:extLst>
            </p:cNvPr>
            <p:cNvGrpSpPr/>
            <p:nvPr/>
          </p:nvGrpSpPr>
          <p:grpSpPr>
            <a:xfrm>
              <a:off x="9509899" y="3953658"/>
              <a:ext cx="162645" cy="166033"/>
              <a:chOff x="5989637" y="3263899"/>
              <a:chExt cx="457200" cy="466725"/>
            </a:xfrm>
          </p:grpSpPr>
          <p:sp>
            <p:nvSpPr>
              <p:cNvPr id="277" name="Freeform: Shape 276">
                <a:extLst>
                  <a:ext uri="{FF2B5EF4-FFF2-40B4-BE49-F238E27FC236}">
                    <a16:creationId xmlns:a16="http://schemas.microsoft.com/office/drawing/2014/main" id="{5644BF6B-D94F-4CC2-AFED-8C60B383CB5A}"/>
                  </a:ext>
                </a:extLst>
              </p:cNvPr>
              <p:cNvSpPr/>
              <p:nvPr/>
            </p:nvSpPr>
            <p:spPr>
              <a:xfrm>
                <a:off x="5994494" y="3263899"/>
                <a:ext cx="454532" cy="460247"/>
              </a:xfrm>
              <a:custGeom>
                <a:avLst/>
                <a:gdLst>
                  <a:gd name="connsiteX0" fmla="*/ 0 w 454532"/>
                  <a:gd name="connsiteY0" fmla="*/ 0 h 460247"/>
                  <a:gd name="connsiteX1" fmla="*/ 0 w 454532"/>
                  <a:gd name="connsiteY1" fmla="*/ 460248 h 460247"/>
                  <a:gd name="connsiteX2" fmla="*/ 454533 w 454532"/>
                  <a:gd name="connsiteY2" fmla="*/ 460248 h 460247"/>
                </a:gdLst>
                <a:ahLst/>
                <a:cxnLst>
                  <a:cxn ang="0">
                    <a:pos x="connsiteX0" y="connsiteY0"/>
                  </a:cxn>
                  <a:cxn ang="0">
                    <a:pos x="connsiteX1" y="connsiteY1"/>
                  </a:cxn>
                  <a:cxn ang="0">
                    <a:pos x="connsiteX2" y="connsiteY2"/>
                  </a:cxn>
                </a:cxnLst>
                <a:rect l="l" t="t" r="r" b="b"/>
                <a:pathLst>
                  <a:path w="454532" h="460247">
                    <a:moveTo>
                      <a:pt x="0" y="0"/>
                    </a:moveTo>
                    <a:lnTo>
                      <a:pt x="0" y="460248"/>
                    </a:lnTo>
                    <a:lnTo>
                      <a:pt x="454533" y="460248"/>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defRPr/>
                </a:pPr>
                <a:endParaRPr lang="en-US">
                  <a:solidFill>
                    <a:srgbClr val="282828"/>
                  </a:solidFill>
                  <a:latin typeface="Segoe UI"/>
                </a:endParaRPr>
              </a:p>
            </p:txBody>
          </p:sp>
          <p:sp>
            <p:nvSpPr>
              <p:cNvPr id="278" name="Freeform: Shape 277">
                <a:extLst>
                  <a:ext uri="{FF2B5EF4-FFF2-40B4-BE49-F238E27FC236}">
                    <a16:creationId xmlns:a16="http://schemas.microsoft.com/office/drawing/2014/main" id="{99CF6E72-9311-4946-BED3-14F3917AE475}"/>
                  </a:ext>
                </a:extLst>
              </p:cNvPr>
              <p:cNvSpPr/>
              <p:nvPr/>
            </p:nvSpPr>
            <p:spPr>
              <a:xfrm>
                <a:off x="5994494" y="3360291"/>
                <a:ext cx="437769" cy="267462"/>
              </a:xfrm>
              <a:custGeom>
                <a:avLst/>
                <a:gdLst>
                  <a:gd name="connsiteX0" fmla="*/ 437769 w 437769"/>
                  <a:gd name="connsiteY0" fmla="*/ 267462 h 267462"/>
                  <a:gd name="connsiteX1" fmla="*/ 269367 w 437769"/>
                  <a:gd name="connsiteY1" fmla="*/ 118777 h 267462"/>
                  <a:gd name="connsiteX2" fmla="*/ 202025 w 437769"/>
                  <a:gd name="connsiteY2" fmla="*/ 178308 h 267462"/>
                  <a:gd name="connsiteX3" fmla="*/ 0 w 437769"/>
                  <a:gd name="connsiteY3" fmla="*/ 0 h 267462"/>
                </a:gdLst>
                <a:ahLst/>
                <a:cxnLst>
                  <a:cxn ang="0">
                    <a:pos x="connsiteX0" y="connsiteY0"/>
                  </a:cxn>
                  <a:cxn ang="0">
                    <a:pos x="connsiteX1" y="connsiteY1"/>
                  </a:cxn>
                  <a:cxn ang="0">
                    <a:pos x="connsiteX2" y="connsiteY2"/>
                  </a:cxn>
                  <a:cxn ang="0">
                    <a:pos x="connsiteX3" y="connsiteY3"/>
                  </a:cxn>
                </a:cxnLst>
                <a:rect l="l" t="t" r="r" b="b"/>
                <a:pathLst>
                  <a:path w="437769" h="267462">
                    <a:moveTo>
                      <a:pt x="437769" y="267462"/>
                    </a:moveTo>
                    <a:lnTo>
                      <a:pt x="269367" y="118777"/>
                    </a:lnTo>
                    <a:lnTo>
                      <a:pt x="202025" y="178308"/>
                    </a:lnTo>
                    <a:lnTo>
                      <a:pt x="0" y="0"/>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defRPr/>
                </a:pPr>
                <a:endParaRPr lang="en-US">
                  <a:solidFill>
                    <a:srgbClr val="282828"/>
                  </a:solidFill>
                  <a:latin typeface="Segoe UI"/>
                </a:endParaRPr>
              </a:p>
            </p:txBody>
          </p:sp>
          <p:sp>
            <p:nvSpPr>
              <p:cNvPr id="279" name="Freeform: Shape 278">
                <a:extLst>
                  <a:ext uri="{FF2B5EF4-FFF2-40B4-BE49-F238E27FC236}">
                    <a16:creationId xmlns:a16="http://schemas.microsoft.com/office/drawing/2014/main" id="{26058142-C8CD-4D35-85AD-0607B836D803}"/>
                  </a:ext>
                </a:extLst>
              </p:cNvPr>
              <p:cNvSpPr/>
              <p:nvPr/>
            </p:nvSpPr>
            <p:spPr>
              <a:xfrm>
                <a:off x="6314344" y="3523645"/>
                <a:ext cx="117919" cy="104108"/>
              </a:xfrm>
              <a:custGeom>
                <a:avLst/>
                <a:gdLst>
                  <a:gd name="connsiteX0" fmla="*/ 117920 w 117919"/>
                  <a:gd name="connsiteY0" fmla="*/ 0 h 104108"/>
                  <a:gd name="connsiteX1" fmla="*/ 117920 w 117919"/>
                  <a:gd name="connsiteY1" fmla="*/ 104108 h 104108"/>
                  <a:gd name="connsiteX2" fmla="*/ 0 w 117919"/>
                  <a:gd name="connsiteY2" fmla="*/ 104108 h 104108"/>
                </a:gdLst>
                <a:ahLst/>
                <a:cxnLst>
                  <a:cxn ang="0">
                    <a:pos x="connsiteX0" y="connsiteY0"/>
                  </a:cxn>
                  <a:cxn ang="0">
                    <a:pos x="connsiteX1" y="connsiteY1"/>
                  </a:cxn>
                  <a:cxn ang="0">
                    <a:pos x="connsiteX2" y="connsiteY2"/>
                  </a:cxn>
                </a:cxnLst>
                <a:rect l="l" t="t" r="r" b="b"/>
                <a:pathLst>
                  <a:path w="117919" h="104108">
                    <a:moveTo>
                      <a:pt x="117920" y="0"/>
                    </a:moveTo>
                    <a:lnTo>
                      <a:pt x="117920" y="104108"/>
                    </a:lnTo>
                    <a:lnTo>
                      <a:pt x="0" y="104108"/>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defRPr/>
                </a:pPr>
                <a:endParaRPr lang="en-US">
                  <a:solidFill>
                    <a:srgbClr val="282828"/>
                  </a:solidFill>
                  <a:latin typeface="Segoe UI"/>
                </a:endParaRPr>
              </a:p>
            </p:txBody>
          </p:sp>
        </p:grpSp>
      </p:grpSp>
      <p:cxnSp>
        <p:nvCxnSpPr>
          <p:cNvPr id="281" name="Straight Connector 280">
            <a:extLst>
              <a:ext uri="{FF2B5EF4-FFF2-40B4-BE49-F238E27FC236}">
                <a16:creationId xmlns:a16="http://schemas.microsoft.com/office/drawing/2014/main" id="{43E31100-E10A-4E9C-A150-0ADEBBA572A2}"/>
              </a:ext>
            </a:extLst>
          </p:cNvPr>
          <p:cNvCxnSpPr>
            <a:cxnSpLocks/>
          </p:cNvCxnSpPr>
          <p:nvPr/>
        </p:nvCxnSpPr>
        <p:spPr>
          <a:xfrm rot="5400000">
            <a:off x="3238770" y="5878923"/>
            <a:ext cx="1957182" cy="0"/>
          </a:xfrm>
          <a:prstGeom prst="line">
            <a:avLst/>
          </a:prstGeom>
          <a:noFill/>
          <a:ln w="6350" cap="flat" cmpd="sng" algn="ctr">
            <a:solidFill>
              <a:schemeClr val="bg1">
                <a:lumMod val="75000"/>
              </a:schemeClr>
            </a:solidFill>
            <a:prstDash val="dash"/>
            <a:headEnd type="none" w="med" len="med"/>
            <a:tailEnd type="none" w="med" len="med"/>
          </a:ln>
          <a:effectLst/>
        </p:spPr>
      </p:cxnSp>
      <p:cxnSp>
        <p:nvCxnSpPr>
          <p:cNvPr id="284" name="Straight Connector 283">
            <a:extLst>
              <a:ext uri="{FF2B5EF4-FFF2-40B4-BE49-F238E27FC236}">
                <a16:creationId xmlns:a16="http://schemas.microsoft.com/office/drawing/2014/main" id="{3A2BAA60-B491-46BA-A534-0731E8550B27}"/>
              </a:ext>
            </a:extLst>
          </p:cNvPr>
          <p:cNvCxnSpPr>
            <a:cxnSpLocks/>
          </p:cNvCxnSpPr>
          <p:nvPr/>
        </p:nvCxnSpPr>
        <p:spPr>
          <a:xfrm rot="5400000">
            <a:off x="6999678" y="5878923"/>
            <a:ext cx="1957182" cy="0"/>
          </a:xfrm>
          <a:prstGeom prst="line">
            <a:avLst/>
          </a:prstGeom>
          <a:noFill/>
          <a:ln w="6350" cap="flat" cmpd="sng" algn="ctr">
            <a:solidFill>
              <a:schemeClr val="bg1">
                <a:lumMod val="75000"/>
              </a:schemeClr>
            </a:solidFill>
            <a:prstDash val="dash"/>
            <a:headEnd type="none" w="med" len="med"/>
            <a:tailEnd type="none" w="med" len="med"/>
          </a:ln>
          <a:effectLst/>
        </p:spPr>
      </p:cxnSp>
    </p:spTree>
    <p:extLst>
      <p:ext uri="{BB962C8B-B14F-4D97-AF65-F5344CB8AC3E}">
        <p14:creationId xmlns:p14="http://schemas.microsoft.com/office/powerpoint/2010/main" val="23150579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455997" y="620829"/>
            <a:ext cx="11306469" cy="1195712"/>
          </a:xfrm>
        </p:spPr>
        <p:txBody>
          <a:bodyPr/>
          <a:lstStyle/>
          <a:p>
            <a:pPr lvl="0" defTabSz="914192">
              <a:lnSpc>
                <a:spcPts val="3136"/>
              </a:lnSpc>
              <a:defRPr/>
            </a:pPr>
            <a:r>
              <a:rPr lang="en-US" sz="4000" b="1">
                <a:solidFill>
                  <a:srgbClr val="742774"/>
                </a:solidFill>
                <a:latin typeface="Segoe UI Light" panose="020B0502040204020203" pitchFamily="34" charset="0"/>
                <a:cs typeface="Segoe UI Light" panose="020B0502040204020203" pitchFamily="34" charset="0"/>
              </a:rPr>
              <a:t>	</a:t>
            </a:r>
            <a:r>
              <a:rPr lang="en-US" sz="3529" b="1">
                <a:solidFill>
                  <a:srgbClr val="742774"/>
                </a:solidFill>
                <a:latin typeface="Segoe UI Light" panose="020B0502040204020203" pitchFamily="34" charset="0"/>
                <a:cs typeface="Segoe UI Light" panose="020B0502040204020203" pitchFamily="34" charset="0"/>
              </a:rPr>
              <a:t>Power Apps</a:t>
            </a:r>
            <a:r>
              <a:rPr lang="en-US" sz="3529" b="1">
                <a:solidFill>
                  <a:srgbClr val="505050"/>
                </a:solidFill>
                <a:latin typeface="Segoe UI Light" panose="020B0502040204020203" pitchFamily="34" charset="0"/>
                <a:cs typeface="Segoe UI Light" panose="020B0502040204020203" pitchFamily="34" charset="0"/>
              </a:rPr>
              <a:t>: a low-code approach to build mobile apps, 	desktop apps</a:t>
            </a:r>
            <a:r>
              <a:rPr lang="en-US" sz="3600" spc="-49"/>
              <a:t> </a:t>
            </a:r>
            <a:r>
              <a:rPr lang="en-US" sz="3529" b="1">
                <a:solidFill>
                  <a:srgbClr val="505050"/>
                </a:solidFill>
                <a:latin typeface="Segoe UI Light" panose="020B0502040204020203" pitchFamily="34" charset="0"/>
                <a:cs typeface="Segoe UI Light" panose="020B0502040204020203" pitchFamily="34" charset="0"/>
              </a:rPr>
              <a:t>and web portals</a:t>
            </a:r>
            <a:br>
              <a:rPr lang="en-US" sz="3529" b="1">
                <a:solidFill>
                  <a:srgbClr val="505050"/>
                </a:solidFill>
                <a:latin typeface="Segoe UI Light" panose="020B0502040204020203" pitchFamily="34" charset="0"/>
                <a:cs typeface="Segoe UI Light" panose="020B0502040204020203" pitchFamily="34" charset="0"/>
              </a:rPr>
            </a:br>
            <a:endParaRPr lang="en-US" sz="3529" b="1">
              <a:solidFill>
                <a:srgbClr val="505050"/>
              </a:solidFill>
              <a:latin typeface="Segoe UI Light" panose="020B0502040204020203" pitchFamily="34" charset="0"/>
              <a:cs typeface="Segoe UI Light" panose="020B0502040204020203" pitchFamily="34" charset="0"/>
            </a:endParaRP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640986" y="1459614"/>
            <a:ext cx="5080843" cy="4561563"/>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787834" y="3922827"/>
            <a:ext cx="1378549" cy="2544655"/>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371331" y="3623474"/>
            <a:ext cx="5904414" cy="1350073"/>
            <a:chOff x="549983" y="5328806"/>
            <a:chExt cx="4983679" cy="1350265"/>
          </a:xfrm>
        </p:grpSpPr>
        <p:sp>
          <p:nvSpPr>
            <p:cNvPr id="38" name="TextBox 37">
              <a:extLst>
                <a:ext uri="{FF2B5EF4-FFF2-40B4-BE49-F238E27FC236}">
                  <a16:creationId xmlns:a16="http://schemas.microsoft.com/office/drawing/2014/main" id="{A0725C09-0308-4292-9444-3B2425D54B8A}"/>
                </a:ext>
              </a:extLst>
            </p:cNvPr>
            <p:cNvSpPr txBox="1"/>
            <p:nvPr/>
          </p:nvSpPr>
          <p:spPr>
            <a:xfrm>
              <a:off x="1025458" y="5328806"/>
              <a:ext cx="4508204" cy="1350265"/>
            </a:xfrm>
            <a:prstGeom prst="rect">
              <a:avLst/>
            </a:prstGeom>
            <a:noFill/>
          </p:spPr>
          <p:txBody>
            <a:bodyPr wrap="square" lIns="182854" tIns="146284" rIns="182854" bIns="146284" rtlCol="0">
              <a:spAutoFit/>
            </a:bodyPr>
            <a:lstStyle/>
            <a:p>
              <a:pPr defTabSz="914225">
                <a:lnSpc>
                  <a:spcPct val="90000"/>
                </a:lnSpc>
                <a:spcAft>
                  <a:spcPts val="600"/>
                </a:spcAft>
                <a:defRPr/>
              </a:pPr>
              <a:r>
                <a:rPr lang="en-GB"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Leverage device features such as camera, GPS, microphone and pen &amp; ink with no code!</a:t>
              </a:r>
            </a:p>
            <a:p>
              <a:pPr defTabSz="914225">
                <a:lnSpc>
                  <a:spcPct val="90000"/>
                </a:lnSpc>
                <a:spcAft>
                  <a:spcPts val="600"/>
                </a:spcAft>
                <a:defRPr/>
              </a:pPr>
              <a:r>
                <a:rPr lang="en-GB"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Business users solve business problems. Partnering with Pro-dev’s to extend and integrate. N</a:t>
              </a:r>
              <a:r>
                <a:rPr lang="en-US"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o limits.</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733578"/>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368206" y="2853716"/>
            <a:ext cx="5772805" cy="803824"/>
            <a:chOff x="538276" y="2362123"/>
            <a:chExt cx="5773624" cy="803938"/>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803938"/>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65">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Connect to your existing data with </a:t>
              </a:r>
              <a:r>
                <a:rPr lang="en-US">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450</a:t>
              </a:r>
              <a:r>
                <a:rPr lang="en-US" sz="1765">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368206" y="1486356"/>
            <a:ext cx="5508858" cy="1749093"/>
            <a:chOff x="546611" y="1282539"/>
            <a:chExt cx="5509639" cy="1749342"/>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282539"/>
              <a:ext cx="4976218" cy="174934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Easily build web &amp; mobile apps with a full featured low-code / no-code platform.</a:t>
              </a:r>
            </a:p>
            <a:p>
              <a:pPr defTabSz="914225">
                <a:lnSpc>
                  <a:spcPct val="90000"/>
                </a:lnSpc>
                <a:spcAft>
                  <a:spcPts val="600"/>
                </a:spcAft>
                <a:defRPr/>
              </a:pPr>
              <a:r>
                <a:rPr lang="en-GB"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Combine PowerPoint with Excel = Power Apps!</a:t>
              </a:r>
            </a:p>
            <a:p>
              <a:pPr defTabSz="914225">
                <a:lnSpc>
                  <a:spcPct val="90000"/>
                </a:lnSpc>
                <a:spcAft>
                  <a:spcPts val="600"/>
                </a:spcAft>
                <a:defRPr/>
              </a:pPr>
              <a:r>
                <a:rPr lang="en-US" sz="1770" dirty="0">
                  <a:solidFill>
                    <a:srgbClr val="505050"/>
                  </a:solidFill>
                  <a:latin typeface="Segoe UI" panose="020B0502040204020203" pitchFamily="34" charset="0"/>
                  <a:cs typeface="Segoe UI" panose="020B0502040204020203" pitchFamily="34" charset="0"/>
                </a:rPr>
                <a:t>Add </a:t>
              </a:r>
              <a:r>
                <a:rPr lang="en-US" sz="1770" dirty="0">
                  <a:solidFill>
                    <a:srgbClr val="742774"/>
                  </a:solidFill>
                  <a:latin typeface="+mj-lt"/>
                  <a:cs typeface="Segoe UI" panose="020B0502040204020203" pitchFamily="34" charset="0"/>
                </a:rPr>
                <a:t>mixed reality experiences </a:t>
              </a:r>
              <a:r>
                <a:rPr lang="en-US" sz="1770" dirty="0">
                  <a:solidFill>
                    <a:srgbClr val="505050"/>
                  </a:solidFill>
                  <a:latin typeface="Segoe UI" panose="020B0502040204020203" pitchFamily="34" charset="0"/>
                  <a:cs typeface="Segoe UI" panose="020B0502040204020203" pitchFamily="34" charset="0"/>
                </a:rPr>
                <a:t>to your apps </a:t>
              </a:r>
              <a:endParaRPr lang="en-US" sz="1770" dirty="0"/>
            </a:p>
            <a:p>
              <a:pPr defTabSz="914225">
                <a:lnSpc>
                  <a:spcPct val="90000"/>
                </a:lnSpc>
                <a:spcAft>
                  <a:spcPts val="600"/>
                </a:spcAft>
                <a:defRPr/>
              </a:pPr>
              <a:endParaRPr lang="en-US"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endParaRP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265741" y="5802499"/>
            <a:ext cx="5902125" cy="664983"/>
            <a:chOff x="439941" y="4868896"/>
            <a:chExt cx="5902962" cy="665077"/>
          </a:xfrm>
        </p:grpSpPr>
        <p:sp>
          <p:nvSpPr>
            <p:cNvPr id="37" name="TextBox 36">
              <a:extLst>
                <a:ext uri="{FF2B5EF4-FFF2-40B4-BE49-F238E27FC236}">
                  <a16:creationId xmlns:a16="http://schemas.microsoft.com/office/drawing/2014/main" id="{BFF9680E-661D-4156-8BE3-BC45F0630CA3}"/>
                </a:ext>
              </a:extLst>
            </p:cNvPr>
            <p:cNvSpPr txBox="1"/>
            <p:nvPr/>
          </p:nvSpPr>
          <p:spPr>
            <a:xfrm>
              <a:off x="1134078" y="4868896"/>
              <a:ext cx="5208825"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65">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941" y="4891377"/>
              <a:ext cx="642596" cy="642596"/>
            </a:xfrm>
            <a:prstGeom prst="rect">
              <a:avLst/>
            </a:prstGeom>
          </p:spPr>
        </p:pic>
      </p:grpSp>
      <p:grpSp>
        <p:nvGrpSpPr>
          <p:cNvPr id="4" name="Group 3">
            <a:extLst>
              <a:ext uri="{FF2B5EF4-FFF2-40B4-BE49-F238E27FC236}">
                <a16:creationId xmlns:a16="http://schemas.microsoft.com/office/drawing/2014/main" id="{9D9A49AA-D0E8-4B58-B1C2-909333F334DD}"/>
              </a:ext>
            </a:extLst>
          </p:cNvPr>
          <p:cNvGrpSpPr/>
          <p:nvPr/>
        </p:nvGrpSpPr>
        <p:grpSpPr>
          <a:xfrm>
            <a:off x="368206" y="4920063"/>
            <a:ext cx="5911939" cy="766323"/>
            <a:chOff x="453831" y="3550748"/>
            <a:chExt cx="5912778" cy="766432"/>
          </a:xfrm>
        </p:grpSpPr>
        <p:sp>
          <p:nvSpPr>
            <p:cNvPr id="34" name="TextBox 33">
              <a:extLst>
                <a:ext uri="{FF2B5EF4-FFF2-40B4-BE49-F238E27FC236}">
                  <a16:creationId xmlns:a16="http://schemas.microsoft.com/office/drawing/2014/main" id="{85E15735-2FF9-4595-9F80-31501B1034EA}"/>
                </a:ext>
              </a:extLst>
            </p:cNvPr>
            <p:cNvSpPr txBox="1"/>
            <p:nvPr/>
          </p:nvSpPr>
          <p:spPr>
            <a:xfrm>
              <a:off x="1041544" y="3550748"/>
              <a:ext cx="5325065" cy="76643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00"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Integrates with Microsoft Teams, Office 365, Azure, Dynamics, Power Automate &amp; Power BI</a:t>
              </a:r>
            </a:p>
          </p:txBody>
        </p:sp>
        <p:grpSp>
          <p:nvGrpSpPr>
            <p:cNvPr id="43" name="Group 4">
              <a:extLst>
                <a:ext uri="{FF2B5EF4-FFF2-40B4-BE49-F238E27FC236}">
                  <a16:creationId xmlns:a16="http://schemas.microsoft.com/office/drawing/2014/main" id="{897162E6-94EC-4771-BB2A-9361AA9145FD}"/>
                </a:ext>
              </a:extLst>
            </p:cNvPr>
            <p:cNvGrpSpPr>
              <a:grpSpLocks noChangeAspect="1"/>
            </p:cNvGrpSpPr>
            <p:nvPr/>
          </p:nvGrpSpPr>
          <p:grpSpPr bwMode="auto">
            <a:xfrm>
              <a:off x="453831" y="3691230"/>
              <a:ext cx="460987" cy="504000"/>
              <a:chOff x="2632" y="955"/>
              <a:chExt cx="2410" cy="2412"/>
            </a:xfrm>
          </p:grpSpPr>
          <p:sp>
            <p:nvSpPr>
              <p:cNvPr id="51" name="Freeform 5">
                <a:extLst>
                  <a:ext uri="{FF2B5EF4-FFF2-40B4-BE49-F238E27FC236}">
                    <a16:creationId xmlns:a16="http://schemas.microsoft.com/office/drawing/2014/main" id="{41644F77-0CAA-42A8-ACD8-A8A35DDA47E2}"/>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2" name="Freeform 6">
                <a:extLst>
                  <a:ext uri="{FF2B5EF4-FFF2-40B4-BE49-F238E27FC236}">
                    <a16:creationId xmlns:a16="http://schemas.microsoft.com/office/drawing/2014/main" id="{BB460101-79F4-4BF1-9856-3CD426CC2A00}"/>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3" name="Freeform 7">
                <a:extLst>
                  <a:ext uri="{FF2B5EF4-FFF2-40B4-BE49-F238E27FC236}">
                    <a16:creationId xmlns:a16="http://schemas.microsoft.com/office/drawing/2014/main" id="{0F754D47-8F6F-4D6E-BF57-4987FA0F65D7}"/>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4" name="Freeform 8">
                <a:extLst>
                  <a:ext uri="{FF2B5EF4-FFF2-40B4-BE49-F238E27FC236}">
                    <a16:creationId xmlns:a16="http://schemas.microsoft.com/office/drawing/2014/main" id="{35E82891-E354-4B9B-92BE-B4238A26F233}"/>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5" name="Freeform 9">
                <a:extLst>
                  <a:ext uri="{FF2B5EF4-FFF2-40B4-BE49-F238E27FC236}">
                    <a16:creationId xmlns:a16="http://schemas.microsoft.com/office/drawing/2014/main" id="{05DD9B06-D32A-4BAD-8EF3-A27E3E41A48D}"/>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6" name="Freeform 10">
                <a:extLst>
                  <a:ext uri="{FF2B5EF4-FFF2-40B4-BE49-F238E27FC236}">
                    <a16:creationId xmlns:a16="http://schemas.microsoft.com/office/drawing/2014/main" id="{DABD5568-18CB-4FF6-ADCB-9C55EBA243A6}"/>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grpSp>
      </p:grpSp>
      <p:pic>
        <p:nvPicPr>
          <p:cNvPr id="5" name="Picture 4">
            <a:extLst>
              <a:ext uri="{FF2B5EF4-FFF2-40B4-BE49-F238E27FC236}">
                <a16:creationId xmlns:a16="http://schemas.microsoft.com/office/drawing/2014/main" id="{16ECD5D7-5E7E-4701-B2F7-4C782931CC13}"/>
              </a:ext>
            </a:extLst>
          </p:cNvPr>
          <p:cNvPicPr>
            <a:picLocks noChangeAspect="1"/>
          </p:cNvPicPr>
          <p:nvPr/>
        </p:nvPicPr>
        <p:blipFill>
          <a:blip r:embed="rId11"/>
          <a:stretch>
            <a:fillRect/>
          </a:stretch>
        </p:blipFill>
        <p:spPr>
          <a:xfrm>
            <a:off x="6350487" y="4021385"/>
            <a:ext cx="1246361" cy="2339668"/>
          </a:xfrm>
          <a:prstGeom prst="rect">
            <a:avLst/>
          </a:prstGeom>
        </p:spPr>
      </p:pic>
      <p:pic>
        <p:nvPicPr>
          <p:cNvPr id="6" name="Picture 2">
            <a:extLst>
              <a:ext uri="{FF2B5EF4-FFF2-40B4-BE49-F238E27FC236}">
                <a16:creationId xmlns:a16="http://schemas.microsoft.com/office/drawing/2014/main" id="{80659F61-C528-4E79-A186-ADA91696F4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206" y="485252"/>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09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3.xml><?xml version="1.0" encoding="utf-8"?>
<a:theme xmlns:a="http://schemas.openxmlformats.org/drawingml/2006/main" name="1_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4.xml><?xml version="1.0" encoding="utf-8"?>
<a:theme xmlns:a="http://schemas.openxmlformats.org/drawingml/2006/main" name="Server and Cloud 2013">
  <a:themeElements>
    <a:clrScheme name="Custom 5">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3_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TC-PPT-template-3" id="{CB02E96B-22DC-0E4A-AB61-1EC90F477878}" vid="{22C149D1-F104-3146-A4D2-1824E16232AC}"/>
    </a:ext>
  </a:extLst>
</a:theme>
</file>

<file path=ppt/theme/theme6.xml><?xml version="1.0" encoding="utf-8"?>
<a:theme xmlns:a="http://schemas.openxmlformats.org/drawingml/2006/main" name="1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00BBF13B4FDF4EA6093A78CFCCEF19" ma:contentTypeVersion="12" ma:contentTypeDescription="Create a new document." ma:contentTypeScope="" ma:versionID="ccebc9d076ebb4c19ce271c97ba33f07">
  <xsd:schema xmlns:xsd="http://www.w3.org/2001/XMLSchema" xmlns:xs="http://www.w3.org/2001/XMLSchema" xmlns:p="http://schemas.microsoft.com/office/2006/metadata/properties" xmlns:ns3="c4459564-d1ff-4450-9979-ab2259e2b730" xmlns:ns4="e3c9b1d3-7c5c-46d7-bb9b-135b8f230031" targetNamespace="http://schemas.microsoft.com/office/2006/metadata/properties" ma:root="true" ma:fieldsID="ccd3eb74754a2523d779ee1f58f2c13d" ns3:_="" ns4:_="">
    <xsd:import namespace="c4459564-d1ff-4450-9979-ab2259e2b730"/>
    <xsd:import namespace="e3c9b1d3-7c5c-46d7-bb9b-135b8f230031"/>
    <xsd:element name="properties">
      <xsd:complexType>
        <xsd:sequence>
          <xsd:element name="documentManagement">
            <xsd:complexType>
              <xsd:all>
                <xsd:element ref="ns3:MediaServiceMetadata" minOccurs="0"/>
                <xsd:element ref="ns3:MediaServiceFastMetadata" minOccurs="0"/>
                <xsd:element ref="ns3:MediaServiceOCR" minOccurs="0"/>
                <xsd:element ref="ns3:MediaServiceAutoTags"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459564-d1ff-4450-9979-ab2259e2b7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Tags" ma:index="11"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3c9b1d3-7c5c-46d7-bb9b-135b8f23003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E6ADC6-DAEF-49DA-8EDD-9D240FB5F7C5}">
  <ds:schemaRefs>
    <ds:schemaRef ds:uri="c4459564-d1ff-4450-9979-ab2259e2b730"/>
    <ds:schemaRef ds:uri="e3c9b1d3-7c5c-46d7-bb9b-135b8f2300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68C0EA1-691E-4807-AD03-42E03CC69EC7}">
  <ds:schemaRefs>
    <ds:schemaRef ds:uri="http://schemas.microsoft.com/sharepoint/v3/contenttype/forms"/>
  </ds:schemaRefs>
</ds:datastoreItem>
</file>

<file path=customXml/itemProps3.xml><?xml version="1.0" encoding="utf-8"?>
<ds:datastoreItem xmlns:ds="http://schemas.openxmlformats.org/officeDocument/2006/customXml" ds:itemID="{F3B1F568-FE4E-4594-B1C2-B47E611A0D28}">
  <ds:schemaRefs>
    <ds:schemaRef ds:uri="c4459564-d1ff-4450-9979-ab2259e2b730"/>
    <ds:schemaRef ds:uri="e3c9b1d3-7c5c-46d7-bb9b-135b8f23003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5664</TotalTime>
  <Words>4703</Words>
  <Application>Microsoft Macintosh PowerPoint</Application>
  <PresentationFormat>Widescreen</PresentationFormat>
  <Paragraphs>565</Paragraphs>
  <Slides>53</Slides>
  <Notes>21</Notes>
  <HiddenSlides>34</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53</vt:i4>
      </vt:variant>
    </vt:vector>
  </HeadingPairs>
  <TitlesOfParts>
    <vt:vector size="77" baseType="lpstr">
      <vt:lpstr>Arial</vt:lpstr>
      <vt:lpstr>Black bruno</vt:lpstr>
      <vt:lpstr>Calibri</vt:lpstr>
      <vt:lpstr>Calibri Light</vt:lpstr>
      <vt:lpstr>Consolas</vt:lpstr>
      <vt:lpstr>Lato</vt:lpstr>
      <vt:lpstr>Lato Heavy</vt:lpstr>
      <vt:lpstr>Open Sans</vt:lpstr>
      <vt:lpstr>Rawk brush</vt:lpstr>
      <vt:lpstr>Segoe UI</vt:lpstr>
      <vt:lpstr>Segoe UI </vt:lpstr>
      <vt:lpstr>Segoe UI Light</vt:lpstr>
      <vt:lpstr>Segoe UI Semibold</vt:lpstr>
      <vt:lpstr>Segoe UI Semilight</vt:lpstr>
      <vt:lpstr>squeaky chalk sound</vt:lpstr>
      <vt:lpstr>Wingdings</vt:lpstr>
      <vt:lpstr>Office Theme</vt:lpstr>
      <vt:lpstr>11_Dynamics 365</vt:lpstr>
      <vt:lpstr>1_Modern Workplace 2016</vt:lpstr>
      <vt:lpstr>Server and Cloud 2013</vt:lpstr>
      <vt:lpstr>3_Content</vt:lpstr>
      <vt:lpstr>1_WHITE TEMPLATE</vt:lpstr>
      <vt:lpstr>1_Office Theme</vt:lpstr>
      <vt:lpstr>Dynamics 365</vt:lpstr>
      <vt:lpstr>University Workshop Series</vt:lpstr>
      <vt:lpstr>Agenda </vt:lpstr>
      <vt:lpstr>Introduction to Microsoft Power Platform and AI Builder</vt:lpstr>
      <vt:lpstr>Power Platform: Everyone’s platform for transformation </vt:lpstr>
      <vt:lpstr>Anatomy of a Power Platform</vt:lpstr>
      <vt:lpstr>PowerPoint Presentation</vt:lpstr>
      <vt:lpstr>PowerPoint Presentation</vt:lpstr>
      <vt:lpstr>Dataverse Implements the Common Data Model (CDM)</vt:lpstr>
      <vt:lpstr> Power Apps: a low-code approach to build mobile apps,  desktop apps and web portals </vt:lpstr>
      <vt:lpstr>Unlock more with Microsoft Power Apps Power Apps combines a simple visual approach with advanced tools, making it easier for everyone  to build better apps more efficiently</vt:lpstr>
      <vt:lpstr>Power Apps Studio</vt:lpstr>
      <vt:lpstr>Workshop Resources </vt:lpstr>
      <vt:lpstr>Introduction to D365 Omnichannel for Customer Service </vt:lpstr>
      <vt:lpstr>Introduction to D365 Omnichannel for Customer Service </vt:lpstr>
      <vt:lpstr>Introduction to D365 Omnichannel for Customer Service </vt:lpstr>
      <vt:lpstr>D365 Omnichannel for Customer Service</vt:lpstr>
      <vt:lpstr>D365 Omnichannel for Customer Service</vt:lpstr>
      <vt:lpstr>End-Product Feature Demo</vt:lpstr>
      <vt:lpstr>Questions and Answers</vt:lpstr>
      <vt:lpstr>PowerPoint Presentation</vt:lpstr>
      <vt:lpstr>End-Product Feature Showcase</vt:lpstr>
      <vt:lpstr>Agenda</vt:lpstr>
      <vt:lpstr>Transformation Requirements</vt:lpstr>
      <vt:lpstr>Envision Opportunities</vt:lpstr>
      <vt:lpstr>Microsoft Dynamics 365</vt:lpstr>
      <vt:lpstr>Microsoft Business Application</vt:lpstr>
      <vt:lpstr>Reimagining  Customer Engagement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Dynamics Use Cases in Singapore Public Sector</vt:lpstr>
      <vt:lpstr>Customer Success Manager (CSM) Singapore Public Sector</vt:lpstr>
      <vt:lpstr>Summary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Engagement  Reimagined</dc:title>
  <dc:creator>Adeel Khan</dc:creator>
  <cp:lastModifiedBy>Glendon Thaiw</cp:lastModifiedBy>
  <cp:revision>8</cp:revision>
  <dcterms:created xsi:type="dcterms:W3CDTF">2020-09-18T02:19:14Z</dcterms:created>
  <dcterms:modified xsi:type="dcterms:W3CDTF">2021-09-09T00:33:45Z</dcterms:modified>
</cp:coreProperties>
</file>